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9" r:id="rId3"/>
    <p:sldId id="282" r:id="rId4"/>
    <p:sldId id="260" r:id="rId5"/>
    <p:sldId id="261" r:id="rId6"/>
    <p:sldId id="324" r:id="rId7"/>
    <p:sldId id="283" r:id="rId8"/>
    <p:sldId id="284" r:id="rId9"/>
    <p:sldId id="325" r:id="rId10"/>
    <p:sldId id="262" r:id="rId11"/>
    <p:sldId id="314" r:id="rId12"/>
    <p:sldId id="315" r:id="rId13"/>
    <p:sldId id="276" r:id="rId14"/>
    <p:sldId id="265" r:id="rId15"/>
    <p:sldId id="266" r:id="rId16"/>
    <p:sldId id="323" r:id="rId17"/>
    <p:sldId id="268" r:id="rId18"/>
    <p:sldId id="317" r:id="rId19"/>
    <p:sldId id="267" r:id="rId20"/>
    <p:sldId id="318" r:id="rId21"/>
    <p:sldId id="319" r:id="rId22"/>
    <p:sldId id="320" r:id="rId23"/>
    <p:sldId id="321" r:id="rId24"/>
    <p:sldId id="269" r:id="rId25"/>
    <p:sldId id="275" r:id="rId26"/>
    <p:sldId id="270" r:id="rId27"/>
    <p:sldId id="271" r:id="rId28"/>
    <p:sldId id="272" r:id="rId29"/>
    <p:sldId id="273" r:id="rId30"/>
    <p:sldId id="279" r:id="rId31"/>
    <p:sldId id="280" r:id="rId32"/>
    <p:sldId id="281" r:id="rId33"/>
    <p:sldId id="285" r:id="rId34"/>
    <p:sldId id="294" r:id="rId35"/>
    <p:sldId id="295" r:id="rId36"/>
    <p:sldId id="296" r:id="rId37"/>
    <p:sldId id="298" r:id="rId38"/>
    <p:sldId id="299" r:id="rId39"/>
    <p:sldId id="301" r:id="rId40"/>
    <p:sldId id="302" r:id="rId41"/>
    <p:sldId id="303" r:id="rId42"/>
    <p:sldId id="304" r:id="rId43"/>
    <p:sldId id="289" r:id="rId44"/>
    <p:sldId id="291" r:id="rId45"/>
    <p:sldId id="286" r:id="rId46"/>
    <p:sldId id="310" r:id="rId47"/>
    <p:sldId id="322" r:id="rId48"/>
    <p:sldId id="293" r:id="rId49"/>
    <p:sldId id="316" r:id="rId50"/>
  </p:sldIdLst>
  <p:sldSz cx="9144000" cy="6858000" type="screen4x3"/>
  <p:notesSz cx="6811963" cy="99393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80808"/>
    <a:srgbClr val="8B0707"/>
    <a:srgbClr val="FF6699"/>
    <a:srgbClr val="FFCC00"/>
    <a:srgbClr val="1C00EE"/>
    <a:srgbClr val="660066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20" autoAdjust="0"/>
  </p:normalViewPr>
  <p:slideViewPr>
    <p:cSldViewPr>
      <p:cViewPr varScale="1">
        <p:scale>
          <a:sx n="87" d="100"/>
          <a:sy n="87" d="100"/>
        </p:scale>
        <p:origin x="-5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53" d="100"/>
          <a:sy n="53" d="100"/>
        </p:scale>
        <p:origin x="-2352" y="-102"/>
      </p:cViewPr>
      <p:guideLst>
        <p:guide orient="horz" pos="3131"/>
        <p:guide pos="214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B887B04-2E6A-464B-8776-D7CE62A586BF}" type="datetimeFigureOut">
              <a:rPr lang="zh-CN" altLang="en-US"/>
              <a:pPr>
                <a:defRPr/>
              </a:pPr>
              <a:t>2013/12/19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9213" y="9440863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5906D11-80CA-4FB5-A60A-7508A94909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74229F4-E9AE-49BD-881C-3F4877E5EB01}" type="datetimeFigureOut">
              <a:rPr lang="zh-CN" altLang="en-US"/>
              <a:pPr>
                <a:defRPr/>
              </a:pPr>
              <a:t>2013/12/19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988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9213" y="9440863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5D3F0EC-D18F-4E33-A6FE-0FCA375FCA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B31516-AD51-4818-8B9A-9B5401561E4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宋体" pitchFamily="2" charset="-122"/>
            </a:endParaRPr>
          </a:p>
        </p:txBody>
      </p:sp>
      <p:sp>
        <p:nvSpPr>
          <p:cNvPr id="3" name="Rectangle 3" descr="3"/>
          <p:cNvSpPr>
            <a:spLocks noChangeArrowheads="1"/>
          </p:cNvSpPr>
          <p:nvPr/>
        </p:nvSpPr>
        <p:spPr bwMode="auto">
          <a:xfrm>
            <a:off x="2492375" y="4510088"/>
            <a:ext cx="742950" cy="7445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宋体" pitchFamily="2" charset="-122"/>
            </a:endParaRPr>
          </a:p>
        </p:txBody>
      </p:sp>
      <p:sp>
        <p:nvSpPr>
          <p:cNvPr id="4" name="Rectangle 4" descr="5"/>
          <p:cNvSpPr>
            <a:spLocks noChangeArrowheads="1"/>
          </p:cNvSpPr>
          <p:nvPr/>
        </p:nvSpPr>
        <p:spPr bwMode="auto">
          <a:xfrm>
            <a:off x="915988" y="4510088"/>
            <a:ext cx="742950" cy="7445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宋体" pitchFamily="2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宋体" pitchFamily="2" charset="-122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宋体" pitchFamily="2" charset="-12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宋体" pitchFamily="2" charset="-122"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 rot="10800000">
            <a:off x="6003925" y="1778000"/>
            <a:ext cx="2768600" cy="779463"/>
            <a:chOff x="0" y="0"/>
            <a:chExt cx="1455" cy="425"/>
          </a:xfrm>
        </p:grpSpPr>
        <p:sp>
          <p:nvSpPr>
            <p:cNvPr id="9" name="未知"/>
            <p:cNvSpPr>
              <a:spLocks/>
            </p:cNvSpPr>
            <p:nvPr/>
          </p:nvSpPr>
          <p:spPr bwMode="auto">
            <a:xfrm>
              <a:off x="326" y="304"/>
              <a:ext cx="38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未知"/>
            <p:cNvSpPr>
              <a:spLocks/>
            </p:cNvSpPr>
            <p:nvPr/>
          </p:nvSpPr>
          <p:spPr bwMode="auto">
            <a:xfrm>
              <a:off x="705" y="287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" name="未知"/>
            <p:cNvSpPr>
              <a:spLocks/>
            </p:cNvSpPr>
            <p:nvPr/>
          </p:nvSpPr>
          <p:spPr bwMode="auto">
            <a:xfrm>
              <a:off x="200" y="214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" name="未知"/>
            <p:cNvSpPr>
              <a:spLocks/>
            </p:cNvSpPr>
            <p:nvPr/>
          </p:nvSpPr>
          <p:spPr bwMode="auto">
            <a:xfrm>
              <a:off x="1226" y="214"/>
              <a:ext cx="143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" name="未知"/>
            <p:cNvSpPr>
              <a:spLocks/>
            </p:cNvSpPr>
            <p:nvPr/>
          </p:nvSpPr>
          <p:spPr bwMode="auto">
            <a:xfrm>
              <a:off x="1065" y="293"/>
              <a:ext cx="88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" name="未知"/>
            <p:cNvSpPr>
              <a:spLocks/>
            </p:cNvSpPr>
            <p:nvPr/>
          </p:nvSpPr>
          <p:spPr bwMode="auto">
            <a:xfrm>
              <a:off x="865" y="240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未知"/>
            <p:cNvSpPr>
              <a:spLocks/>
            </p:cNvSpPr>
            <p:nvPr/>
          </p:nvSpPr>
          <p:spPr bwMode="auto">
            <a:xfrm>
              <a:off x="349" y="70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未知"/>
            <p:cNvSpPr>
              <a:spLocks/>
            </p:cNvSpPr>
            <p:nvPr/>
          </p:nvSpPr>
          <p:spPr bwMode="auto">
            <a:xfrm>
              <a:off x="949" y="216"/>
              <a:ext cx="93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未知"/>
            <p:cNvSpPr>
              <a:spLocks/>
            </p:cNvSpPr>
            <p:nvPr/>
          </p:nvSpPr>
          <p:spPr bwMode="auto">
            <a:xfrm>
              <a:off x="1" y="134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未知"/>
            <p:cNvSpPr>
              <a:spLocks/>
            </p:cNvSpPr>
            <p:nvPr/>
          </p:nvSpPr>
          <p:spPr bwMode="auto">
            <a:xfrm>
              <a:off x="1031" y="169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未知"/>
            <p:cNvSpPr>
              <a:spLocks/>
            </p:cNvSpPr>
            <p:nvPr/>
          </p:nvSpPr>
          <p:spPr bwMode="auto">
            <a:xfrm>
              <a:off x="107" y="1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未知"/>
            <p:cNvSpPr>
              <a:spLocks/>
            </p:cNvSpPr>
            <p:nvPr/>
          </p:nvSpPr>
          <p:spPr bwMode="auto">
            <a:xfrm>
              <a:off x="499" y="198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未知"/>
            <p:cNvSpPr>
              <a:spLocks/>
            </p:cNvSpPr>
            <p:nvPr/>
          </p:nvSpPr>
          <p:spPr bwMode="auto">
            <a:xfrm>
              <a:off x="1355" y="198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未知"/>
            <p:cNvSpPr>
              <a:spLocks/>
            </p:cNvSpPr>
            <p:nvPr/>
          </p:nvSpPr>
          <p:spPr bwMode="auto">
            <a:xfrm>
              <a:off x="707" y="23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未知"/>
            <p:cNvSpPr>
              <a:spLocks/>
            </p:cNvSpPr>
            <p:nvPr/>
          </p:nvSpPr>
          <p:spPr bwMode="auto">
            <a:xfrm>
              <a:off x="595" y="53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未知"/>
            <p:cNvSpPr>
              <a:spLocks/>
            </p:cNvSpPr>
            <p:nvPr/>
          </p:nvSpPr>
          <p:spPr bwMode="auto">
            <a:xfrm>
              <a:off x="1142" y="53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25" name="未知" descr="Dark upward diagonal"/>
          <p:cNvSpPr>
            <a:spLocks/>
          </p:cNvSpPr>
          <p:nvPr/>
        </p:nvSpPr>
        <p:spPr bwMode="auto">
          <a:xfrm>
            <a:off x="85725" y="76200"/>
            <a:ext cx="8977313" cy="500063"/>
          </a:xfrm>
          <a:custGeom>
            <a:avLst/>
            <a:gdLst>
              <a:gd name="T0" fmla="*/ 0 w 5655"/>
              <a:gd name="T1" fmla="*/ 2520953 h 315"/>
              <a:gd name="T2" fmla="*/ 2147483647 w 5655"/>
              <a:gd name="T3" fmla="*/ 0 h 315"/>
              <a:gd name="T4" fmla="*/ 2147483647 w 5655"/>
              <a:gd name="T5" fmla="*/ 211693337 h 315"/>
              <a:gd name="T6" fmla="*/ 2147483647 w 5655"/>
              <a:gd name="T7" fmla="*/ 793850806 h 315"/>
              <a:gd name="T8" fmla="*/ 2520950 w 5655"/>
              <a:gd name="T9" fmla="*/ 791329854 h 315"/>
              <a:gd name="T10" fmla="*/ 0 w 5655"/>
              <a:gd name="T11" fmla="*/ 2520953 h 3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blipFill dpi="0" rotWithShape="0">
            <a:blip r:embed="rId4">
              <a:alphaModFix amt="77000"/>
            </a:blip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宋体" pitchFamily="2" charset="-122"/>
            </a:endParaRPr>
          </a:p>
        </p:txBody>
      </p:sp>
      <p:grpSp>
        <p:nvGrpSpPr>
          <p:cNvPr id="27" name="Group 31"/>
          <p:cNvGrpSpPr>
            <a:grpSpLocks/>
          </p:cNvGrpSpPr>
          <p:nvPr userDrawn="1"/>
        </p:nvGrpSpPr>
        <p:grpSpPr bwMode="auto">
          <a:xfrm>
            <a:off x="85725" y="854075"/>
            <a:ext cx="8982075" cy="1131888"/>
            <a:chOff x="0" y="0"/>
            <a:chExt cx="5658" cy="713"/>
          </a:xfrm>
        </p:grpSpPr>
        <p:sp>
          <p:nvSpPr>
            <p:cNvPr id="28" name="未知"/>
            <p:cNvSpPr>
              <a:spLocks/>
            </p:cNvSpPr>
            <p:nvPr userDrawn="1"/>
          </p:nvSpPr>
          <p:spPr bwMode="auto">
            <a:xfrm>
              <a:off x="0" y="198"/>
              <a:ext cx="5658" cy="515"/>
            </a:xfrm>
            <a:custGeom>
              <a:avLst/>
              <a:gdLst>
                <a:gd name="T0" fmla="*/ 0 w 5446"/>
                <a:gd name="T1" fmla="*/ 0 h 590"/>
                <a:gd name="T2" fmla="*/ 5878 w 5446"/>
                <a:gd name="T3" fmla="*/ 0 h 590"/>
                <a:gd name="T4" fmla="*/ 5878 w 5446"/>
                <a:gd name="T5" fmla="*/ 237 h 590"/>
                <a:gd name="T6" fmla="*/ 5878 w 5446"/>
                <a:gd name="T7" fmla="*/ 344 h 590"/>
                <a:gd name="T8" fmla="*/ 1632 w 5446"/>
                <a:gd name="T9" fmla="*/ 338 h 590"/>
                <a:gd name="T10" fmla="*/ 1390 w 5446"/>
                <a:gd name="T11" fmla="*/ 445 h 590"/>
                <a:gd name="T12" fmla="*/ 0 w 5446"/>
                <a:gd name="T13" fmla="*/ 450 h 590"/>
                <a:gd name="T14" fmla="*/ 0 w 5446"/>
                <a:gd name="T15" fmla="*/ 0 h 5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未知"/>
            <p:cNvSpPr>
              <a:spLocks/>
            </p:cNvSpPr>
            <p:nvPr userDrawn="1"/>
          </p:nvSpPr>
          <p:spPr bwMode="auto">
            <a:xfrm>
              <a:off x="0" y="0"/>
              <a:ext cx="5658" cy="655"/>
            </a:xfrm>
            <a:custGeom>
              <a:avLst/>
              <a:gdLst>
                <a:gd name="T0" fmla="*/ 1 w 5658"/>
                <a:gd name="T1" fmla="*/ 0 h 655"/>
                <a:gd name="T2" fmla="*/ 5657 w 5658"/>
                <a:gd name="T3" fmla="*/ 0 h 655"/>
                <a:gd name="T4" fmla="*/ 5658 w 5658"/>
                <a:gd name="T5" fmla="*/ 534 h 655"/>
                <a:gd name="T6" fmla="*/ 1553 w 5658"/>
                <a:gd name="T7" fmla="*/ 528 h 655"/>
                <a:gd name="T8" fmla="*/ 1317 w 5658"/>
                <a:gd name="T9" fmla="*/ 651 h 655"/>
                <a:gd name="T10" fmla="*/ 0 w 5658"/>
                <a:gd name="T11" fmla="*/ 655 h 655"/>
                <a:gd name="T12" fmla="*/ 1 w 5658"/>
                <a:gd name="T13" fmla="*/ 0 h 6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未知"/>
            <p:cNvSpPr>
              <a:spLocks/>
            </p:cNvSpPr>
            <p:nvPr userDrawn="1"/>
          </p:nvSpPr>
          <p:spPr bwMode="auto">
            <a:xfrm>
              <a:off x="0" y="524"/>
              <a:ext cx="1496" cy="98"/>
            </a:xfrm>
            <a:custGeom>
              <a:avLst/>
              <a:gdLst>
                <a:gd name="T0" fmla="*/ 1554 w 1440"/>
                <a:gd name="T1" fmla="*/ 1 h 112"/>
                <a:gd name="T2" fmla="*/ 1361 w 1440"/>
                <a:gd name="T3" fmla="*/ 86 h 112"/>
                <a:gd name="T4" fmla="*/ 0 w 1440"/>
                <a:gd name="T5" fmla="*/ 84 h 112"/>
                <a:gd name="T6" fmla="*/ 0 w 1440"/>
                <a:gd name="T7" fmla="*/ 38 h 112"/>
                <a:gd name="T8" fmla="*/ 1154 w 1440"/>
                <a:gd name="T9" fmla="*/ 39 h 112"/>
                <a:gd name="T10" fmla="*/ 1232 w 1440"/>
                <a:gd name="T11" fmla="*/ 0 h 112"/>
                <a:gd name="T12" fmla="*/ 1554 w 1440"/>
                <a:gd name="T13" fmla="*/ 1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29803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1" name="Rectangle 35"/>
          <p:cNvSpPr>
            <a:spLocks noChangeArrowheads="1"/>
          </p:cNvSpPr>
          <p:nvPr/>
        </p:nvSpPr>
        <p:spPr bwMode="auto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宋体" pitchFamily="2" charset="-122"/>
            </a:endParaRPr>
          </a:p>
        </p:txBody>
      </p:sp>
      <p:sp>
        <p:nvSpPr>
          <p:cNvPr id="32" name="Rectangle 36" descr="1"/>
          <p:cNvSpPr>
            <a:spLocks noChangeArrowheads="1"/>
          </p:cNvSpPr>
          <p:nvPr/>
        </p:nvSpPr>
        <p:spPr bwMode="auto">
          <a:xfrm>
            <a:off x="4067175" y="4497388"/>
            <a:ext cx="741363" cy="7429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宋体" pitchFamily="2" charset="-122"/>
            </a:endParaRPr>
          </a:p>
        </p:txBody>
      </p:sp>
      <p:sp>
        <p:nvSpPr>
          <p:cNvPr id="33" name="Rectangle 37" descr="7"/>
          <p:cNvSpPr>
            <a:spLocks noChangeArrowheads="1"/>
          </p:cNvSpPr>
          <p:nvPr/>
        </p:nvSpPr>
        <p:spPr bwMode="auto">
          <a:xfrm>
            <a:off x="3275013" y="5314950"/>
            <a:ext cx="742950" cy="74295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宋体" pitchFamily="2" charset="-122"/>
            </a:endParaRPr>
          </a:p>
        </p:txBody>
      </p:sp>
      <p:sp>
        <p:nvSpPr>
          <p:cNvPr id="34" name="Rectangle 38"/>
          <p:cNvSpPr>
            <a:spLocks noChangeArrowheads="1"/>
          </p:cNvSpPr>
          <p:nvPr/>
        </p:nvSpPr>
        <p:spPr bwMode="auto">
          <a:xfrm>
            <a:off x="3282950" y="4510088"/>
            <a:ext cx="741363" cy="744537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宋体" pitchFamily="2" charset="-122"/>
            </a:endParaRPr>
          </a:p>
        </p:txBody>
      </p:sp>
      <p:sp>
        <p:nvSpPr>
          <p:cNvPr id="35" name="Rectangle 39" descr="6"/>
          <p:cNvSpPr>
            <a:spLocks noChangeArrowheads="1"/>
          </p:cNvSpPr>
          <p:nvPr/>
        </p:nvSpPr>
        <p:spPr bwMode="auto">
          <a:xfrm>
            <a:off x="1703388" y="5314950"/>
            <a:ext cx="742950" cy="742950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宋体" pitchFamily="2" charset="-122"/>
            </a:endParaRPr>
          </a:p>
        </p:txBody>
      </p:sp>
      <p:sp>
        <p:nvSpPr>
          <p:cNvPr id="36" name="Rectangle 45"/>
          <p:cNvSpPr>
            <a:spLocks noChangeArrowheads="1"/>
          </p:cNvSpPr>
          <p:nvPr/>
        </p:nvSpPr>
        <p:spPr bwMode="auto">
          <a:xfrm>
            <a:off x="1703388" y="4511675"/>
            <a:ext cx="742950" cy="7429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宋体" pitchFamily="2" charset="-122"/>
            </a:endParaRP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宋体" pitchFamily="2" charset="-122"/>
            </a:endParaRPr>
          </a:p>
        </p:txBody>
      </p:sp>
      <p:sp>
        <p:nvSpPr>
          <p:cNvPr id="38" name="Rectangle 47"/>
          <p:cNvSpPr>
            <a:spLocks noChangeArrowheads="1"/>
          </p:cNvSpPr>
          <p:nvPr/>
        </p:nvSpPr>
        <p:spPr bwMode="auto">
          <a:xfrm>
            <a:off x="2492375" y="5314950"/>
            <a:ext cx="742950" cy="7429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宋体" pitchFamily="2" charset="-122"/>
            </a:endParaRPr>
          </a:p>
        </p:txBody>
      </p:sp>
      <p:pic>
        <p:nvPicPr>
          <p:cNvPr id="39" name="Picture 48" descr="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0175" y="2911475"/>
            <a:ext cx="1347788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50" descr="2"/>
          <p:cNvSpPr>
            <a:spLocks noChangeArrowheads="1"/>
          </p:cNvSpPr>
          <p:nvPr/>
        </p:nvSpPr>
        <p:spPr bwMode="auto">
          <a:xfrm>
            <a:off x="1701800" y="3705225"/>
            <a:ext cx="744538" cy="742950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35" grpId="0" animBg="1"/>
      <p:bldP spid="36" grpId="0" animBg="1"/>
      <p:bldP spid="4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1371600"/>
            <a:ext cx="8229600" cy="4733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197C7EF-DB09-4E5E-AB37-5DC1EF9196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B133054-6992-4084-A601-D24A6E88D17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438275"/>
            <a:ext cx="4038600" cy="2290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881438"/>
            <a:ext cx="4038600" cy="2290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02C5D9E-565E-4AC2-9CDC-12107D4232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38125"/>
            <a:ext cx="6477000" cy="8683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438275"/>
            <a:ext cx="4038600" cy="2290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438275"/>
            <a:ext cx="4038600" cy="2290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881438"/>
            <a:ext cx="4038600" cy="2290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881438"/>
            <a:ext cx="4038600" cy="2290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762A58D-C842-4A6D-8287-FED51304E3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438275"/>
            <a:ext cx="4038600" cy="2290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881438"/>
            <a:ext cx="4038600" cy="2290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1EC502A-412A-4C23-B818-D23DA1F454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733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F6C06BD-8184-4EBF-AF2D-04756049EB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52C4745-A95F-4B9B-9E15-B039515FA14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F7A1F22-65FC-47D4-95AB-6B61BEBFF3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09C4470-6F5A-4769-8A9C-FA3FEBDB21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57A3F9B-67BD-4604-820C-0FA90FCADF6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5E67F5C-AE26-4223-B131-DC5068F3CC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44A5A56-EBF1-4CC8-9BDC-2D4CEEAADA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68C6557-C629-4ABE-8F87-68E52D932E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0" y="0"/>
            <a:chExt cx="1455" cy="425"/>
          </a:xfrm>
        </p:grpSpPr>
        <p:sp>
          <p:nvSpPr>
            <p:cNvPr id="1043" name="未知"/>
            <p:cNvSpPr>
              <a:spLocks/>
            </p:cNvSpPr>
            <p:nvPr/>
          </p:nvSpPr>
          <p:spPr bwMode="auto">
            <a:xfrm>
              <a:off x="326" y="304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44" name="未知"/>
            <p:cNvSpPr>
              <a:spLocks/>
            </p:cNvSpPr>
            <p:nvPr/>
          </p:nvSpPr>
          <p:spPr bwMode="auto">
            <a:xfrm>
              <a:off x="705" y="286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45" name="未知"/>
            <p:cNvSpPr>
              <a:spLocks/>
            </p:cNvSpPr>
            <p:nvPr/>
          </p:nvSpPr>
          <p:spPr bwMode="auto">
            <a:xfrm>
              <a:off x="199" y="214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46" name="未知"/>
            <p:cNvSpPr>
              <a:spLocks/>
            </p:cNvSpPr>
            <p:nvPr/>
          </p:nvSpPr>
          <p:spPr bwMode="auto">
            <a:xfrm>
              <a:off x="1226" y="214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" name="未知"/>
            <p:cNvSpPr>
              <a:spLocks/>
            </p:cNvSpPr>
            <p:nvPr/>
          </p:nvSpPr>
          <p:spPr bwMode="auto">
            <a:xfrm>
              <a:off x="1065" y="293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48" name="未知"/>
            <p:cNvSpPr>
              <a:spLocks/>
            </p:cNvSpPr>
            <p:nvPr/>
          </p:nvSpPr>
          <p:spPr bwMode="auto">
            <a:xfrm>
              <a:off x="864" y="239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49" name="未知"/>
            <p:cNvSpPr>
              <a:spLocks/>
            </p:cNvSpPr>
            <p:nvPr/>
          </p:nvSpPr>
          <p:spPr bwMode="auto">
            <a:xfrm>
              <a:off x="348" y="69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" name="未知"/>
            <p:cNvSpPr>
              <a:spLocks/>
            </p:cNvSpPr>
            <p:nvPr/>
          </p:nvSpPr>
          <p:spPr bwMode="auto">
            <a:xfrm>
              <a:off x="948" y="215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51" name="未知"/>
            <p:cNvSpPr>
              <a:spLocks/>
            </p:cNvSpPr>
            <p:nvPr/>
          </p:nvSpPr>
          <p:spPr bwMode="auto">
            <a:xfrm>
              <a:off x="0" y="133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" name="未知"/>
            <p:cNvSpPr>
              <a:spLocks/>
            </p:cNvSpPr>
            <p:nvPr/>
          </p:nvSpPr>
          <p:spPr bwMode="auto">
            <a:xfrm>
              <a:off x="1030" y="168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" name="未知"/>
            <p:cNvSpPr>
              <a:spLocks/>
            </p:cNvSpPr>
            <p:nvPr/>
          </p:nvSpPr>
          <p:spPr bwMode="auto">
            <a:xfrm>
              <a:off x="106" y="0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" name="未知"/>
            <p:cNvSpPr>
              <a:spLocks/>
            </p:cNvSpPr>
            <p:nvPr/>
          </p:nvSpPr>
          <p:spPr bwMode="auto">
            <a:xfrm>
              <a:off x="499" y="198"/>
              <a:ext cx="99" cy="227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55" name="未知"/>
            <p:cNvSpPr>
              <a:spLocks/>
            </p:cNvSpPr>
            <p:nvPr/>
          </p:nvSpPr>
          <p:spPr bwMode="auto">
            <a:xfrm>
              <a:off x="1355" y="198"/>
              <a:ext cx="100" cy="227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" name="未知"/>
            <p:cNvSpPr>
              <a:spLocks/>
            </p:cNvSpPr>
            <p:nvPr/>
          </p:nvSpPr>
          <p:spPr bwMode="auto">
            <a:xfrm>
              <a:off x="707" y="23"/>
              <a:ext cx="176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" name="未知"/>
            <p:cNvSpPr>
              <a:spLocks/>
            </p:cNvSpPr>
            <p:nvPr/>
          </p:nvSpPr>
          <p:spPr bwMode="auto">
            <a:xfrm>
              <a:off x="595" y="51"/>
              <a:ext cx="98" cy="374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" name="未知"/>
            <p:cNvSpPr>
              <a:spLocks/>
            </p:cNvSpPr>
            <p:nvPr/>
          </p:nvSpPr>
          <p:spPr bwMode="auto">
            <a:xfrm>
              <a:off x="1142" y="51"/>
              <a:ext cx="97" cy="374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1027" name="未知"/>
          <p:cNvSpPr>
            <a:spLocks/>
          </p:cNvSpPr>
          <p:nvPr/>
        </p:nvSpPr>
        <p:spPr bwMode="auto">
          <a:xfrm>
            <a:off x="95250" y="6446838"/>
            <a:ext cx="8970963" cy="314325"/>
          </a:xfrm>
          <a:custGeom>
            <a:avLst/>
            <a:gdLst>
              <a:gd name="T0" fmla="*/ 10080626 w 5651"/>
              <a:gd name="T1" fmla="*/ 498990938 h 198"/>
              <a:gd name="T2" fmla="*/ 2147483647 w 5651"/>
              <a:gd name="T3" fmla="*/ 498990938 h 198"/>
              <a:gd name="T4" fmla="*/ 2147483647 w 5651"/>
              <a:gd name="T5" fmla="*/ 236894688 h 198"/>
              <a:gd name="T6" fmla="*/ 2147483647 w 5651"/>
              <a:gd name="T7" fmla="*/ 236894688 h 198"/>
              <a:gd name="T8" fmla="*/ 2147483647 w 5651"/>
              <a:gd name="T9" fmla="*/ 5040313 h 198"/>
              <a:gd name="T10" fmla="*/ 0 w 5651"/>
              <a:gd name="T11" fmla="*/ 0 h 198"/>
              <a:gd name="T12" fmla="*/ 10080626 w 5651"/>
              <a:gd name="T13" fmla="*/ 49899093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028" name="未知"/>
          <p:cNvSpPr>
            <a:spLocks/>
          </p:cNvSpPr>
          <p:nvPr/>
        </p:nvSpPr>
        <p:spPr bwMode="auto">
          <a:xfrm>
            <a:off x="95250" y="6491288"/>
            <a:ext cx="8975725" cy="279400"/>
          </a:xfrm>
          <a:custGeom>
            <a:avLst/>
            <a:gdLst>
              <a:gd name="T0" fmla="*/ 0 w 5650"/>
              <a:gd name="T1" fmla="*/ 443547500 h 176"/>
              <a:gd name="T2" fmla="*/ 2147483647 w 5650"/>
              <a:gd name="T3" fmla="*/ 425907200 h 176"/>
              <a:gd name="T4" fmla="*/ 2147483647 w 5650"/>
              <a:gd name="T5" fmla="*/ 239415638 h 176"/>
              <a:gd name="T6" fmla="*/ 2147483647 w 5650"/>
              <a:gd name="T7" fmla="*/ 239415638 h 176"/>
              <a:gd name="T8" fmla="*/ 2147483647 w 5650"/>
              <a:gd name="T9" fmla="*/ 7561263 h 176"/>
              <a:gd name="T10" fmla="*/ 0 w 5650"/>
              <a:gd name="T11" fmla="*/ 0 h 176"/>
              <a:gd name="T12" fmla="*/ 0 w 5650"/>
              <a:gd name="T13" fmla="*/ 443547500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029" name="未知" descr="Dark upward diagonal"/>
          <p:cNvSpPr>
            <a:spLocks/>
          </p:cNvSpPr>
          <p:nvPr userDrawn="1"/>
        </p:nvSpPr>
        <p:spPr bwMode="auto">
          <a:xfrm>
            <a:off x="92075" y="98425"/>
            <a:ext cx="8956675" cy="179388"/>
          </a:xfrm>
          <a:custGeom>
            <a:avLst/>
            <a:gdLst>
              <a:gd name="T0" fmla="*/ 0 w 5639"/>
              <a:gd name="T1" fmla="*/ 0 h 113"/>
              <a:gd name="T2" fmla="*/ 2147483647 w 5639"/>
              <a:gd name="T3" fmla="*/ 0 h 113"/>
              <a:gd name="T4" fmla="*/ 2147483647 w 5639"/>
              <a:gd name="T5" fmla="*/ 113408141 h 113"/>
              <a:gd name="T6" fmla="*/ 2147483647 w 5639"/>
              <a:gd name="T7" fmla="*/ 284779244 h 113"/>
              <a:gd name="T8" fmla="*/ 0 w 5639"/>
              <a:gd name="T9" fmla="*/ 284779244 h 113"/>
              <a:gd name="T10" fmla="*/ 0 w 5639"/>
              <a:gd name="T11" fmla="*/ 0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17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030" name="未知"/>
          <p:cNvSpPr>
            <a:spLocks/>
          </p:cNvSpPr>
          <p:nvPr/>
        </p:nvSpPr>
        <p:spPr bwMode="auto">
          <a:xfrm>
            <a:off x="92075" y="307975"/>
            <a:ext cx="8955088" cy="938213"/>
          </a:xfrm>
          <a:custGeom>
            <a:avLst/>
            <a:gdLst>
              <a:gd name="T0" fmla="*/ 2147483647 w 5446"/>
              <a:gd name="T1" fmla="*/ 0 h 531"/>
              <a:gd name="T2" fmla="*/ 0 w 5446"/>
              <a:gd name="T3" fmla="*/ 0 h 531"/>
              <a:gd name="T4" fmla="*/ 5408242 w 5446"/>
              <a:gd name="T5" fmla="*/ 1467275021 h 531"/>
              <a:gd name="T6" fmla="*/ 2147483647 w 5446"/>
              <a:gd name="T7" fmla="*/ 1479763325 h 531"/>
              <a:gd name="T8" fmla="*/ 2147483647 w 5446"/>
              <a:gd name="T9" fmla="*/ 1645220987 h 531"/>
              <a:gd name="T10" fmla="*/ 2147483647 w 5446"/>
              <a:gd name="T11" fmla="*/ 1657709291 h 531"/>
              <a:gd name="T12" fmla="*/ 2147483647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047" name="未知"/>
          <p:cNvSpPr>
            <a:spLocks/>
          </p:cNvSpPr>
          <p:nvPr userDrawn="1"/>
        </p:nvSpPr>
        <p:spPr bwMode="auto">
          <a:xfrm>
            <a:off x="92075" y="306388"/>
            <a:ext cx="8955088" cy="836612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032" name="Rectangle 24"/>
          <p:cNvSpPr>
            <a:spLocks noChangeArrowheads="1"/>
          </p:cNvSpPr>
          <p:nvPr/>
        </p:nvSpPr>
        <p:spPr bwMode="auto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宋体" pitchFamily="2" charset="-122"/>
            </a:endParaRPr>
          </a:p>
        </p:txBody>
      </p:sp>
      <p:sp>
        <p:nvSpPr>
          <p:cNvPr id="1033" name="未知"/>
          <p:cNvSpPr>
            <a:spLocks/>
          </p:cNvSpPr>
          <p:nvPr/>
        </p:nvSpPr>
        <p:spPr bwMode="auto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5040361 h 33"/>
              <a:gd name="T2" fmla="*/ 2147483647 w 1358"/>
              <a:gd name="T3" fmla="*/ 0 h 33"/>
              <a:gd name="T4" fmla="*/ 2147483647 w 1358"/>
              <a:gd name="T5" fmla="*/ 80645770 h 33"/>
              <a:gd name="T6" fmla="*/ 151209375 w 1358"/>
              <a:gd name="T7" fmla="*/ 83166744 h 33"/>
              <a:gd name="T8" fmla="*/ 0 w 1358"/>
              <a:gd name="T9" fmla="*/ 5040361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29803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056" name="Rectangle 32" descr="7"/>
          <p:cNvSpPr>
            <a:spLocks noChangeArrowheads="1"/>
          </p:cNvSpPr>
          <p:nvPr/>
        </p:nvSpPr>
        <p:spPr bwMode="auto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宋体" pitchFamily="2" charset="-122"/>
            </a:endParaRPr>
          </a:p>
        </p:txBody>
      </p:sp>
      <p:sp>
        <p:nvSpPr>
          <p:cNvPr id="1057" name="Rectangle 33" descr="4"/>
          <p:cNvSpPr>
            <a:spLocks noChangeArrowheads="1"/>
          </p:cNvSpPr>
          <p:nvPr/>
        </p:nvSpPr>
        <p:spPr bwMode="auto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宋体" pitchFamily="2" charset="-122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29803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宋体" pitchFamily="2" charset="-122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23" r:id="rId12"/>
    <p:sldLayoutId id="2147483735" r:id="rId13"/>
    <p:sldLayoutId id="2147483736" r:id="rId14"/>
    <p:sldLayoutId id="2147483737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0628" y="2928934"/>
            <a:ext cx="3778599" cy="2215991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选课</a:t>
            </a:r>
            <a:endParaRPr lang="zh-CN" altLang="en-US" sz="13800" b="1" dirty="0">
              <a:ln w="12700">
                <a:noFill/>
                <a:prstDash val="solid"/>
              </a:ln>
              <a:solidFill>
                <a:srgbClr val="08080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华文宋体" pitchFamily="2" charset="-122"/>
              <a:ea typeface="华文宋体" pitchFamily="2" charset="-122"/>
            </a:endParaRP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6143625" y="5786438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山东农业大学教务处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5786438" y="6215063"/>
            <a:ext cx="3071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山东农业大学教学信息中心</a:t>
            </a:r>
          </a:p>
        </p:txBody>
      </p:sp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142875" y="928688"/>
            <a:ext cx="2928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FFFFFF"/>
                </a:solidFill>
                <a:latin typeface="方正舒体" pitchFamily="2" charset="-122"/>
                <a:ea typeface="方正舒体" pitchFamily="2" charset="-122"/>
              </a:rPr>
              <a:t>山东农业大学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5720" y="428604"/>
            <a:ext cx="296427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华文宋体" pitchFamily="2" charset="-122"/>
                <a:ea typeface="华文宋体" pitchFamily="2" charset="-122"/>
              </a:rPr>
              <a:t>课程类别简介</a:t>
            </a:r>
            <a:endParaRPr lang="zh-CN" alt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华文宋体" pitchFamily="2" charset="-122"/>
              <a:ea typeface="华文宋体" pitchFamily="2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85813" y="1214438"/>
            <a:ext cx="7643812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必修课 专业人才培养方案内所规定的必修课程，课程代码以</a:t>
            </a:r>
            <a:r>
              <a:rPr lang="en-US" altLang="zh-CN" sz="2800" b="1" i="1">
                <a:solidFill>
                  <a:srgbClr val="8B0707"/>
                </a:solidFill>
                <a:latin typeface="华文宋体" pitchFamily="2" charset="-122"/>
                <a:ea typeface="华文宋体" pitchFamily="2" charset="-122"/>
              </a:rPr>
              <a:t>BB</a:t>
            </a:r>
            <a:r>
              <a:rPr lang="zh-CN" altLang="en-US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字母开头。 </a:t>
            </a:r>
            <a:endParaRPr lang="en-US" altLang="zh-CN" sz="2800" b="1">
              <a:solidFill>
                <a:srgbClr val="080808"/>
              </a:solidFill>
              <a:latin typeface="华文宋体" pitchFamily="2" charset="-122"/>
              <a:ea typeface="华文宋体" pitchFamily="2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专业特色课 是专业性比较强的专业选修课程，课程代码以</a:t>
            </a:r>
            <a:r>
              <a:rPr lang="en-US" altLang="zh-CN" sz="2800" b="1" i="1">
                <a:solidFill>
                  <a:srgbClr val="8B0707"/>
                </a:solidFill>
                <a:latin typeface="华文宋体" pitchFamily="2" charset="-122"/>
                <a:ea typeface="华文宋体" pitchFamily="2" charset="-122"/>
              </a:rPr>
              <a:t>BF</a:t>
            </a:r>
            <a:r>
              <a:rPr lang="zh-CN" altLang="en-US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字母开头。</a:t>
            </a:r>
            <a:endParaRPr lang="en-US" altLang="zh-CN" sz="2800" b="1">
              <a:solidFill>
                <a:srgbClr val="080808"/>
              </a:solidFill>
              <a:latin typeface="华文宋体" pitchFamily="2" charset="-122"/>
              <a:ea typeface="华文宋体" pitchFamily="2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个性发展课面向全校学生选修的公共选修课，课程代码以</a:t>
            </a:r>
            <a:r>
              <a:rPr lang="en-US" altLang="zh-CN" sz="2800" b="1" i="1">
                <a:solidFill>
                  <a:srgbClr val="8B0707"/>
                </a:solidFill>
                <a:latin typeface="华文宋体" pitchFamily="2" charset="-122"/>
                <a:ea typeface="华文宋体" pitchFamily="2" charset="-122"/>
              </a:rPr>
              <a:t>ZRX(</a:t>
            </a:r>
            <a:r>
              <a:rPr lang="zh-CN" altLang="en-US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自然科学类</a:t>
            </a:r>
            <a:r>
              <a:rPr lang="en-US" altLang="zh-CN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)</a:t>
            </a:r>
            <a:r>
              <a:rPr lang="zh-CN" altLang="en-US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或</a:t>
            </a:r>
            <a:r>
              <a:rPr lang="en-US" altLang="zh-CN" sz="2800" b="1" i="1">
                <a:solidFill>
                  <a:srgbClr val="8B0707"/>
                </a:solidFill>
                <a:latin typeface="华文宋体" pitchFamily="2" charset="-122"/>
                <a:ea typeface="华文宋体" pitchFamily="2" charset="-122"/>
              </a:rPr>
              <a:t>RRX</a:t>
            </a:r>
            <a:r>
              <a:rPr lang="en-US" altLang="zh-CN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 (</a:t>
            </a:r>
            <a:r>
              <a:rPr lang="zh-CN" altLang="en-US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人文科学类</a:t>
            </a:r>
            <a:r>
              <a:rPr lang="en-US" altLang="zh-CN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)</a:t>
            </a:r>
            <a:r>
              <a:rPr lang="zh-CN" altLang="en-US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开头。</a:t>
            </a:r>
            <a:endParaRPr lang="en-US" altLang="zh-CN" sz="2800" b="1">
              <a:solidFill>
                <a:srgbClr val="080808"/>
              </a:solidFill>
              <a:latin typeface="华文宋体" pitchFamily="2" charset="-122"/>
              <a:ea typeface="华文宋体" pitchFamily="2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实践环节各专业对实践教学做了详细的计划，并提出了具体要求，必须修读，课程代码以</a:t>
            </a:r>
            <a:r>
              <a:rPr lang="en-US" altLang="zh-CN" sz="2800" b="1" i="1">
                <a:solidFill>
                  <a:srgbClr val="8B0707"/>
                </a:solidFill>
                <a:latin typeface="华文宋体" pitchFamily="2" charset="-122"/>
                <a:ea typeface="华文宋体" pitchFamily="2" charset="-122"/>
              </a:rPr>
              <a:t>SJ</a:t>
            </a:r>
            <a:r>
              <a:rPr lang="zh-CN" altLang="en-US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字母开头。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Peng\Desktop\演示文稿\B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2643188"/>
            <a:ext cx="6475412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14282" y="428604"/>
            <a:ext cx="296427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华文宋体" pitchFamily="2" charset="-122"/>
                <a:ea typeface="华文宋体" pitchFamily="2" charset="-122"/>
              </a:rPr>
              <a:t>课程类别简介</a:t>
            </a:r>
            <a:endParaRPr lang="zh-CN" alt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华文宋体" pitchFamily="2" charset="-122"/>
              <a:ea typeface="华文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39938" y="1643063"/>
            <a:ext cx="4889500" cy="769937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专业特色课</a:t>
            </a:r>
            <a:r>
              <a:rPr lang="zh-CN" altLang="en-US" sz="44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（</a:t>
            </a:r>
            <a:r>
              <a:rPr lang="en-US" altLang="zh-CN" sz="44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BF</a:t>
            </a:r>
            <a:r>
              <a:rPr lang="zh-CN" altLang="en-US" sz="44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）</a:t>
            </a:r>
            <a:endParaRPr lang="zh-CN" altLang="en-US" sz="4400" b="1" dirty="0">
              <a:ln w="12700">
                <a:noFill/>
                <a:prstDash val="solid"/>
              </a:ln>
              <a:solidFill>
                <a:srgbClr val="08080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</a:endParaRPr>
          </a:p>
        </p:txBody>
      </p: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7067550" y="2857500"/>
            <a:ext cx="1933575" cy="1071563"/>
            <a:chOff x="6643702" y="2000240"/>
            <a:chExt cx="1933575" cy="1071570"/>
          </a:xfrm>
        </p:grpSpPr>
        <p:pic>
          <p:nvPicPr>
            <p:cNvPr id="28677" name="Picture 2" descr="C:\Users\Peng\Desktop\演示文稿\BF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43702" y="2000240"/>
              <a:ext cx="1933575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矩形标注 5"/>
            <p:cNvSpPr/>
            <p:nvPr/>
          </p:nvSpPr>
          <p:spPr>
            <a:xfrm>
              <a:off x="6643702" y="2000240"/>
              <a:ext cx="1928813" cy="1071570"/>
            </a:xfrm>
            <a:prstGeom prst="wedgeRectCallout">
              <a:avLst>
                <a:gd name="adj1" fmla="val -53943"/>
                <a:gd name="adj2" fmla="val 8552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noFill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C:\Users\Peng\Desktop\演示文稿\RR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209675"/>
            <a:ext cx="57531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214282" y="285728"/>
            <a:ext cx="691567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华文宋体" pitchFamily="2" charset="-122"/>
                <a:ea typeface="华文宋体" pitchFamily="2" charset="-122"/>
              </a:rPr>
              <a:t>个性发展课（</a:t>
            </a:r>
            <a:r>
              <a:rPr lang="en-US" altLang="zh-CN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华文宋体" pitchFamily="2" charset="-122"/>
                <a:ea typeface="华文宋体" pitchFamily="2" charset="-122"/>
              </a:rPr>
              <a:t>RRX</a:t>
            </a:r>
            <a:r>
              <a:rPr lang="zh-CN" alt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华文宋体" pitchFamily="2" charset="-122"/>
                <a:ea typeface="华文宋体" pitchFamily="2" charset="-122"/>
              </a:rPr>
              <a:t>或</a:t>
            </a:r>
            <a:r>
              <a:rPr lang="en-US" altLang="zh-CN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华文宋体" pitchFamily="2" charset="-122"/>
                <a:ea typeface="华文宋体" pitchFamily="2" charset="-122"/>
              </a:rPr>
              <a:t>ZRX</a:t>
            </a:r>
            <a:r>
              <a:rPr lang="zh-CN" alt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华文宋体" pitchFamily="2" charset="-122"/>
                <a:ea typeface="华文宋体" pitchFamily="2" charset="-122"/>
              </a:rPr>
              <a:t>）</a:t>
            </a:r>
            <a:endParaRPr lang="zh-CN" altLang="en-US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华文宋体" pitchFamily="2" charset="-122"/>
              <a:ea typeface="华文宋体" pitchFamily="2" charset="-122"/>
            </a:endParaRPr>
          </a:p>
        </p:txBody>
      </p: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6924675" y="4929188"/>
            <a:ext cx="2219325" cy="1928812"/>
            <a:chOff x="6924675" y="4929198"/>
            <a:chExt cx="2219325" cy="1928802"/>
          </a:xfrm>
        </p:grpSpPr>
        <p:sp>
          <p:nvSpPr>
            <p:cNvPr id="6" name="矩形标注 5"/>
            <p:cNvSpPr/>
            <p:nvPr/>
          </p:nvSpPr>
          <p:spPr>
            <a:xfrm rot="10800000">
              <a:off x="6929438" y="4929198"/>
              <a:ext cx="2214562" cy="1928802"/>
            </a:xfrm>
            <a:prstGeom prst="wedgeRectCallout">
              <a:avLst>
                <a:gd name="adj1" fmla="val 71579"/>
                <a:gd name="adj2" fmla="val 88085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29701" name="Picture 2" descr="C:\Users\Peng\Desktop\演示文稿\RRX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24675" y="4943475"/>
              <a:ext cx="2219325" cy="191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矩形 2"/>
          <p:cNvSpPr>
            <a:spLocks noChangeArrowheads="1"/>
          </p:cNvSpPr>
          <p:nvPr/>
        </p:nvSpPr>
        <p:spPr bwMode="auto">
          <a:xfrm>
            <a:off x="1500188" y="2643188"/>
            <a:ext cx="608965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zh-CN" altLang="en-US" sz="115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选课步骤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5720" y="428604"/>
            <a:ext cx="203132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华文宋体" pitchFamily="2" charset="-122"/>
                <a:ea typeface="华文宋体" pitchFamily="2" charset="-122"/>
              </a:rPr>
              <a:t>选课步骤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85750" y="1500188"/>
            <a:ext cx="7286625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1</a:t>
            </a:r>
            <a:r>
              <a:rPr kumimoji="1" lang="zh-CN" altLang="en-US" sz="32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．选课</a:t>
            </a:r>
            <a:r>
              <a:rPr kumimoji="1" lang="zh-CN" altLang="en-US" sz="32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网站（</a:t>
            </a:r>
            <a:r>
              <a:rPr kumimoji="1" lang="zh-CN" altLang="en-US" sz="32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学校教务处主页）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kumimoji="1" lang="zh-CN" altLang="en-US" sz="32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    </a:t>
            </a:r>
            <a:r>
              <a:rPr kumimoji="1" lang="en-US" altLang="zh-CN" sz="32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http://jiaowu.sdau.edu.cn/</a:t>
            </a:r>
            <a:endParaRPr kumimoji="1" lang="zh-CN" altLang="en-US" sz="3200" b="1" dirty="0">
              <a:ln w="12700">
                <a:noFill/>
                <a:prstDash val="solid"/>
              </a:ln>
              <a:solidFill>
                <a:srgbClr val="08080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华文宋体" pitchFamily="2" charset="-122"/>
              <a:ea typeface="华文宋体" pitchFamily="2" charset="-122"/>
            </a:endParaRPr>
          </a:p>
        </p:txBody>
      </p:sp>
      <p:pic>
        <p:nvPicPr>
          <p:cNvPr id="31747" name="Picture 2" descr="E:\中心资料\选课\山东农业大学教务处.png"/>
          <p:cNvPicPr>
            <a:picLocks noChangeAspect="1" noChangeArrowheads="1"/>
          </p:cNvPicPr>
          <p:nvPr/>
        </p:nvPicPr>
        <p:blipFill>
          <a:blip r:embed="rId2"/>
          <a:srcRect l="13245" r="12811"/>
          <a:stretch>
            <a:fillRect/>
          </a:stretch>
        </p:blipFill>
        <p:spPr bwMode="auto">
          <a:xfrm>
            <a:off x="4857750" y="2681288"/>
            <a:ext cx="42862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285750" y="2928938"/>
            <a:ext cx="3857625" cy="1643062"/>
            <a:chOff x="285720" y="2928934"/>
            <a:chExt cx="3857652" cy="1643074"/>
          </a:xfrm>
        </p:grpSpPr>
        <p:sp>
          <p:nvSpPr>
            <p:cNvPr id="7" name="矩形标注 6"/>
            <p:cNvSpPr/>
            <p:nvPr/>
          </p:nvSpPr>
          <p:spPr>
            <a:xfrm>
              <a:off x="285720" y="2928934"/>
              <a:ext cx="3857652" cy="1643074"/>
            </a:xfrm>
            <a:prstGeom prst="wedgeRectCallout">
              <a:avLst>
                <a:gd name="adj1" fmla="val 69466"/>
                <a:gd name="adj2" fmla="val 101368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noFill/>
              </a:endParaRPr>
            </a:p>
          </p:txBody>
        </p:sp>
        <p:pic>
          <p:nvPicPr>
            <p:cNvPr id="31750" name="Picture 2" descr="E:\中心资料\选课\山东农业大学教务处.png"/>
            <p:cNvPicPr>
              <a:picLocks noChangeAspect="1" noChangeArrowheads="1"/>
            </p:cNvPicPr>
            <p:nvPr/>
          </p:nvPicPr>
          <p:blipFill>
            <a:blip r:embed="rId2"/>
            <a:srcRect l="13779" t="60957" r="69089" b="29784"/>
            <a:stretch>
              <a:fillRect/>
            </a:stretch>
          </p:blipFill>
          <p:spPr bwMode="auto">
            <a:xfrm>
              <a:off x="357158" y="3000372"/>
              <a:ext cx="3714777" cy="1446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00125" y="928688"/>
            <a:ext cx="7286625" cy="57150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5720" y="285728"/>
            <a:ext cx="203132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华文宋体" pitchFamily="2" charset="-122"/>
                <a:ea typeface="华文宋体" pitchFamily="2" charset="-122"/>
              </a:rPr>
              <a:t>选课步骤</a:t>
            </a:r>
          </a:p>
        </p:txBody>
      </p:sp>
      <p:pic>
        <p:nvPicPr>
          <p:cNvPr id="32771" name="Picture 9" descr="QQ截图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AE2F3"/>
              </a:clrFrom>
              <a:clrTo>
                <a:srgbClr val="EAE2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960438"/>
            <a:ext cx="7286625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椭圆 3"/>
          <p:cNvSpPr/>
          <p:nvPr/>
        </p:nvSpPr>
        <p:spPr>
          <a:xfrm>
            <a:off x="2500313" y="2428875"/>
            <a:ext cx="1643062" cy="785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椭圆形标注 5"/>
          <p:cNvSpPr/>
          <p:nvPr/>
        </p:nvSpPr>
        <p:spPr>
          <a:xfrm>
            <a:off x="4500563" y="2643188"/>
            <a:ext cx="2286000" cy="714375"/>
          </a:xfrm>
          <a:prstGeom prst="wedgeEllipseCallout">
            <a:avLst>
              <a:gd name="adj1" fmla="val -63547"/>
              <a:gd name="adj2" fmla="val -22145"/>
            </a:avLst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CC00CC"/>
                </a:solidFill>
                <a:latin typeface="华文行楷" pitchFamily="2" charset="-122"/>
                <a:ea typeface="华文行楷" pitchFamily="2" charset="-122"/>
              </a:rPr>
              <a:t>点击登录</a:t>
            </a:r>
            <a:endParaRPr lang="zh-CN" altLang="en-US" sz="2800" dirty="0">
              <a:solidFill>
                <a:srgbClr val="CC00CC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90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90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Peng\Desktop\选课\搜狗截图13年06月20日1708_1.png"/>
          <p:cNvPicPr>
            <a:picLocks noChangeAspect="1" noChangeArrowheads="1"/>
          </p:cNvPicPr>
          <p:nvPr/>
        </p:nvPicPr>
        <p:blipFill>
          <a:blip r:embed="rId2"/>
          <a:srcRect r="39748" b="26877"/>
          <a:stretch>
            <a:fillRect/>
          </a:stretch>
        </p:blipFill>
        <p:spPr bwMode="auto">
          <a:xfrm>
            <a:off x="642938" y="1357313"/>
            <a:ext cx="77152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857250" y="4286250"/>
            <a:ext cx="928688" cy="2143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85720" y="428604"/>
            <a:ext cx="203132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华文宋体" pitchFamily="2" charset="-122"/>
                <a:ea typeface="华文宋体" pitchFamily="2" charset="-122"/>
              </a:rPr>
              <a:t>选课步骤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5720" y="428604"/>
            <a:ext cx="480131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华文宋体" pitchFamily="2" charset="-122"/>
                <a:ea typeface="华文宋体" pitchFamily="2" charset="-122"/>
              </a:rPr>
              <a:t>选课步骤</a:t>
            </a:r>
            <a:r>
              <a:rPr lang="en-US" altLang="zh-CN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华文宋体" pitchFamily="2" charset="-122"/>
                <a:ea typeface="华文宋体" pitchFamily="2" charset="-122"/>
              </a:rPr>
              <a:t>——</a:t>
            </a:r>
            <a:r>
              <a: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华文宋体" pitchFamily="2" charset="-122"/>
                <a:ea typeface="华文宋体" pitchFamily="2" charset="-122"/>
              </a:rPr>
              <a:t>课程检索</a:t>
            </a:r>
          </a:p>
        </p:txBody>
      </p:sp>
      <p:pic>
        <p:nvPicPr>
          <p:cNvPr id="34818" name="Picture 2" descr="C:\Users\Peng\Desktop\演示文稿\02.png"/>
          <p:cNvPicPr>
            <a:picLocks noChangeAspect="1" noChangeArrowheads="1"/>
          </p:cNvPicPr>
          <p:nvPr/>
        </p:nvPicPr>
        <p:blipFill>
          <a:blip r:embed="rId2"/>
          <a:srcRect r="41956"/>
          <a:stretch>
            <a:fillRect/>
          </a:stretch>
        </p:blipFill>
        <p:spPr bwMode="auto">
          <a:xfrm>
            <a:off x="500063" y="1071563"/>
            <a:ext cx="764381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 5"/>
          <p:cNvSpPr/>
          <p:nvPr/>
        </p:nvSpPr>
        <p:spPr>
          <a:xfrm>
            <a:off x="642938" y="2928938"/>
            <a:ext cx="1071562" cy="2143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3214688" y="1071563"/>
            <a:ext cx="1000125" cy="35004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357688" y="5572125"/>
            <a:ext cx="714375" cy="2857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组合 9"/>
          <p:cNvGrpSpPr>
            <a:grpSpLocks/>
          </p:cNvGrpSpPr>
          <p:nvPr/>
        </p:nvGrpSpPr>
        <p:grpSpPr bwMode="auto">
          <a:xfrm>
            <a:off x="0" y="1714500"/>
            <a:ext cx="9144000" cy="4643438"/>
            <a:chOff x="0" y="1142983"/>
            <a:chExt cx="9144000" cy="4643472"/>
          </a:xfrm>
        </p:grpSpPr>
        <p:pic>
          <p:nvPicPr>
            <p:cNvPr id="35847" name="Picture 2" descr="C:\Users\Peng\Desktop\演示文稿\0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126" y="1928803"/>
              <a:ext cx="9116874" cy="3857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8" name="Picture 1" descr="E:\中心资料\选课\演示文稿\登录后.png"/>
            <p:cNvPicPr>
              <a:picLocks noChangeAspect="1" noChangeArrowheads="1"/>
            </p:cNvPicPr>
            <p:nvPr/>
          </p:nvPicPr>
          <p:blipFill>
            <a:blip r:embed="rId3"/>
            <a:srcRect b="83968"/>
            <a:stretch>
              <a:fillRect/>
            </a:stretch>
          </p:blipFill>
          <p:spPr bwMode="auto">
            <a:xfrm rot="10800000" flipH="1" flipV="1">
              <a:off x="0" y="1142983"/>
              <a:ext cx="9144000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矩形 1"/>
          <p:cNvSpPr/>
          <p:nvPr/>
        </p:nvSpPr>
        <p:spPr>
          <a:xfrm>
            <a:off x="214282" y="428604"/>
            <a:ext cx="480131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华文宋体" pitchFamily="2" charset="-122"/>
                <a:ea typeface="华文宋体" pitchFamily="2" charset="-122"/>
              </a:rPr>
              <a:t>选课步骤</a:t>
            </a:r>
            <a:r>
              <a:rPr lang="en-US" altLang="zh-CN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华文宋体" pitchFamily="2" charset="-122"/>
                <a:ea typeface="华文宋体" pitchFamily="2" charset="-122"/>
              </a:rPr>
              <a:t>——</a:t>
            </a:r>
            <a:r>
              <a: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华文宋体" pitchFamily="2" charset="-122"/>
                <a:ea typeface="华文宋体" pitchFamily="2" charset="-122"/>
              </a:rPr>
              <a:t>课程检索</a:t>
            </a:r>
          </a:p>
        </p:txBody>
      </p:sp>
      <p:sp>
        <p:nvSpPr>
          <p:cNvPr id="5" name="椭圆 4"/>
          <p:cNvSpPr/>
          <p:nvPr/>
        </p:nvSpPr>
        <p:spPr>
          <a:xfrm>
            <a:off x="1928813" y="2928938"/>
            <a:ext cx="5715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000375" y="3000375"/>
            <a:ext cx="357188" cy="928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929438" y="3000375"/>
            <a:ext cx="1143000" cy="928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857750" y="3000375"/>
            <a:ext cx="1500188" cy="8572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Peng\Desktop\选课\搜狗截图13年06月20日1708_1.png"/>
          <p:cNvPicPr>
            <a:picLocks noChangeAspect="1" noChangeArrowheads="1"/>
          </p:cNvPicPr>
          <p:nvPr/>
        </p:nvPicPr>
        <p:blipFill>
          <a:blip r:embed="rId2"/>
          <a:srcRect r="23944" b="19565"/>
          <a:stretch>
            <a:fillRect/>
          </a:stretch>
        </p:blipFill>
        <p:spPr bwMode="auto">
          <a:xfrm>
            <a:off x="785813" y="1571625"/>
            <a:ext cx="77152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85720" y="428604"/>
            <a:ext cx="481413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选课步骤</a:t>
            </a:r>
            <a:r>
              <a:rPr lang="en-US" altLang="zh-CN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——</a:t>
            </a:r>
            <a:r>
              <a: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开始选课</a:t>
            </a:r>
          </a:p>
        </p:txBody>
      </p:sp>
      <p:sp>
        <p:nvSpPr>
          <p:cNvPr id="4" name="矩形 3"/>
          <p:cNvSpPr/>
          <p:nvPr/>
        </p:nvSpPr>
        <p:spPr>
          <a:xfrm>
            <a:off x="714375" y="3429000"/>
            <a:ext cx="1071563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noFill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57250" y="3571875"/>
            <a:ext cx="785813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rot="10800000">
            <a:off x="1714500" y="3786188"/>
            <a:ext cx="1643063" cy="7143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71875" y="4643438"/>
            <a:ext cx="1785938" cy="954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点击此处进行选课</a:t>
            </a:r>
            <a:endParaRPr lang="zh-CN" alt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00034" y="357166"/>
            <a:ext cx="1285884" cy="6413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华文宋体" pitchFamily="2" charset="-122"/>
                <a:ea typeface="华文宋体" pitchFamily="2" charset="-122"/>
              </a:rPr>
              <a:t>选课</a:t>
            </a:r>
            <a:endParaRPr lang="zh-CN" alt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华文宋体" pitchFamily="2" charset="-122"/>
              <a:ea typeface="华文宋体" pitchFamily="2" charset="-122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57158" y="1857364"/>
            <a:ext cx="8147050" cy="4195379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kumimoji="1" lang="en-US" altLang="zh-CN" sz="32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        </a:t>
            </a:r>
            <a:r>
              <a:rPr kumimoji="1" lang="zh-CN" altLang="en-US" sz="32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每个学期后半段，在下一学期的课程表排定之后，学生在规定时间按要求通过基于</a:t>
            </a:r>
            <a:r>
              <a:rPr kumimoji="1" lang="en-US" altLang="zh-CN" sz="32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Internet</a:t>
            </a:r>
            <a:r>
              <a:rPr kumimoji="1" lang="zh-CN" altLang="en-US" sz="32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的选课系统，经过预选、正选、补退选三个阶段选定个人下个学期所要修课程。选课阶段的设置由教务处工作人员设定。在非选课时期，学生仍然可以通过选课系统查询本人该学期的选课情况。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组合 8"/>
          <p:cNvGrpSpPr>
            <a:grpSpLocks/>
          </p:cNvGrpSpPr>
          <p:nvPr/>
        </p:nvGrpSpPr>
        <p:grpSpPr bwMode="auto">
          <a:xfrm>
            <a:off x="357188" y="1285875"/>
            <a:ext cx="8215312" cy="5072063"/>
            <a:chOff x="-32" y="1000108"/>
            <a:chExt cx="8215370" cy="5072098"/>
          </a:xfrm>
        </p:grpSpPr>
        <p:pic>
          <p:nvPicPr>
            <p:cNvPr id="37894" name="Picture 2" descr="C:\Users\Peng\Desktop\演示文稿\05.png"/>
            <p:cNvPicPr>
              <a:picLocks noChangeAspect="1" noChangeArrowheads="1"/>
            </p:cNvPicPr>
            <p:nvPr/>
          </p:nvPicPr>
          <p:blipFill>
            <a:blip r:embed="rId2"/>
            <a:srcRect r="37408" b="22060"/>
            <a:stretch>
              <a:fillRect/>
            </a:stretch>
          </p:blipFill>
          <p:spPr bwMode="auto">
            <a:xfrm>
              <a:off x="-32" y="1781202"/>
              <a:ext cx="8143900" cy="4291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5" name="Picture 1" descr="E:\中心资料\选课\演示文稿\登录后.png"/>
            <p:cNvPicPr>
              <a:picLocks noChangeAspect="1" noChangeArrowheads="1"/>
            </p:cNvPicPr>
            <p:nvPr/>
          </p:nvPicPr>
          <p:blipFill>
            <a:blip r:embed="rId3"/>
            <a:srcRect r="10156" b="83968"/>
            <a:stretch>
              <a:fillRect/>
            </a:stretch>
          </p:blipFill>
          <p:spPr bwMode="auto">
            <a:xfrm rot="10800000" flipH="1" flipV="1">
              <a:off x="0" y="1000108"/>
              <a:ext cx="8215338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矩形 1"/>
          <p:cNvSpPr/>
          <p:nvPr/>
        </p:nvSpPr>
        <p:spPr>
          <a:xfrm>
            <a:off x="214282" y="428604"/>
            <a:ext cx="480131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华文宋体" pitchFamily="2" charset="-122"/>
                <a:ea typeface="华文宋体" pitchFamily="2" charset="-122"/>
              </a:rPr>
              <a:t>选课步骤</a:t>
            </a:r>
            <a:r>
              <a:rPr lang="en-US" altLang="zh-CN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华文宋体" pitchFamily="2" charset="-122"/>
                <a:ea typeface="华文宋体" pitchFamily="2" charset="-122"/>
              </a:rPr>
              <a:t>——</a:t>
            </a:r>
            <a:r>
              <a: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华文宋体" pitchFamily="2" charset="-122"/>
                <a:ea typeface="华文宋体" pitchFamily="2" charset="-122"/>
              </a:rPr>
              <a:t>课程提交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500063" y="3571875"/>
            <a:ext cx="785812" cy="2143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643563" y="3286125"/>
            <a:ext cx="2000250" cy="7858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143250" y="4214813"/>
            <a:ext cx="571500" cy="3571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Peng\Desktop\演示文稿\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74888"/>
            <a:ext cx="9144000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928813" y="2417763"/>
            <a:ext cx="7215187" cy="6429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3275013"/>
            <a:ext cx="642938" cy="2143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85720" y="428604"/>
            <a:ext cx="481413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选课步骤</a:t>
            </a:r>
            <a:r>
              <a:rPr lang="en-US" altLang="zh-CN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——</a:t>
            </a:r>
            <a:r>
              <a: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课程提交</a:t>
            </a:r>
          </a:p>
        </p:txBody>
      </p:sp>
      <p:pic>
        <p:nvPicPr>
          <p:cNvPr id="38917" name="Picture 1" descr="E:\中心资料\选课\演示文稿\登录后.png"/>
          <p:cNvPicPr>
            <a:picLocks noChangeAspect="1" noChangeArrowheads="1"/>
          </p:cNvPicPr>
          <p:nvPr/>
        </p:nvPicPr>
        <p:blipFill>
          <a:blip r:embed="rId3"/>
          <a:srcRect b="83968"/>
          <a:stretch>
            <a:fillRect/>
          </a:stretch>
        </p:blipFill>
        <p:spPr bwMode="auto">
          <a:xfrm rot="10800000" flipH="1" flipV="1">
            <a:off x="0" y="1489075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2" descr="C:\Users\Peng\Desktop\演示文稿\0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63"/>
            <a:ext cx="9001125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42875" y="3357563"/>
            <a:ext cx="428625" cy="142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85720" y="428604"/>
            <a:ext cx="574067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选课步骤</a:t>
            </a:r>
            <a:r>
              <a:rPr lang="en-US" altLang="zh-CN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——</a:t>
            </a:r>
            <a:r>
              <a: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查询时间地点</a:t>
            </a:r>
          </a:p>
        </p:txBody>
      </p:sp>
      <p:pic>
        <p:nvPicPr>
          <p:cNvPr id="5139" name="Picture 1" descr="E:\中心资料\选课\演示文稿\登录后.png"/>
          <p:cNvPicPr>
            <a:picLocks noChangeAspect="1" noChangeArrowheads="1"/>
          </p:cNvPicPr>
          <p:nvPr/>
        </p:nvPicPr>
        <p:blipFill>
          <a:blip r:embed="rId4"/>
          <a:srcRect b="83968"/>
          <a:stretch>
            <a:fillRect/>
          </a:stretch>
        </p:blipFill>
        <p:spPr bwMode="auto">
          <a:xfrm rot="10800000" flipH="1" flipV="1">
            <a:off x="0" y="1500188"/>
            <a:ext cx="9144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inkTgt spid="_x0000_s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inkTgt spid="_x0000_s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inkTgt spid="_x0000_s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组合 7"/>
          <p:cNvGrpSpPr>
            <a:grpSpLocks/>
          </p:cNvGrpSpPr>
          <p:nvPr/>
        </p:nvGrpSpPr>
        <p:grpSpPr bwMode="auto">
          <a:xfrm>
            <a:off x="0" y="1500188"/>
            <a:ext cx="9144000" cy="4714875"/>
            <a:chOff x="0" y="1500174"/>
            <a:chExt cx="9144032" cy="4714908"/>
          </a:xfrm>
        </p:grpSpPr>
        <p:pic>
          <p:nvPicPr>
            <p:cNvPr id="41990" name="Picture 2" descr="C:\Users\Peng\Desktop\演示文稿\10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357430"/>
              <a:ext cx="9116874" cy="3857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1" name="Picture 1" descr="E:\中心资料\选课\演示文稿\登录后.png"/>
            <p:cNvPicPr>
              <a:picLocks noChangeAspect="1" noChangeArrowheads="1"/>
            </p:cNvPicPr>
            <p:nvPr/>
          </p:nvPicPr>
          <p:blipFill>
            <a:blip r:embed="rId3"/>
            <a:srcRect b="83968"/>
            <a:stretch>
              <a:fillRect/>
            </a:stretch>
          </p:blipFill>
          <p:spPr bwMode="auto">
            <a:xfrm rot="10800000" flipH="1" flipV="1">
              <a:off x="32" y="1500174"/>
              <a:ext cx="9144000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矩形 2"/>
          <p:cNvSpPr/>
          <p:nvPr/>
        </p:nvSpPr>
        <p:spPr>
          <a:xfrm>
            <a:off x="142875" y="3429000"/>
            <a:ext cx="428625" cy="142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000250" y="2643188"/>
            <a:ext cx="714375" cy="5000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928813" y="4643438"/>
            <a:ext cx="428625" cy="2857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85720" y="428604"/>
            <a:ext cx="574067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选课步骤</a:t>
            </a:r>
            <a:r>
              <a:rPr lang="en-US" altLang="zh-CN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——</a:t>
            </a:r>
            <a:r>
              <a: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删除选定课程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43000" y="2000250"/>
            <a:ext cx="6500813" cy="3262313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离线：使用系统后，点击</a:t>
            </a:r>
            <a:r>
              <a:rPr kumimoji="1" lang="en-US" altLang="zh-CN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[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离线</a:t>
            </a:r>
            <a:r>
              <a:rPr kumimoji="1" lang="en-US" altLang="zh-CN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]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，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以防</a:t>
            </a:r>
            <a:endParaRPr kumimoji="1" lang="en-US" altLang="zh-CN" sz="2800" b="1" dirty="0">
              <a:ln w="12700">
                <a:noFill/>
                <a:prstDash val="solid"/>
              </a:ln>
              <a:solidFill>
                <a:srgbClr val="080808"/>
              </a:solidFill>
              <a:latin typeface="华文宋体" pitchFamily="2" charset="-122"/>
              <a:ea typeface="华文宋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               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他人修改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数据。如果继续使用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，</a:t>
            </a:r>
            <a:endParaRPr kumimoji="1" lang="en-US" altLang="zh-CN" sz="2800" b="1" dirty="0">
              <a:ln w="12700">
                <a:noFill/>
                <a:prstDash val="solid"/>
              </a:ln>
              <a:solidFill>
                <a:srgbClr val="080808"/>
              </a:solidFill>
              <a:latin typeface="华文宋体" pitchFamily="2" charset="-122"/>
              <a:ea typeface="华文宋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               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点击</a:t>
            </a:r>
            <a:r>
              <a:rPr kumimoji="1" lang="en-US" altLang="zh-CN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[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登录</a:t>
            </a:r>
            <a:r>
              <a:rPr kumimoji="1" lang="en-US" altLang="zh-CN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] 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重新登录。</a:t>
            </a:r>
            <a:endParaRPr kumimoji="1" lang="en-US" altLang="zh-CN" sz="2800" b="1" dirty="0">
              <a:ln w="12700">
                <a:noFill/>
                <a:prstDash val="solid"/>
              </a:ln>
              <a:solidFill>
                <a:srgbClr val="080808"/>
              </a:solidFill>
              <a:latin typeface="华文宋体" pitchFamily="2" charset="-122"/>
              <a:ea typeface="华文宋体" pitchFamily="2" charset="-122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修改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密码：点击选课系统主界面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左面</a:t>
            </a:r>
            <a:endParaRPr kumimoji="1" lang="en-US" altLang="zh-CN" sz="2800" b="1" dirty="0">
              <a:ln w="12700">
                <a:noFill/>
                <a:prstDash val="solid"/>
              </a:ln>
              <a:solidFill>
                <a:srgbClr val="080808"/>
              </a:solidFill>
              <a:latin typeface="华文宋体" pitchFamily="2" charset="-122"/>
              <a:ea typeface="华文宋体" pitchFamily="2" charset="-122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                      [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修改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密码</a:t>
            </a:r>
            <a:r>
              <a:rPr kumimoji="1" lang="en-US" altLang="zh-CN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]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357158" y="357166"/>
            <a:ext cx="203132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华文宋体" pitchFamily="2" charset="-122"/>
                <a:ea typeface="华文宋体" pitchFamily="2" charset="-122"/>
              </a:rPr>
              <a:t>选课步骤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8625" y="3000375"/>
            <a:ext cx="8509000" cy="12001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几点需要说明的问题</a:t>
            </a:r>
            <a:endParaRPr lang="zh-CN" altLang="en-US" sz="7200" b="1" dirty="0">
              <a:ln w="12700">
                <a:noFill/>
                <a:prstDash val="solid"/>
              </a:ln>
              <a:solidFill>
                <a:srgbClr val="08080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华文宋体" pitchFamily="2" charset="-122"/>
              <a:ea typeface="华文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7158" y="428604"/>
            <a:ext cx="435407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华文宋体" pitchFamily="2" charset="-122"/>
                <a:ea typeface="华文宋体" pitchFamily="2" charset="-122"/>
              </a:rPr>
              <a:t>几点需要说明的问题</a:t>
            </a:r>
          </a:p>
        </p:txBody>
      </p:sp>
      <p:sp>
        <p:nvSpPr>
          <p:cNvPr id="4" name="矩形 3"/>
          <p:cNvSpPr/>
          <p:nvPr/>
        </p:nvSpPr>
        <p:spPr>
          <a:xfrm>
            <a:off x="571500" y="1214438"/>
            <a:ext cx="7858125" cy="4719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None/>
            </a:pPr>
            <a:r>
              <a:rPr kumimoji="1" lang="en-US" altLang="zh-CN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  </a:t>
            </a:r>
            <a:r>
              <a:rPr kumimoji="1" lang="en-US" altLang="zh-CN" sz="25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1</a:t>
            </a:r>
            <a:r>
              <a:rPr kumimoji="1" lang="zh-CN" altLang="en-US" sz="25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、忘记选课密码，可以到所在学院教学秘书处查询； </a:t>
            </a: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r>
              <a:rPr kumimoji="1" lang="zh-CN" altLang="en-US" sz="25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    </a:t>
            </a:r>
            <a:r>
              <a:rPr kumimoji="1" lang="en-US" altLang="zh-CN" sz="25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2</a:t>
            </a:r>
            <a:r>
              <a:rPr kumimoji="1" lang="zh-CN" altLang="en-US" sz="25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、评估系统的密码与选课系统密码相同，且区分大小写，但系统密码最多只支持</a:t>
            </a:r>
            <a:r>
              <a:rPr kumimoji="1" lang="en-US" altLang="zh-CN" sz="25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10</a:t>
            </a:r>
            <a:r>
              <a:rPr kumimoji="1" lang="zh-CN" altLang="en-US" sz="25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位。 </a:t>
            </a: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r>
              <a:rPr kumimoji="1" lang="zh-CN" altLang="en-US" sz="25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    </a:t>
            </a:r>
            <a:r>
              <a:rPr kumimoji="1" lang="en-US" altLang="zh-CN" sz="25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3</a:t>
            </a:r>
            <a:r>
              <a:rPr kumimoji="1" lang="zh-CN" altLang="en-US" sz="25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、补退选结束，选课最终结果即确定。选课人数不足</a:t>
            </a:r>
            <a:r>
              <a:rPr kumimoji="1" lang="en-US" altLang="zh-CN" sz="25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40</a:t>
            </a:r>
            <a:r>
              <a:rPr kumimoji="1" lang="zh-CN" altLang="en-US" sz="25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人的任选课和部分人数较少的限选课不再开设，停开课程信息将在教务处主页公布，且由教务处负责将此部分课程从学生的选课结果中删除，且学生不再有补选机会。</a:t>
            </a:r>
            <a:r>
              <a:rPr kumimoji="1" lang="zh-CN" altLang="en-US" sz="2500" b="1">
                <a:solidFill>
                  <a:srgbClr val="CC0000"/>
                </a:solidFill>
                <a:latin typeface="华文宋体" pitchFamily="2" charset="-122"/>
                <a:ea typeface="华文宋体" pitchFamily="2" charset="-122"/>
              </a:rPr>
              <a:t>所以同学们应在补退选结束前一两天再登录一次选课系统，检查自己的选课结果，是否存在因选课人数过少而有可能无法开课的课程，如果有请及时调整。</a:t>
            </a:r>
            <a:r>
              <a:rPr kumimoji="1" lang="zh-CN" altLang="en-US" sz="25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9750" y="1773238"/>
            <a:ext cx="7858125" cy="316865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kumimoji="1" lang="en-US" altLang="zh-CN" sz="2800" b="1">
                <a:solidFill>
                  <a:srgbClr val="080808"/>
                </a:solidFill>
                <a:latin typeface="宋体" charset="-122"/>
                <a:ea typeface="宋体" charset="-122"/>
              </a:rPr>
              <a:t>    4</a:t>
            </a:r>
            <a:r>
              <a:rPr kumimoji="1" lang="zh-CN" altLang="en-US" sz="2800" b="1">
                <a:solidFill>
                  <a:srgbClr val="080808"/>
                </a:solidFill>
                <a:latin typeface="宋体" charset="-122"/>
                <a:ea typeface="宋体" charset="-122"/>
              </a:rPr>
              <a:t>、选课结束后，选课结果不得更改。每位同学要选课结束后及时上网确认自己的课程表。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kumimoji="1" lang="zh-CN" altLang="en-US" sz="2800" b="1">
                <a:solidFill>
                  <a:srgbClr val="080808"/>
                </a:solidFill>
                <a:latin typeface="宋体" charset="-122"/>
                <a:ea typeface="宋体" charset="-122"/>
              </a:rPr>
              <a:t>    </a:t>
            </a:r>
            <a:r>
              <a:rPr kumimoji="1" lang="en-US" altLang="zh-CN" sz="2800" b="1">
                <a:solidFill>
                  <a:srgbClr val="080808"/>
                </a:solidFill>
                <a:latin typeface="宋体" charset="-122"/>
                <a:ea typeface="宋体" charset="-122"/>
              </a:rPr>
              <a:t>5</a:t>
            </a:r>
            <a:r>
              <a:rPr kumimoji="1" lang="zh-CN" altLang="en-US" sz="2800" b="1">
                <a:solidFill>
                  <a:srgbClr val="080808"/>
                </a:solidFill>
                <a:latin typeface="宋体" charset="-122"/>
                <a:ea typeface="宋体" charset="-122"/>
              </a:rPr>
              <a:t>、未办理选课手续的学生不能参加该门课程的学习和考核。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kumimoji="1" lang="zh-CN" altLang="en-US" sz="2800" b="1">
                <a:solidFill>
                  <a:srgbClr val="080808"/>
                </a:solidFill>
                <a:latin typeface="宋体" charset="-122"/>
                <a:ea typeface="宋体" charset="-122"/>
              </a:rPr>
              <a:t>    不能私自到任课教师处报名上课，无选课记录的同学成绩无效。任课教师无法更改选课结果。</a:t>
            </a:r>
          </a:p>
        </p:txBody>
      </p:sp>
      <p:sp>
        <p:nvSpPr>
          <p:cNvPr id="4" name="矩形 3"/>
          <p:cNvSpPr/>
          <p:nvPr/>
        </p:nvSpPr>
        <p:spPr>
          <a:xfrm>
            <a:off x="357158" y="357166"/>
            <a:ext cx="4815742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华文宋体" pitchFamily="2" charset="-122"/>
                <a:ea typeface="华文宋体" pitchFamily="2" charset="-122"/>
              </a:rPr>
              <a:t>几点需要说明的问题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7158" y="428604"/>
            <a:ext cx="435407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华文宋体" pitchFamily="2" charset="-122"/>
                <a:ea typeface="华文宋体" pitchFamily="2" charset="-122"/>
              </a:rPr>
              <a:t>几点需要说明的问题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28625" y="1643063"/>
            <a:ext cx="7858125" cy="3824287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None/>
            </a:pPr>
            <a:r>
              <a:rPr kumimoji="1" lang="en-US" altLang="zh-CN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    6</a:t>
            </a:r>
            <a:r>
              <a:rPr kumimoji="1" lang="zh-CN" altLang="en-US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、请同学们</a:t>
            </a:r>
            <a:r>
              <a:rPr kumimoji="1" lang="zh-CN" altLang="en-US" sz="3200" b="1">
                <a:solidFill>
                  <a:srgbClr val="CC0000"/>
                </a:solidFill>
                <a:latin typeface="华文宋体" pitchFamily="2" charset="-122"/>
                <a:ea typeface="华文宋体" pitchFamily="2" charset="-122"/>
              </a:rPr>
              <a:t>务必在下学期开学第一周内登录选课系统查询本人的选课结果</a:t>
            </a:r>
            <a:r>
              <a:rPr kumimoji="1" lang="zh-CN" altLang="en-US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，有问题及时与教学秘书联系。</a:t>
            </a: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r>
              <a:rPr kumimoji="1" lang="zh-CN" altLang="en-US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    </a:t>
            </a:r>
            <a:r>
              <a:rPr kumimoji="1" lang="en-US" altLang="zh-CN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7</a:t>
            </a:r>
            <a:r>
              <a:rPr kumimoji="1" lang="zh-CN" altLang="en-US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、因课程调整或学生所在校区调整而造成的课程冲突，允许学生进行退课；由学生填写</a:t>
            </a:r>
            <a:r>
              <a:rPr kumimoji="1" lang="en-US" altLang="zh-CN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《</a:t>
            </a:r>
            <a:r>
              <a:rPr kumimoji="1" lang="zh-CN" altLang="en-US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调整选课结果登记表</a:t>
            </a:r>
            <a:r>
              <a:rPr kumimoji="1" lang="en-US" altLang="zh-CN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》</a:t>
            </a:r>
            <a:r>
              <a:rPr kumimoji="1" lang="zh-CN" altLang="en-US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，学院进行审核后报教务处教务科，必须于开学第一周内完成。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5750" y="1285875"/>
            <a:ext cx="8153400" cy="4706938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None/>
            </a:pPr>
            <a:r>
              <a:rPr kumimoji="1" lang="en-US" altLang="zh-CN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    8</a:t>
            </a:r>
            <a:r>
              <a:rPr kumimoji="1" lang="zh-CN" altLang="en-US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、学生选择非本专业必修课及必修环节，不得无故退课，且该课程学分不能作为选修课学分，选课时学生应参照本专业培养方案进行选课。</a:t>
            </a: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r>
              <a:rPr kumimoji="1" lang="zh-CN" altLang="en-US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    </a:t>
            </a:r>
            <a:r>
              <a:rPr kumimoji="1" lang="en-US" altLang="zh-CN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9</a:t>
            </a:r>
            <a:r>
              <a:rPr kumimoji="1" lang="zh-CN" altLang="en-US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、目前我校北、南、东三个校区同步运行，学生选课时一定注意课程开设的校区，避免选择了跨校区课程，导致学习困难；学生一旦选择跨校区课程，不得无故退课。 </a:t>
            </a: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r>
              <a:rPr kumimoji="1" lang="zh-CN" altLang="en-US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    </a:t>
            </a:r>
            <a:r>
              <a:rPr kumimoji="1" lang="en-US" altLang="zh-CN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10 </a:t>
            </a:r>
            <a:r>
              <a:rPr kumimoji="1" lang="zh-CN" altLang="en-US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、超过培养方案要求多选的选修课不需要另外付费。 </a:t>
            </a:r>
          </a:p>
        </p:txBody>
      </p:sp>
      <p:sp>
        <p:nvSpPr>
          <p:cNvPr id="3" name="矩形 2"/>
          <p:cNvSpPr/>
          <p:nvPr/>
        </p:nvSpPr>
        <p:spPr>
          <a:xfrm>
            <a:off x="357158" y="428604"/>
            <a:ext cx="435407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华文宋体" pitchFamily="2" charset="-122"/>
                <a:ea typeface="华文宋体" pitchFamily="2" charset="-122"/>
              </a:rPr>
              <a:t>几点需要说明的问题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43000" y="2857500"/>
            <a:ext cx="6956425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选课前的准备工作</a:t>
            </a:r>
            <a:endParaRPr lang="zh-CN" altLang="en-US" sz="6600" b="1" dirty="0">
              <a:ln w="12700">
                <a:noFill/>
                <a:prstDash val="solid"/>
              </a:ln>
              <a:solidFill>
                <a:srgbClr val="08080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华文宋体" pitchFamily="2" charset="-122"/>
              <a:ea typeface="华文宋体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矩形 3"/>
          <p:cNvSpPr>
            <a:spLocks noChangeArrowheads="1"/>
          </p:cNvSpPr>
          <p:nvPr/>
        </p:nvSpPr>
        <p:spPr bwMode="auto">
          <a:xfrm>
            <a:off x="428625" y="2928938"/>
            <a:ext cx="81867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5400" b="1">
                <a:solidFill>
                  <a:srgbClr val="080808"/>
                </a:solidFill>
                <a:latin typeface="宋体" charset="-122"/>
              </a:rPr>
              <a:t>选课用计算机与时间安排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4282" y="428604"/>
            <a:ext cx="401904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华文宋体" pitchFamily="2" charset="-122"/>
                <a:ea typeface="华文宋体" pitchFamily="2" charset="-122"/>
              </a:rPr>
              <a:t>选课用计算机安排 </a:t>
            </a:r>
          </a:p>
        </p:txBody>
      </p:sp>
      <p:sp>
        <p:nvSpPr>
          <p:cNvPr id="5" name="矩形 4"/>
          <p:cNvSpPr/>
          <p:nvPr/>
        </p:nvSpPr>
        <p:spPr>
          <a:xfrm>
            <a:off x="1214438" y="2214563"/>
            <a:ext cx="6715125" cy="2455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        </a:t>
            </a:r>
            <a:r>
              <a:rPr kumimoji="1" lang="zh-CN" altLang="en-US" sz="32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在预选、正选阶段，北、南、东三个校区图书馆的电子阅览室全部关闭外网，且选课期间上机不收费，不得占用机器干与选课无关的事情。</a:t>
            </a:r>
            <a:endParaRPr lang="zh-CN" altLang="en-US" sz="3200" b="1" dirty="0">
              <a:ln w="12700">
                <a:noFill/>
                <a:prstDash val="solid"/>
              </a:ln>
              <a:solidFill>
                <a:srgbClr val="080808"/>
              </a:solidFill>
              <a:latin typeface="华文宋体" pitchFamily="2" charset="-122"/>
              <a:ea typeface="华文宋体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7158" y="428604"/>
            <a:ext cx="309251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华文宋体" pitchFamily="2" charset="-122"/>
                <a:ea typeface="华文宋体" pitchFamily="2" charset="-122"/>
              </a:rPr>
              <a:t>选课时间安排 </a:t>
            </a:r>
          </a:p>
        </p:txBody>
      </p:sp>
      <p:sp>
        <p:nvSpPr>
          <p:cNvPr id="4" name="矩形 3"/>
          <p:cNvSpPr/>
          <p:nvPr/>
        </p:nvSpPr>
        <p:spPr>
          <a:xfrm>
            <a:off x="285750" y="2857500"/>
            <a:ext cx="8429625" cy="20304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CN" altLang="en-US" sz="54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具体时间请参见教务处主页本学期选课通告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43188" y="2500313"/>
            <a:ext cx="4116387" cy="2216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b="1" dirty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</a:rPr>
              <a:t>Q&amp;A</a:t>
            </a:r>
            <a:endParaRPr lang="zh-CN" altLang="en-US" sz="13800" b="1" dirty="0">
              <a:ln w="10541" cmpd="sng">
                <a:noFill/>
                <a:prstDash val="solid"/>
              </a:ln>
              <a:solidFill>
                <a:schemeClr val="tx1">
                  <a:lumMod val="5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53250" name="Picture 2" descr="C:\Users\Peng\Desktop\选课\MC90042113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732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3" y="1857375"/>
            <a:ext cx="7715250" cy="6461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宋体" pitchFamily="2" charset="-122"/>
                <a:ea typeface="宋体" pitchFamily="2" charset="-122"/>
              </a:rPr>
              <a:t>Q</a:t>
            </a:r>
            <a:r>
              <a:rPr lang="zh-CN" altLang="en-US" sz="36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宋体" pitchFamily="2" charset="-122"/>
                <a:ea typeface="宋体" pitchFamily="2" charset="-122"/>
              </a:rPr>
              <a:t>：一定要选本学院的个性发展课吗？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" y="2857500"/>
            <a:ext cx="7643813" cy="24558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A</a:t>
            </a:r>
            <a:r>
              <a:rPr lang="zh-CN" altLang="en-US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：培养方案上个性发展课为指导性意见，在满足本专业要求选择课程学分的前提下，可选择“选课预告”上开设的其他个性发展课。</a:t>
            </a:r>
            <a:endParaRPr lang="zh-CN" altLang="en-US" sz="3200" dirty="0">
              <a:ln w="12700">
                <a:noFill/>
                <a:prstDash val="solid"/>
              </a:ln>
              <a:solidFill>
                <a:srgbClr val="080808"/>
              </a:solidFill>
              <a:latin typeface="华文宋体" pitchFamily="2" charset="-122"/>
              <a:ea typeface="华文宋体" pitchFamily="2" charset="-122"/>
            </a:endParaRPr>
          </a:p>
        </p:txBody>
      </p:sp>
      <p:pic>
        <p:nvPicPr>
          <p:cNvPr id="54275" name="Picture 2" descr="C:\Users\Peng\Desktop\选课\MC90043265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75" y="5572125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3" descr="C:\Users\Peng\Desktop\选课\MM900395765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0"/>
            <a:ext cx="1809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1928813"/>
            <a:ext cx="7786688" cy="1422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宋体" pitchFamily="2" charset="-122"/>
                <a:ea typeface="宋体" pitchFamily="2" charset="-122"/>
              </a:rPr>
              <a:t> Q</a:t>
            </a:r>
            <a:r>
              <a:rPr lang="zh-CN" altLang="en-US" sz="36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宋体" pitchFamily="2" charset="-122"/>
                <a:ea typeface="宋体" pitchFamily="2" charset="-122"/>
              </a:rPr>
              <a:t>：上学期没选到的课，这学期能否再次选择？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88" y="3429000"/>
            <a:ext cx="7786687" cy="1241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A</a:t>
            </a:r>
            <a:r>
              <a:rPr lang="zh-CN" altLang="en-US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：具体开课情况请参见选课公告及选课预告，选课预告上显示的可以再次选择。</a:t>
            </a:r>
            <a:endParaRPr lang="zh-CN" altLang="en-US" sz="3200" dirty="0">
              <a:ln w="12700">
                <a:noFill/>
                <a:prstDash val="solid"/>
              </a:ln>
              <a:solidFill>
                <a:srgbClr val="080808"/>
              </a:solidFill>
              <a:latin typeface="华文宋体" pitchFamily="2" charset="-122"/>
              <a:ea typeface="华文宋体" pitchFamily="2" charset="-122"/>
            </a:endParaRPr>
          </a:p>
        </p:txBody>
      </p:sp>
      <p:pic>
        <p:nvPicPr>
          <p:cNvPr id="55299" name="Picture 2" descr="C:\Users\Peng\Desktop\选课\MC90043265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75" y="5572125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3" descr="C:\Users\Peng\Desktop\选课\MM900395765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0"/>
            <a:ext cx="1809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1857375"/>
            <a:ext cx="7215188" cy="7080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宋体" pitchFamily="2" charset="-122"/>
                <a:ea typeface="宋体" pitchFamily="2" charset="-122"/>
              </a:rPr>
              <a:t>Q</a:t>
            </a:r>
            <a:r>
              <a:rPr lang="zh-CN" altLang="en-US" sz="40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宋体" pitchFamily="2" charset="-122"/>
                <a:ea typeface="宋体" pitchFamily="2" charset="-122"/>
              </a:rPr>
              <a:t>：限选课与其他课冲突怎么办？</a:t>
            </a:r>
            <a:endParaRPr lang="zh-CN" altLang="en-US" sz="4000" b="1" dirty="0">
              <a:ln w="12700">
                <a:noFill/>
                <a:prstDash val="solid"/>
              </a:ln>
              <a:solidFill>
                <a:srgbClr val="080808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2714625"/>
            <a:ext cx="7858125" cy="36052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A</a:t>
            </a:r>
            <a:r>
              <a:rPr lang="zh-CN" altLang="en-US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：专业特色课（代码</a:t>
            </a:r>
            <a:r>
              <a:rPr lang="en-US" altLang="zh-CN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BF</a:t>
            </a:r>
            <a:r>
              <a:rPr lang="zh-CN" altLang="en-US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），优选班级一般不会与必修课（代码</a:t>
            </a:r>
            <a:r>
              <a:rPr lang="en-US" altLang="zh-CN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BB</a:t>
            </a:r>
            <a:r>
              <a:rPr lang="zh-CN" altLang="en-US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）冲突，建议同学们在选课时优先考虑专业特色课，其次再选择个性发展课，这样就可以避免修不满学分状况的发生。具体情况也可咨询学院教学秘书。</a:t>
            </a:r>
            <a:endParaRPr lang="zh-CN" altLang="en-US" sz="3200" dirty="0">
              <a:ln w="12700">
                <a:noFill/>
                <a:prstDash val="solid"/>
              </a:ln>
              <a:solidFill>
                <a:srgbClr val="080808"/>
              </a:solidFill>
              <a:latin typeface="华文宋体" pitchFamily="2" charset="-122"/>
              <a:ea typeface="华文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Box 1"/>
          <p:cNvSpPr txBox="1">
            <a:spLocks noChangeArrowheads="1"/>
          </p:cNvSpPr>
          <p:nvPr/>
        </p:nvSpPr>
        <p:spPr bwMode="auto">
          <a:xfrm>
            <a:off x="285750" y="1357313"/>
            <a:ext cx="757237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80808"/>
                </a:solidFill>
                <a:latin typeface="宋体" charset="-122"/>
              </a:rPr>
              <a:t>Q</a:t>
            </a:r>
            <a:r>
              <a:rPr lang="zh-CN" altLang="en-US" sz="3600" b="1">
                <a:solidFill>
                  <a:srgbClr val="080808"/>
                </a:solidFill>
                <a:latin typeface="宋体" charset="-122"/>
              </a:rPr>
              <a:t>：为什么有些选修课已经修了，后来又在选课系统中重复出现？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313" y="2714625"/>
            <a:ext cx="8858250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A</a:t>
            </a:r>
            <a:r>
              <a:rPr lang="zh-CN" altLang="en-US" sz="3200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：专业特色课是针对特定专业开设的课程，该课程在一定时间范围内可以供学生自由选择选修学期，个性发展课是公共课，任何专业的学生都可以选修。例如：</a:t>
            </a:r>
            <a:r>
              <a:rPr lang="en-US" altLang="zh-CN" sz="3200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《</a:t>
            </a:r>
            <a:r>
              <a:rPr lang="zh-CN" altLang="en-US" sz="3200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大学进阶英语</a:t>
            </a:r>
            <a:r>
              <a:rPr lang="en-US" altLang="zh-CN" sz="3200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》</a:t>
            </a:r>
            <a:r>
              <a:rPr lang="zh-CN" altLang="en-US" sz="3200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，开课时间为</a:t>
            </a:r>
            <a:r>
              <a:rPr lang="en-US" altLang="zh-CN" sz="3200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4-8</a:t>
            </a:r>
            <a:r>
              <a:rPr lang="zh-CN" altLang="en-US" sz="3200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学期，即您在本科生教育期间的</a:t>
            </a:r>
            <a:r>
              <a:rPr lang="en-US" altLang="zh-CN" sz="3200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4-8</a:t>
            </a:r>
            <a:r>
              <a:rPr lang="zh-CN" altLang="en-US" sz="3200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学期任何一个学期都可以选择。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Box 1"/>
          <p:cNvSpPr txBox="1">
            <a:spLocks noChangeArrowheads="1"/>
          </p:cNvSpPr>
          <p:nvPr/>
        </p:nvSpPr>
        <p:spPr bwMode="auto">
          <a:xfrm>
            <a:off x="428625" y="2214563"/>
            <a:ext cx="74295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80808"/>
                </a:solidFill>
                <a:latin typeface="宋体" charset="-122"/>
              </a:rPr>
              <a:t>Q</a:t>
            </a:r>
            <a:r>
              <a:rPr lang="zh-CN" altLang="en-US" sz="3600" b="1">
                <a:solidFill>
                  <a:srgbClr val="080808"/>
                </a:solidFill>
                <a:latin typeface="宋体" charset="-122"/>
              </a:rPr>
              <a:t>：选课时有些课程的学分和培养方案上的不一致怎么办？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0063" y="4000500"/>
            <a:ext cx="8215312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A</a:t>
            </a:r>
            <a:r>
              <a:rPr lang="zh-CN" altLang="en-US" sz="3200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：课程学分以培养方案为准，如有疑问可咨询本学院教学秘书。</a:t>
            </a:r>
          </a:p>
        </p:txBody>
      </p:sp>
      <p:pic>
        <p:nvPicPr>
          <p:cNvPr id="58371" name="Picture 2" descr="C:\Users\Peng\Desktop\选课\MC90043265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75" y="5572125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3" descr="C:\Users\Peng\Desktop\选课\MM900395765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0"/>
            <a:ext cx="1809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1571625"/>
            <a:ext cx="7929562" cy="14224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宋体" pitchFamily="2" charset="-122"/>
                <a:ea typeface="宋体" pitchFamily="2" charset="-122"/>
              </a:rPr>
              <a:t>Q</a:t>
            </a:r>
            <a:r>
              <a:rPr lang="zh-CN" altLang="en-US" sz="36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宋体" pitchFamily="2" charset="-122"/>
                <a:ea typeface="宋体" pitchFamily="2" charset="-122"/>
              </a:rPr>
              <a:t>：有时同一门课有</a:t>
            </a: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宋体" pitchFamily="2" charset="-122"/>
                <a:ea typeface="宋体" pitchFamily="2" charset="-122"/>
              </a:rPr>
              <a:t>RRX,BF,ZRX</a:t>
            </a:r>
            <a:r>
              <a:rPr lang="zh-CN" altLang="en-US" sz="36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宋体" pitchFamily="2" charset="-122"/>
                <a:ea typeface="宋体" pitchFamily="2" charset="-122"/>
              </a:rPr>
              <a:t>之分，不易区分，怎么办？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75" y="3000375"/>
            <a:ext cx="8643938" cy="30130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A</a:t>
            </a:r>
            <a:r>
              <a:rPr lang="zh-CN" altLang="en-US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：同一门课可能</a:t>
            </a:r>
            <a:r>
              <a:rPr lang="en-US" altLang="zh-CN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BF</a:t>
            </a:r>
            <a:r>
              <a:rPr lang="zh-CN" altLang="en-US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与</a:t>
            </a:r>
            <a:r>
              <a:rPr lang="en-US" altLang="zh-CN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RRX</a:t>
            </a:r>
            <a:r>
              <a:rPr lang="zh-CN" altLang="en-US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或者</a:t>
            </a:r>
            <a:r>
              <a:rPr lang="en-US" altLang="zh-CN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BF</a:t>
            </a:r>
            <a:r>
              <a:rPr lang="zh-CN" altLang="en-US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与</a:t>
            </a:r>
            <a:r>
              <a:rPr lang="en-US" altLang="zh-CN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ZRX</a:t>
            </a:r>
            <a:r>
              <a:rPr lang="zh-CN" altLang="en-US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同时存在的情况，即表示该课程为专业限选课的同时，其他专业的亦可作为个性发展课选修；选课时请参照培养方案，按培养方案上的要求进行选课。</a:t>
            </a:r>
            <a:endParaRPr lang="en-US" altLang="zh-CN" sz="3200" dirty="0">
              <a:ln w="12700">
                <a:noFill/>
                <a:prstDash val="solid"/>
              </a:ln>
              <a:solidFill>
                <a:srgbClr val="080808"/>
              </a:solidFill>
              <a:latin typeface="华文宋体" pitchFamily="2" charset="-122"/>
              <a:ea typeface="华文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57158" y="357166"/>
            <a:ext cx="3877985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华文宋体" pitchFamily="2" charset="-122"/>
                <a:ea typeface="华文宋体" pitchFamily="2" charset="-122"/>
              </a:rPr>
              <a:t>选课</a:t>
            </a:r>
            <a:r>
              <a: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华文宋体" pitchFamily="2" charset="-122"/>
                <a:ea typeface="华文宋体" pitchFamily="2" charset="-122"/>
              </a:rPr>
              <a:t>前的准备工作</a:t>
            </a:r>
          </a:p>
        </p:txBody>
      </p:sp>
      <p:sp>
        <p:nvSpPr>
          <p:cNvPr id="3" name="矩形 2"/>
          <p:cNvSpPr/>
          <p:nvPr/>
        </p:nvSpPr>
        <p:spPr>
          <a:xfrm>
            <a:off x="642938" y="2714625"/>
            <a:ext cx="7143750" cy="2646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600" b="1" dirty="0">
              <a:solidFill>
                <a:srgbClr val="080808"/>
              </a:solidFill>
              <a:latin typeface="华文宋体" pitchFamily="2" charset="-122"/>
              <a:ea typeface="华文宋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  <a:cs typeface="Times New Roman" pitchFamily="18" charset="0"/>
              </a:rPr>
              <a:t>1</a:t>
            </a:r>
            <a:r>
              <a:rPr lang="zh-CN" altLang="en-US" sz="32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．熟悉本专业的人才培养方案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b="1" dirty="0">
              <a:ln w="12700">
                <a:noFill/>
                <a:prstDash val="solid"/>
              </a:ln>
              <a:solidFill>
                <a:srgbClr val="08080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华文宋体" pitchFamily="2" charset="-122"/>
              <a:ea typeface="华文宋体" pitchFamily="2" charset="-122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  <a:cs typeface="Times New Roman" pitchFamily="18" charset="0"/>
              </a:rPr>
              <a:t>   2</a:t>
            </a:r>
            <a:r>
              <a:rPr lang="zh-CN" altLang="en-US" sz="32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．认真了解课程的开设情况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b="1" dirty="0">
              <a:ln w="12700">
                <a:noFill/>
                <a:prstDash val="solid"/>
              </a:ln>
              <a:solidFill>
                <a:srgbClr val="08080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华文宋体" pitchFamily="2" charset="-122"/>
              <a:ea typeface="华文宋体" pitchFamily="2" charset="-122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  <a:cs typeface="Times New Roman" pitchFamily="18" charset="0"/>
              </a:rPr>
              <a:t>        3</a:t>
            </a:r>
            <a:r>
              <a:rPr lang="zh-CN" altLang="en-US" sz="32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．检查本人学习进度情况 </a:t>
            </a:r>
            <a:endParaRPr lang="zh-TW" altLang="en-US" sz="3200" b="1" dirty="0">
              <a:ln w="12700">
                <a:noFill/>
                <a:prstDash val="solid"/>
              </a:ln>
              <a:solidFill>
                <a:srgbClr val="08080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华文宋体" pitchFamily="2" charset="-122"/>
              <a:ea typeface="华文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75" y="1500188"/>
            <a:ext cx="7072313" cy="64611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宋体" pitchFamily="2" charset="-122"/>
                <a:ea typeface="宋体" pitchFamily="2" charset="-122"/>
              </a:rPr>
              <a:t>Q</a:t>
            </a:r>
            <a:r>
              <a:rPr lang="zh-CN" altLang="en-US" sz="36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宋体" pitchFamily="2" charset="-122"/>
                <a:ea typeface="宋体" pitchFamily="2" charset="-122"/>
              </a:rPr>
              <a:t>：抽签早晚对抽签结果有影响吗？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813" y="2286000"/>
            <a:ext cx="7072312" cy="29876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080808"/>
                </a:solidFill>
              </a:rPr>
              <a:t>A</a:t>
            </a:r>
            <a:r>
              <a:rPr lang="zh-CN" altLang="en-US" sz="3200" dirty="0">
                <a:solidFill>
                  <a:srgbClr val="080808"/>
                </a:solidFill>
              </a:rPr>
              <a:t>：系统在抽签之前已经随机确定课程中签与否，所以，只要在期限内点击“签”查看结果即可。但如果不对该课程进行抽签操作，则视为放弃该课程名额，无论系统抽中与否。</a:t>
            </a:r>
            <a:endParaRPr lang="zh-CN" altLang="en-US" sz="32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Box 1"/>
          <p:cNvSpPr txBox="1">
            <a:spLocks noChangeArrowheads="1"/>
          </p:cNvSpPr>
          <p:nvPr/>
        </p:nvSpPr>
        <p:spPr bwMode="auto">
          <a:xfrm>
            <a:off x="357188" y="1714500"/>
            <a:ext cx="8358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80808"/>
                </a:solidFill>
                <a:latin typeface="宋体" charset="-122"/>
              </a:rPr>
              <a:t>Q</a:t>
            </a:r>
            <a:r>
              <a:rPr lang="zh-CN" altLang="en-US" sz="3600" b="1">
                <a:solidFill>
                  <a:srgbClr val="080808"/>
                </a:solidFill>
                <a:latin typeface="宋体" charset="-122"/>
              </a:rPr>
              <a:t>：正选时未抽中的课程太多怎么办？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0063" y="2857500"/>
            <a:ext cx="7929562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A</a:t>
            </a:r>
            <a:r>
              <a:rPr lang="zh-CN" altLang="en-US" sz="3200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：抽签有随机性，机会均等，如有抽签未选中课程较多的情况，建议在补退选阶段增选课程</a:t>
            </a:r>
          </a:p>
        </p:txBody>
      </p:sp>
      <p:pic>
        <p:nvPicPr>
          <p:cNvPr id="61443" name="Picture 2" descr="C:\Users\Peng\Desktop\选课\MC90043265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75" y="5572125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3" descr="C:\Users\Peng\Desktop\选课\MM900395765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0"/>
            <a:ext cx="1809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63" y="3357563"/>
            <a:ext cx="7929562" cy="21605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A</a:t>
            </a:r>
            <a:r>
              <a:rPr lang="zh-CN" altLang="en-US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：选不上课原因有以下两种情况：</a:t>
            </a:r>
            <a:endParaRPr lang="en-US" altLang="zh-CN" sz="3200" dirty="0">
              <a:ln w="12700">
                <a:noFill/>
                <a:prstDash val="solid"/>
              </a:ln>
              <a:solidFill>
                <a:srgbClr val="080808"/>
              </a:solidFill>
              <a:latin typeface="华文宋体" pitchFamily="2" charset="-122"/>
              <a:ea typeface="华文宋体" pitchFamily="2" charset="-122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（</a:t>
            </a:r>
            <a:r>
              <a:rPr lang="en-US" altLang="zh-CN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1</a:t>
            </a:r>
            <a:r>
              <a:rPr lang="zh-CN" altLang="en-US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）提交失败；</a:t>
            </a:r>
            <a:endParaRPr lang="en-US" altLang="zh-CN" sz="3200" dirty="0">
              <a:ln w="12700">
                <a:noFill/>
                <a:prstDash val="solid"/>
              </a:ln>
              <a:solidFill>
                <a:srgbClr val="080808"/>
              </a:solidFill>
              <a:latin typeface="华文宋体" pitchFamily="2" charset="-122"/>
              <a:ea typeface="华文宋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（</a:t>
            </a:r>
            <a:r>
              <a:rPr lang="en-US" altLang="zh-CN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2</a:t>
            </a:r>
            <a:r>
              <a:rPr lang="zh-CN" altLang="en-US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）选课人数超额，抽签时未抽中。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建议大家在补退选阶段增选课程</a:t>
            </a:r>
            <a:endParaRPr lang="zh-CN" altLang="en-US" sz="3200" dirty="0">
              <a:ln w="12700">
                <a:noFill/>
                <a:prstDash val="solid"/>
              </a:ln>
              <a:solidFill>
                <a:srgbClr val="080808"/>
              </a:solidFill>
              <a:latin typeface="华文宋体" pitchFamily="2" charset="-122"/>
              <a:ea typeface="华文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3" y="1285875"/>
            <a:ext cx="7786687" cy="20859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宋体" pitchFamily="2" charset="-122"/>
                <a:ea typeface="宋体" pitchFamily="2" charset="-122"/>
              </a:rPr>
              <a:t>Q</a:t>
            </a:r>
            <a:r>
              <a:rPr lang="zh-CN" altLang="en-US" sz="36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宋体" pitchFamily="2" charset="-122"/>
                <a:ea typeface="宋体" pitchFamily="2" charset="-122"/>
              </a:rPr>
              <a:t>：选不上课是什么原因造成的？是由于自己操作不当或操作时间不对造成的吗？</a:t>
            </a:r>
            <a:endParaRPr lang="zh-CN" altLang="en-US" sz="3600" b="1" dirty="0">
              <a:ln w="12700">
                <a:noFill/>
                <a:prstDash val="solid"/>
              </a:ln>
              <a:solidFill>
                <a:srgbClr val="080808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Box 1"/>
          <p:cNvSpPr txBox="1">
            <a:spLocks noChangeArrowheads="1"/>
          </p:cNvSpPr>
          <p:nvPr/>
        </p:nvSpPr>
        <p:spPr bwMode="auto">
          <a:xfrm>
            <a:off x="500063" y="2143125"/>
            <a:ext cx="72866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80808"/>
                </a:solidFill>
                <a:latin typeface="宋体" charset="-122"/>
              </a:rPr>
              <a:t>Q</a:t>
            </a:r>
            <a:r>
              <a:rPr lang="zh-CN" altLang="en-US" sz="3600" b="1">
                <a:solidFill>
                  <a:srgbClr val="080808"/>
                </a:solidFill>
                <a:latin typeface="宋体" charset="-122"/>
              </a:rPr>
              <a:t>：正选期间，是否可以再次选课？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2938" y="3500438"/>
            <a:ext cx="814387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A</a:t>
            </a:r>
            <a:r>
              <a:rPr lang="zh-CN" altLang="en-US" sz="3200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：可以，只是针对课余量大于零的课程。</a:t>
            </a:r>
          </a:p>
        </p:txBody>
      </p:sp>
      <p:pic>
        <p:nvPicPr>
          <p:cNvPr id="63491" name="Picture 2" descr="C:\Users\Peng\Desktop\选课\MC90043265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75" y="5572125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3" descr="C:\Users\Peng\Desktop\选课\MM900395765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0"/>
            <a:ext cx="1809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1643063"/>
            <a:ext cx="7143750" cy="6461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宋体" pitchFamily="2" charset="-122"/>
                <a:ea typeface="宋体" pitchFamily="2" charset="-122"/>
              </a:rPr>
              <a:t>Q</a:t>
            </a:r>
            <a:r>
              <a:rPr lang="zh-CN" altLang="en-US" sz="36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宋体" pitchFamily="2" charset="-122"/>
                <a:ea typeface="宋体" pitchFamily="2" charset="-122"/>
              </a:rPr>
              <a:t>：补退选阶段主要做什么？</a:t>
            </a:r>
            <a:endParaRPr lang="zh-CN" altLang="en-US" sz="3600" b="1" dirty="0">
              <a:ln w="12700">
                <a:noFill/>
                <a:prstDash val="solid"/>
              </a:ln>
              <a:solidFill>
                <a:srgbClr val="080808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813" y="2714625"/>
            <a:ext cx="7500937" cy="30130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A</a:t>
            </a:r>
            <a:r>
              <a:rPr lang="zh-CN" altLang="en-US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： 补退选阶段主要是根据个人正选之后的选课情况，对个性发展课（公共选修课）或专业特色课（专业选修课）进行增删。本阶段只能针对没有超出课容量的课程进行增选。</a:t>
            </a:r>
            <a:endParaRPr lang="zh-CN" altLang="en-US" sz="3200" dirty="0">
              <a:ln w="12700">
                <a:noFill/>
                <a:prstDash val="solid"/>
              </a:ln>
              <a:solidFill>
                <a:srgbClr val="080808"/>
              </a:solidFill>
              <a:latin typeface="华文宋体" pitchFamily="2" charset="-122"/>
              <a:ea typeface="华文宋体" pitchFamily="2" charset="-122"/>
            </a:endParaRPr>
          </a:p>
        </p:txBody>
      </p:sp>
      <p:pic>
        <p:nvPicPr>
          <p:cNvPr id="64515" name="Picture 2" descr="C:\Users\Peng\Desktop\选课\MC90043265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75" y="5572125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3" descr="C:\Users\Peng\Desktop\选课\MM900395765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0"/>
            <a:ext cx="1809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Box 1"/>
          <p:cNvSpPr txBox="1">
            <a:spLocks noChangeArrowheads="1"/>
          </p:cNvSpPr>
          <p:nvPr/>
        </p:nvSpPr>
        <p:spPr bwMode="auto">
          <a:xfrm>
            <a:off x="928688" y="2500313"/>
            <a:ext cx="6786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80808"/>
                </a:solidFill>
                <a:latin typeface="宋体" charset="-122"/>
              </a:rPr>
              <a:t>Q</a:t>
            </a:r>
            <a:r>
              <a:rPr lang="zh-CN" altLang="en-US" sz="3600" b="1">
                <a:solidFill>
                  <a:srgbClr val="080808"/>
                </a:solidFill>
                <a:latin typeface="宋体" charset="-122"/>
              </a:rPr>
              <a:t>：多选的课程需另外付费？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00125" y="3714750"/>
            <a:ext cx="65722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A</a:t>
            </a:r>
            <a:r>
              <a:rPr lang="zh-CN" altLang="en-US" sz="32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：不需要</a:t>
            </a:r>
            <a:r>
              <a:rPr lang="en-US" altLang="zh-CN" sz="32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,</a:t>
            </a:r>
            <a:r>
              <a:rPr lang="zh-CN" altLang="en-US" sz="32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但最多只能选择</a:t>
            </a:r>
            <a:r>
              <a:rPr lang="en-US" altLang="zh-CN" sz="32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35</a:t>
            </a:r>
            <a:r>
              <a:rPr lang="zh-CN" altLang="en-US" sz="32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学分的课程。</a:t>
            </a:r>
          </a:p>
        </p:txBody>
      </p:sp>
      <p:pic>
        <p:nvPicPr>
          <p:cNvPr id="65539" name="Picture 2" descr="C:\Users\Peng\Desktop\选课\MC90043265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75" y="5572125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3" descr="C:\Users\Peng\Desktop\选课\MM900395765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0"/>
            <a:ext cx="1809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Box 1"/>
          <p:cNvSpPr txBox="1">
            <a:spLocks noChangeArrowheads="1"/>
          </p:cNvSpPr>
          <p:nvPr/>
        </p:nvSpPr>
        <p:spPr bwMode="auto">
          <a:xfrm>
            <a:off x="214313" y="1357313"/>
            <a:ext cx="8572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80808"/>
                </a:solidFill>
                <a:latin typeface="宋体" charset="-122"/>
              </a:rPr>
              <a:t>Q</a:t>
            </a:r>
            <a:r>
              <a:rPr lang="zh-CN" altLang="en-US" sz="3600" b="1">
                <a:solidFill>
                  <a:srgbClr val="080808"/>
                </a:solidFill>
                <a:latin typeface="宋体" charset="-122"/>
              </a:rPr>
              <a:t>：为什么课表开始显示，后来变成空</a:t>
            </a:r>
            <a:endParaRPr lang="en-US" altLang="zh-CN" sz="3600" b="1">
              <a:solidFill>
                <a:srgbClr val="080808"/>
              </a:solidFill>
              <a:latin typeface="宋体" charset="-122"/>
            </a:endParaRPr>
          </a:p>
          <a:p>
            <a:r>
              <a:rPr lang="en-US" altLang="zh-CN" sz="3600" b="1">
                <a:solidFill>
                  <a:srgbClr val="080808"/>
                </a:solidFill>
                <a:latin typeface="宋体" charset="-122"/>
              </a:rPr>
              <a:t>   </a:t>
            </a:r>
            <a:r>
              <a:rPr lang="zh-CN" altLang="en-US" sz="3600" b="1">
                <a:solidFill>
                  <a:srgbClr val="080808"/>
                </a:solidFill>
                <a:latin typeface="宋体" charset="-122"/>
              </a:rPr>
              <a:t>白了？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50" y="2571750"/>
            <a:ext cx="8429625" cy="36052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A</a:t>
            </a:r>
            <a:r>
              <a:rPr lang="zh-CN" altLang="en-US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：学期初，在本学期课表可查询具体上课时间地点；</a:t>
            </a:r>
            <a:r>
              <a:rPr lang="en-US" altLang="zh-CN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5</a:t>
            </a:r>
            <a:r>
              <a:rPr lang="zh-CN" altLang="en-US" sz="3200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周以后，选课数据转入成绩提交系统，“本学期课表”不再显示，可在“本学成绩查询”中查看本学期已选课程。请同学们在学期初调整选课结束后，及时保存自己的课表信息。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50" y="1500188"/>
            <a:ext cx="7643813" cy="42037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如有其他疑问，可发送邮件至</a:t>
            </a:r>
            <a:endParaRPr lang="en-US" altLang="zh-CN" sz="4400" b="1" dirty="0">
              <a:ln w="12700">
                <a:noFill/>
                <a:prstDash val="solid"/>
              </a:ln>
              <a:solidFill>
                <a:srgbClr val="080808"/>
              </a:solidFill>
              <a:latin typeface="华文宋体" pitchFamily="2" charset="-122"/>
              <a:ea typeface="华文宋体" pitchFamily="2" charset="-122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jiaowuke@sdau.edu.cn</a:t>
            </a:r>
            <a:r>
              <a:rPr lang="zh-CN" altLang="en-US" sz="44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，</a:t>
            </a:r>
            <a:endParaRPr lang="en-US" altLang="zh-CN" sz="4400" b="1" dirty="0">
              <a:ln w="12700">
                <a:noFill/>
                <a:prstDash val="solid"/>
              </a:ln>
              <a:solidFill>
                <a:srgbClr val="080808"/>
              </a:solidFill>
              <a:latin typeface="华文宋体" pitchFamily="2" charset="-122"/>
              <a:ea typeface="华文宋体" pitchFamily="2" charset="-122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我们将在第一时间给您满意的回复；也可参见教务处主页</a:t>
            </a:r>
            <a:r>
              <a:rPr lang="en-US" altLang="zh-CN" sz="44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《</a:t>
            </a:r>
            <a:r>
              <a:rPr lang="zh-CN" altLang="en-US" sz="44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选课管理问答</a:t>
            </a:r>
            <a:r>
              <a:rPr lang="en-US" altLang="zh-CN" sz="44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》</a:t>
            </a:r>
            <a:endParaRPr lang="zh-CN" altLang="en-US" sz="2800" b="1" dirty="0">
              <a:ln w="12700">
                <a:noFill/>
                <a:prstDash val="solid"/>
              </a:ln>
              <a:solidFill>
                <a:srgbClr val="080808"/>
              </a:solidFill>
              <a:latin typeface="华文宋体" pitchFamily="2" charset="-122"/>
              <a:ea typeface="华文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57500" y="2928938"/>
            <a:ext cx="32861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8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谢谢！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85813" y="3000375"/>
            <a:ext cx="7643812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60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山东农业大学教务处</a:t>
            </a:r>
            <a:endParaRPr lang="en-US" altLang="zh-CN" sz="6000" b="1">
              <a:solidFill>
                <a:srgbClr val="080808"/>
              </a:solidFill>
              <a:latin typeface="华文宋体" pitchFamily="2" charset="-122"/>
              <a:ea typeface="华文宋体" pitchFamily="2" charset="-122"/>
            </a:endParaRPr>
          </a:p>
          <a:p>
            <a:pPr algn="ctr"/>
            <a:endParaRPr lang="en-US" altLang="zh-CN" sz="2800" b="1">
              <a:solidFill>
                <a:srgbClr val="080808"/>
              </a:solidFill>
              <a:latin typeface="华文宋体" pitchFamily="2" charset="-122"/>
              <a:ea typeface="华文宋体" pitchFamily="2" charset="-122"/>
            </a:endParaRPr>
          </a:p>
          <a:p>
            <a:pPr algn="ctr"/>
            <a:r>
              <a:rPr lang="zh-CN" altLang="en-US" sz="28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山东农业大学教学信息中心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143000" y="1785938"/>
            <a:ext cx="6572250" cy="4229100"/>
          </a:xfrm>
          <a:prstGeom prst="rect">
            <a:avLst/>
          </a:prstGeom>
          <a:solidFill>
            <a:srgbClr val="FFFFFF">
              <a:alpha val="3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1" lang="en-US" altLang="zh-CN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  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熟悉两个指导性文件：</a:t>
            </a:r>
            <a:r>
              <a:rPr kumimoji="1" lang="en-US" altLang="zh-CN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《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专业人才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培</a:t>
            </a:r>
            <a:endParaRPr kumimoji="1" lang="en-US" altLang="zh-CN" sz="2800" b="1" dirty="0">
              <a:ln w="12700">
                <a:noFill/>
                <a:prstDash val="solid"/>
              </a:ln>
              <a:solidFill>
                <a:srgbClr val="08080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华文宋体" pitchFamily="2" charset="-122"/>
              <a:ea typeface="华文宋体" pitchFamily="2" charset="-122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    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养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方案</a:t>
            </a:r>
            <a:r>
              <a:rPr kumimoji="1" lang="en-US" altLang="zh-CN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》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、</a:t>
            </a:r>
            <a:r>
              <a:rPr kumimoji="1" lang="en-US" altLang="zh-CN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  《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山东农业大学学生选</a:t>
            </a:r>
            <a:endParaRPr kumimoji="1" lang="en-US" altLang="zh-CN" sz="2800" b="1" dirty="0">
              <a:ln w="12700">
                <a:noFill/>
                <a:prstDash val="solid"/>
              </a:ln>
              <a:solidFill>
                <a:srgbClr val="08080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华文宋体" pitchFamily="2" charset="-122"/>
              <a:ea typeface="华文宋体" pitchFamily="2" charset="-122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    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课办法 </a:t>
            </a:r>
            <a:r>
              <a:rPr kumimoji="1" lang="en-US" altLang="zh-CN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》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。</a:t>
            </a:r>
            <a:endParaRPr kumimoji="1" lang="en-US" altLang="zh-CN" sz="2800" b="1" dirty="0">
              <a:ln w="12700">
                <a:noFill/>
                <a:prstDash val="solid"/>
              </a:ln>
              <a:solidFill>
                <a:srgbClr val="08080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华文宋体" pitchFamily="2" charset="-122"/>
              <a:ea typeface="华文宋体" pitchFamily="2" charset="-122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常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出现的问题，可以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参考</a:t>
            </a:r>
            <a:r>
              <a:rPr kumimoji="1" lang="en-US" altLang="zh-CN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《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选课管理问</a:t>
            </a:r>
            <a:endParaRPr kumimoji="1" lang="en-US" altLang="zh-CN" sz="2800" b="1" dirty="0">
              <a:ln w="12700">
                <a:noFill/>
                <a:prstDash val="solid"/>
              </a:ln>
              <a:solidFill>
                <a:srgbClr val="08080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华文宋体" pitchFamily="2" charset="-122"/>
              <a:ea typeface="华文宋体" pitchFamily="2" charset="-122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    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答</a:t>
            </a:r>
            <a:r>
              <a:rPr kumimoji="1" lang="en-US" altLang="zh-CN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》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。</a:t>
            </a:r>
            <a:endParaRPr kumimoji="1" lang="en-US" altLang="zh-CN" sz="4400" b="1" dirty="0">
              <a:ln w="12700">
                <a:noFill/>
                <a:prstDash val="solid"/>
              </a:ln>
              <a:solidFill>
                <a:srgbClr val="08080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华文宋体" pitchFamily="2" charset="-122"/>
              <a:ea typeface="华文宋体" pitchFamily="2" charset="-122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 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以上材料在教务处主页选课指南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栏目</a:t>
            </a:r>
            <a:endParaRPr kumimoji="1" lang="en-US" altLang="zh-CN" sz="2800" b="1" dirty="0">
              <a:ln w="12700">
                <a:noFill/>
                <a:prstDash val="solid"/>
              </a:ln>
              <a:solidFill>
                <a:srgbClr val="08080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华文宋体" pitchFamily="2" charset="-122"/>
              <a:ea typeface="华文宋体" pitchFamily="2" charset="-122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    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处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查询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。</a:t>
            </a:r>
            <a:endParaRPr kumimoji="1" lang="en-US" altLang="zh-CN" sz="2800" b="1" dirty="0">
              <a:ln w="12700">
                <a:noFill/>
                <a:prstDash val="solid"/>
              </a:ln>
              <a:solidFill>
                <a:srgbClr val="08080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华文宋体" pitchFamily="2" charset="-122"/>
              <a:ea typeface="华文宋体" pitchFamily="2" charset="-122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kumimoji="1"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28596" y="357166"/>
            <a:ext cx="3877985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华文宋体" pitchFamily="2" charset="-122"/>
                <a:ea typeface="华文宋体" pitchFamily="2" charset="-122"/>
              </a:rPr>
              <a:t>选课</a:t>
            </a:r>
            <a:r>
              <a: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华文宋体" pitchFamily="2" charset="-122"/>
                <a:ea typeface="华文宋体" pitchFamily="2" charset="-122"/>
              </a:rPr>
              <a:t>前的准备工作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500188" y="1928813"/>
            <a:ext cx="6072187" cy="3360737"/>
          </a:xfrm>
          <a:prstGeom prst="rect">
            <a:avLst/>
          </a:prstGeom>
          <a:solidFill>
            <a:srgbClr val="FFFFFF">
              <a:alpha val="3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 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各专业人才培养的目标和要求不同，课程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安排也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有所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区别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，严格按照课程代码区分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。</a:t>
            </a:r>
            <a:endParaRPr kumimoji="1" lang="en-US" altLang="zh-CN" sz="2800" b="1" dirty="0">
              <a:ln w="12700">
                <a:noFill/>
                <a:prstDash val="solid"/>
              </a:ln>
              <a:solidFill>
                <a:srgbClr val="08080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华文宋体" pitchFamily="2" charset="-122"/>
              <a:ea typeface="华文宋体" pitchFamily="2" charset="-122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每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学期选课学分总数限制在</a:t>
            </a:r>
            <a:r>
              <a:rPr kumimoji="1" lang="en-US" altLang="zh-CN" sz="44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35</a:t>
            </a:r>
            <a:r>
              <a:rPr kumimoji="1" lang="zh-CN" altLang="en-US" sz="28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宋体" pitchFamily="2" charset="-122"/>
                <a:ea typeface="华文宋体" pitchFamily="2" charset="-122"/>
              </a:rPr>
              <a:t>学分以内。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43042" y="3000372"/>
            <a:ext cx="5786478" cy="1107996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  <a:softEdge rad="127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>
                <a:ln w="12700">
                  <a:noFill/>
                  <a:prstDash val="solid"/>
                </a:ln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课程类别简介</a:t>
            </a:r>
            <a:endParaRPr lang="zh-CN" altLang="en-US" sz="6600" b="1" dirty="0">
              <a:ln w="12700">
                <a:noFill/>
                <a:prstDash val="solid"/>
              </a:ln>
              <a:solidFill>
                <a:srgbClr val="080808"/>
              </a:solidFill>
              <a:latin typeface="华文宋体" pitchFamily="2" charset="-122"/>
              <a:ea typeface="华文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6371" y="379391"/>
            <a:ext cx="296427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华文宋体" pitchFamily="2" charset="-122"/>
                <a:ea typeface="华文宋体" pitchFamily="2" charset="-122"/>
              </a:rPr>
              <a:t>课程类别简介</a:t>
            </a:r>
            <a:endParaRPr lang="zh-CN" alt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华文宋体" pitchFamily="2" charset="-122"/>
              <a:ea typeface="华文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1481" y="1925627"/>
            <a:ext cx="5715040" cy="286232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4000" b="1">
                <a:solidFill>
                  <a:srgbClr val="1C00EE"/>
                </a:solidFill>
                <a:latin typeface="华文宋体" pitchFamily="2" charset="-122"/>
                <a:ea typeface="华文宋体" pitchFamily="2" charset="-122"/>
              </a:rPr>
              <a:t>必修课</a:t>
            </a:r>
            <a:r>
              <a:rPr lang="en-US" altLang="zh-CN" sz="2000" b="1">
                <a:solidFill>
                  <a:srgbClr val="1C00EE"/>
                </a:solidFill>
                <a:latin typeface="华文宋体" pitchFamily="2" charset="-122"/>
                <a:ea typeface="华文宋体" pitchFamily="2" charset="-122"/>
              </a:rPr>
              <a:t>(BB)</a:t>
            </a:r>
            <a:endParaRPr lang="en-US" altLang="zh-CN" sz="4000" b="1">
              <a:solidFill>
                <a:srgbClr val="1C00EE"/>
              </a:solidFill>
              <a:latin typeface="华文宋体" pitchFamily="2" charset="-122"/>
              <a:ea typeface="华文宋体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40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专业特色课</a:t>
            </a:r>
            <a:r>
              <a:rPr lang="en-US" altLang="zh-CN" sz="20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(BF)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40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个性发展课</a:t>
            </a:r>
            <a:r>
              <a:rPr lang="en-US" altLang="zh-CN" sz="20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(ZRX</a:t>
            </a:r>
            <a:r>
              <a:rPr lang="zh-CN" altLang="en-US" sz="40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或</a:t>
            </a:r>
            <a:r>
              <a:rPr lang="en-US" altLang="zh-CN" sz="2000" b="1">
                <a:solidFill>
                  <a:srgbClr val="080808"/>
                </a:solidFill>
                <a:latin typeface="华文宋体" pitchFamily="2" charset="-122"/>
                <a:ea typeface="华文宋体" pitchFamily="2" charset="-122"/>
              </a:rPr>
              <a:t>RRX)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4000" b="1">
                <a:solidFill>
                  <a:srgbClr val="1C00EE"/>
                </a:solidFill>
                <a:latin typeface="华文宋体" pitchFamily="2" charset="-122"/>
                <a:ea typeface="华文宋体" pitchFamily="2" charset="-122"/>
              </a:rPr>
              <a:t>实践环节</a:t>
            </a:r>
            <a:r>
              <a:rPr lang="en-US" altLang="zh-CN" sz="2000" b="1">
                <a:solidFill>
                  <a:srgbClr val="1C00EE"/>
                </a:solidFill>
                <a:latin typeface="华文宋体" pitchFamily="2" charset="-122"/>
                <a:ea typeface="华文宋体" pitchFamily="2" charset="-122"/>
              </a:rPr>
              <a:t>(SJ)</a:t>
            </a:r>
            <a:endParaRPr lang="zh-CN" altLang="en-US" sz="2000" b="1">
              <a:solidFill>
                <a:srgbClr val="1C00EE"/>
              </a:solidFill>
              <a:latin typeface="华文宋体" pitchFamily="2" charset="-122"/>
              <a:ea typeface="华文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b="1" smtClean="0">
                <a:solidFill>
                  <a:srgbClr val="080808"/>
                </a:solidFill>
                <a:ea typeface="宋体" charset="-122"/>
              </a:rPr>
              <a:t>必修课和实践环节为必修课程，即培养方案中所列这类课程都必须修及格才能正常毕业。</a:t>
            </a:r>
          </a:p>
          <a:p>
            <a:pPr>
              <a:lnSpc>
                <a:spcPct val="90000"/>
              </a:lnSpc>
            </a:pPr>
            <a:r>
              <a:rPr lang="zh-CN" altLang="en-US" b="1" smtClean="0">
                <a:solidFill>
                  <a:srgbClr val="080808"/>
                </a:solidFill>
                <a:ea typeface="宋体" charset="-122"/>
              </a:rPr>
              <a:t>专业特色课和个性发展课是必须修够培养方案要求的学分。其中专业特色课必须在培养方案所列课程中选择，个性发展课应以本专业培养方案个性发展课模块内的课程为主，允许学生修读部分非本专业个性发展课模块内的课程，并计入选修学分。</a:t>
            </a:r>
            <a:r>
              <a:rPr lang="zh-CN" altLang="en-US" smtClean="0">
                <a:ea typeface="宋体" charset="-122"/>
              </a:rPr>
              <a:t> </a:t>
            </a:r>
            <a:endParaRPr lang="en-US" altLang="zh-CN" b="1" smtClean="0">
              <a:solidFill>
                <a:srgbClr val="080808"/>
              </a:solidFill>
              <a:ea typeface="宋体" charset="-122"/>
            </a:endParaRPr>
          </a:p>
          <a:p>
            <a:pPr>
              <a:lnSpc>
                <a:spcPct val="90000"/>
              </a:lnSpc>
            </a:pPr>
            <a:endParaRPr lang="zh-CN" altLang="en-US" smtClean="0">
              <a:ea typeface="宋体" charset="-122"/>
            </a:endParaRPr>
          </a:p>
        </p:txBody>
      </p:sp>
      <p:pic>
        <p:nvPicPr>
          <p:cNvPr id="2" name="矩形 1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3408363" cy="83502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自定义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4A7248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003300"/>
      </a:hlink>
      <a:folHlink>
        <a:srgbClr val="DB915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FFFFFF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003300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</TotalTime>
  <Words>2369</Words>
  <Application>Microsoft Office PowerPoint</Application>
  <PresentationFormat>全屏显示(4:3)</PresentationFormat>
  <Paragraphs>96</Paragraphs>
  <Slides>49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演示文稿设计模板</vt:lpstr>
      </vt:variant>
      <vt:variant>
        <vt:i4>15</vt:i4>
      </vt:variant>
      <vt:variant>
        <vt:lpstr>幻灯片标题</vt:lpstr>
      </vt:variant>
      <vt:variant>
        <vt:i4>49</vt:i4>
      </vt:variant>
    </vt:vector>
  </HeadingPairs>
  <TitlesOfParts>
    <vt:vector size="74" baseType="lpstr">
      <vt:lpstr>Arial</vt:lpstr>
      <vt:lpstr>宋体</vt:lpstr>
      <vt:lpstr>Calibri</vt:lpstr>
      <vt:lpstr>华文宋体</vt:lpstr>
      <vt:lpstr>方正舒体</vt:lpstr>
      <vt:lpstr>Wingdings</vt:lpstr>
      <vt:lpstr>Times New Roman</vt:lpstr>
      <vt:lpstr>楷体</vt:lpstr>
      <vt:lpstr>华文楷体</vt:lpstr>
      <vt:lpstr>华文行楷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Peng</dc:creator>
  <cp:lastModifiedBy>MC SYSTEM</cp:lastModifiedBy>
  <cp:revision>205</cp:revision>
  <dcterms:created xsi:type="dcterms:W3CDTF">2013-06-20T07:45:05Z</dcterms:created>
  <dcterms:modified xsi:type="dcterms:W3CDTF">2013-12-19T04:00:21Z</dcterms:modified>
</cp:coreProperties>
</file>