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tiff" ContentType="image/tiff"/>
  <Default Extension="jpeg" ContentType="image/jpeg"/>
  <Default Extension="JPG" ContentType="image/.jp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7" r:id="rId3"/>
    <p:sldId id="259" r:id="rId4"/>
    <p:sldId id="260" r:id="rId5"/>
    <p:sldId id="285" r:id="rId6"/>
    <p:sldId id="287" r:id="rId7"/>
    <p:sldId id="366" r:id="rId8"/>
    <p:sldId id="261" r:id="rId9"/>
    <p:sldId id="274" r:id="rId10"/>
    <p:sldId id="275" r:id="rId11"/>
    <p:sldId id="276" r:id="rId12"/>
    <p:sldId id="277" r:id="rId13"/>
    <p:sldId id="262" r:id="rId14"/>
    <p:sldId id="267" r:id="rId15"/>
    <p:sldId id="316" r:id="rId16"/>
    <p:sldId id="268" r:id="rId17"/>
    <p:sldId id="269" r:id="rId18"/>
    <p:sldId id="313" r:id="rId20"/>
    <p:sldId id="365" r:id="rId21"/>
    <p:sldId id="271" r:id="rId22"/>
    <p:sldId id="314" r:id="rId23"/>
    <p:sldId id="272" r:id="rId24"/>
    <p:sldId id="273" r:id="rId25"/>
    <p:sldId id="278" r:id="rId26"/>
    <p:sldId id="279" r:id="rId27"/>
    <p:sldId id="280" r:id="rId28"/>
    <p:sldId id="319" r:id="rId29"/>
    <p:sldId id="304" r:id="rId30"/>
    <p:sldId id="281" r:id="rId31"/>
    <p:sldId id="283" r:id="rId32"/>
    <p:sldId id="320" r:id="rId33"/>
    <p:sldId id="321" r:id="rId34"/>
    <p:sldId id="256" r:id="rId35"/>
    <p:sldId id="368" r:id="rId36"/>
    <p:sldId id="317" r:id="rId37"/>
    <p:sldId id="324" r:id="rId38"/>
    <p:sldId id="364" r:id="rId39"/>
    <p:sldId id="318" r:id="rId40"/>
    <p:sldId id="263" r:id="rId41"/>
    <p:sldId id="284"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67" r:id="rId56"/>
    <p:sldId id="303" r:id="rId57"/>
    <p:sldId id="288" r:id="rId58"/>
    <p:sldId id="265" r:id="rId59"/>
    <p:sldId id="305" r:id="rId60"/>
    <p:sldId id="307" r:id="rId61"/>
    <p:sldId id="306" r:id="rId62"/>
    <p:sldId id="310" r:id="rId63"/>
    <p:sldId id="311" r:id="rId64"/>
    <p:sldId id="309" r:id="rId65"/>
    <p:sldId id="308" r:id="rId66"/>
    <p:sldId id="312"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47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74"/>
    <p:restoredTop sz="94694"/>
  </p:normalViewPr>
  <p:slideViewPr>
    <p:cSldViewPr snapToGrid="0" snapToObjects="1">
      <p:cViewPr>
        <p:scale>
          <a:sx n="80" d="100"/>
          <a:sy n="80" d="100"/>
        </p:scale>
        <p:origin x="1632" y="9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0" Type="http://schemas.openxmlformats.org/officeDocument/2006/relationships/tableStyles" Target="tableStyles.xml"/><Relationship Id="rId7" Type="http://schemas.openxmlformats.org/officeDocument/2006/relationships/slide" Target="slides/slide5.xml"/><Relationship Id="rId69" Type="http://schemas.openxmlformats.org/officeDocument/2006/relationships/viewProps" Target="viewProps.xml"/><Relationship Id="rId68" Type="http://schemas.openxmlformats.org/officeDocument/2006/relationships/presProps" Target="presProps.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F55694-189A-48AE-AB2B-CBBE4D81AB9B}" type="datetimeFigureOut">
              <a:rPr lang="zh-CN" altLang="en-US" smtClean="0"/>
            </a:fld>
            <a:endParaRPr lang="zh-CN"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B09921-7262-4C85-8D23-2CB2FD84BCF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929BA0F-1074-4A64-B63A-AB333A56C6D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hyperlink" Target="http://www.sdau.edu.cn/main.ht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9.jpe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7.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xml"/><Relationship Id="rId6" Type="http://schemas.openxmlformats.org/officeDocument/2006/relationships/tags" Target="../tags/tag3.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jpeg"/><Relationship Id="rId2" Type="http://schemas.openxmlformats.org/officeDocument/2006/relationships/tags" Target="../tags/tag2.xml"/><Relationship Id="rId1" Type="http://schemas.openxmlformats.org/officeDocument/2006/relationships/tags" Target="../tags/tag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hyperlink" Target="mailto:gengchaoemail@163.com&#65292;chaogeng@sdau.edu.cn" TargetMode="External"/><Relationship Id="rId1"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1.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3.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image" Target="../media/image35.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43.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image" Target="../media/image41.emf"/><Relationship Id="rId2" Type="http://schemas.openxmlformats.org/officeDocument/2006/relationships/oleObject" Target="../embeddings/oleObject1.bin"/><Relationship Id="rId1"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jpeg"/><Relationship Id="rId1" Type="http://schemas.openxmlformats.org/officeDocument/2006/relationships/image" Target="../media/image43.jpeg"/></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jpe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7.png"/><Relationship Id="rId1" Type="http://schemas.openxmlformats.org/officeDocument/2006/relationships/image" Target="../media/image56.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tiff"/></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8.jpe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image" Target="../media/image6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9" Type="http://schemas.openxmlformats.org/officeDocument/2006/relationships/image" Target="../media/image79.jpeg"/><Relationship Id="rId8" Type="http://schemas.openxmlformats.org/officeDocument/2006/relationships/image" Target="../media/image78.jpeg"/><Relationship Id="rId7" Type="http://schemas.openxmlformats.org/officeDocument/2006/relationships/image" Target="../media/image77.jpeg"/><Relationship Id="rId6" Type="http://schemas.openxmlformats.org/officeDocument/2006/relationships/image" Target="../media/image2.tiff"/><Relationship Id="rId5" Type="http://schemas.openxmlformats.org/officeDocument/2006/relationships/image" Target="../media/image76.jpeg"/><Relationship Id="rId4" Type="http://schemas.openxmlformats.org/officeDocument/2006/relationships/image" Target="../media/image75.jpeg"/><Relationship Id="rId3" Type="http://schemas.openxmlformats.org/officeDocument/2006/relationships/image" Target="../media/image74.jpeg"/><Relationship Id="rId2" Type="http://schemas.openxmlformats.org/officeDocument/2006/relationships/image" Target="../media/image73.jpeg"/><Relationship Id="rId11" Type="http://schemas.openxmlformats.org/officeDocument/2006/relationships/slideLayout" Target="../slideLayouts/slideLayout7.xml"/><Relationship Id="rId10" Type="http://schemas.openxmlformats.org/officeDocument/2006/relationships/image" Target="../media/image80.png"/><Relationship Id="rId1" Type="http://schemas.openxmlformats.org/officeDocument/2006/relationships/image" Target="../media/image7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9" Type="http://schemas.openxmlformats.org/officeDocument/2006/relationships/image" Target="../media/image89.jpeg"/><Relationship Id="rId8" Type="http://schemas.openxmlformats.org/officeDocument/2006/relationships/image" Target="../media/image88.jpeg"/><Relationship Id="rId7" Type="http://schemas.openxmlformats.org/officeDocument/2006/relationships/image" Target="../media/image87.jpeg"/><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3" Type="http://schemas.openxmlformats.org/officeDocument/2006/relationships/image" Target="../media/image83.jpeg"/><Relationship Id="rId2" Type="http://schemas.openxmlformats.org/officeDocument/2006/relationships/image" Target="../media/image82.jpeg"/><Relationship Id="rId14" Type="http://schemas.openxmlformats.org/officeDocument/2006/relationships/slideLayout" Target="../slideLayouts/slideLayout2.xml"/><Relationship Id="rId13" Type="http://schemas.openxmlformats.org/officeDocument/2006/relationships/image" Target="../media/image93.jpeg"/><Relationship Id="rId12" Type="http://schemas.openxmlformats.org/officeDocument/2006/relationships/image" Target="../media/image92.png"/><Relationship Id="rId11" Type="http://schemas.openxmlformats.org/officeDocument/2006/relationships/image" Target="../media/image91.jpeg"/><Relationship Id="rId10" Type="http://schemas.openxmlformats.org/officeDocument/2006/relationships/image" Target="../media/image90.jpeg"/><Relationship Id="rId1" Type="http://schemas.openxmlformats.org/officeDocument/2006/relationships/image" Target="../media/image8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918857"/>
            <a:ext cx="6400800" cy="1752600"/>
          </a:xfrm>
        </p:spPr>
        <p:txBody>
          <a:bodyPr/>
          <a:lstStyle/>
          <a:p>
            <a:pPr>
              <a:lnSpc>
                <a:spcPct val="150000"/>
              </a:lnSpc>
            </a:pPr>
            <a:r>
              <a:rPr lang="zh-CN" altLang="en-US" b="1" dirty="0">
                <a:solidFill>
                  <a:schemeClr val="tx1"/>
                </a:solidFill>
                <a:latin typeface="楷体" panose="02010609060101010101" pitchFamily="49" charset="-122"/>
                <a:ea typeface="楷体" panose="02010609060101010101" pitchFamily="49" charset="-122"/>
              </a:rPr>
              <a:t>植保学院植物病理学系</a:t>
            </a:r>
            <a:endParaRPr lang="en-US" altLang="zh-CN" b="1" dirty="0">
              <a:solidFill>
                <a:schemeClr val="tx1"/>
              </a:solidFill>
              <a:latin typeface="楷体" panose="02010609060101010101" pitchFamily="49" charset="-122"/>
              <a:ea typeface="楷体" panose="02010609060101010101" pitchFamily="49" charset="-122"/>
            </a:endParaRPr>
          </a:p>
          <a:p>
            <a:pPr>
              <a:lnSpc>
                <a:spcPct val="150000"/>
              </a:lnSpc>
            </a:pPr>
            <a:r>
              <a:rPr lang="en-US" altLang="zh-CN" b="1" dirty="0">
                <a:solidFill>
                  <a:schemeClr val="tx1"/>
                </a:solidFill>
                <a:latin typeface="楷体" panose="02010609060101010101" pitchFamily="49" charset="-122"/>
                <a:ea typeface="楷体" panose="02010609060101010101" pitchFamily="49" charset="-122"/>
              </a:rPr>
              <a:t>2021</a:t>
            </a:r>
            <a:r>
              <a:rPr lang="zh-CN" altLang="en-US" b="1" dirty="0">
                <a:solidFill>
                  <a:schemeClr val="tx1"/>
                </a:solidFill>
                <a:latin typeface="楷体" panose="02010609060101010101" pitchFamily="49" charset="-122"/>
                <a:ea typeface="楷体" panose="02010609060101010101" pitchFamily="49" charset="-122"/>
              </a:rPr>
              <a:t>年</a:t>
            </a:r>
            <a:r>
              <a:rPr lang="en-US" altLang="zh-CN" b="1" dirty="0">
                <a:solidFill>
                  <a:schemeClr val="tx1"/>
                </a:solidFill>
                <a:latin typeface="楷体" panose="02010609060101010101" pitchFamily="49" charset="-122"/>
                <a:ea typeface="楷体" panose="02010609060101010101" pitchFamily="49" charset="-122"/>
              </a:rPr>
              <a:t>9</a:t>
            </a:r>
            <a:r>
              <a:rPr lang="zh-CN" altLang="en-US" b="1" dirty="0">
                <a:solidFill>
                  <a:schemeClr val="tx1"/>
                </a:solidFill>
                <a:latin typeface="楷体" panose="02010609060101010101" pitchFamily="49" charset="-122"/>
                <a:ea typeface="楷体" panose="02010609060101010101" pitchFamily="49" charset="-122"/>
              </a:rPr>
              <a:t>月</a:t>
            </a:r>
            <a:endParaRPr lang="zh-CN" altLang="en-US" b="1" dirty="0">
              <a:solidFill>
                <a:schemeClr val="tx1"/>
              </a:solidFill>
              <a:latin typeface="楷体" panose="02010609060101010101" pitchFamily="49" charset="-122"/>
              <a:ea typeface="楷体" panose="02010609060101010101" pitchFamily="49" charset="-122"/>
            </a:endParaRPr>
          </a:p>
        </p:txBody>
      </p:sp>
      <p:sp>
        <p:nvSpPr>
          <p:cNvPr id="4" name="Rectangle 3"/>
          <p:cNvSpPr/>
          <p:nvPr/>
        </p:nvSpPr>
        <p:spPr>
          <a:xfrm>
            <a:off x="470128" y="1524000"/>
            <a:ext cx="8305800" cy="992066"/>
          </a:xfrm>
          <a:prstGeom prst="rect">
            <a:avLst/>
          </a:prstGeom>
          <a:solidFill>
            <a:srgbClr val="0070C0"/>
          </a:solidFill>
        </p:spPr>
        <p:txBody>
          <a:bodyPr wrap="square">
            <a:spAutoFit/>
          </a:bodyPr>
          <a:lstStyle/>
          <a:p>
            <a:pPr algn="ctr">
              <a:lnSpc>
                <a:spcPct val="150000"/>
              </a:lnSpc>
            </a:pPr>
            <a:r>
              <a:rPr lang="zh-CN" altLang="en-US" sz="4400" b="1" dirty="0">
                <a:solidFill>
                  <a:srgbClr val="FFFF00"/>
                </a:solidFill>
              </a:rPr>
              <a:t>山东农业大学植物病理学科简介</a:t>
            </a:r>
            <a:endParaRPr lang="en-US" altLang="zh-CN" sz="4400" b="1" dirty="0">
              <a:solidFill>
                <a:srgbClr val="FFFF00"/>
              </a:solidFill>
            </a:endParaRPr>
          </a:p>
        </p:txBody>
      </p:sp>
      <p:pic>
        <p:nvPicPr>
          <p:cNvPr id="12290" name="Picture 2" descr="http://www.sdau.edu.cn/_upload/tpl/00/67/103/template103/images/logo.png">
            <a:hlinkClick r:id="rId1"/>
          </p:cNvPr>
          <p:cNvPicPr>
            <a:picLocks noChangeAspect="1" noChangeArrowheads="1"/>
          </p:cNvPicPr>
          <p:nvPr/>
        </p:nvPicPr>
        <p:blipFill>
          <a:blip r:embed="rId2" cstate="print"/>
          <a:srcRect/>
          <a:stretch>
            <a:fillRect/>
          </a:stretch>
        </p:blipFill>
        <p:spPr bwMode="auto">
          <a:xfrm>
            <a:off x="0" y="0"/>
            <a:ext cx="4191000" cy="1143001"/>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85737" y="0"/>
            <a:ext cx="3297698" cy="769441"/>
          </a:xfrm>
          <a:prstGeom prst="rect">
            <a:avLst/>
          </a:prstGeom>
          <a:noFill/>
          <a:ln w="9525">
            <a:noFill/>
            <a:miter lim="800000"/>
          </a:ln>
        </p:spPr>
        <p:txBody>
          <a:bodyPr wrap="none">
            <a:spAutoFit/>
          </a:bodyPr>
          <a:lstStyle/>
          <a:p>
            <a:r>
              <a:rPr lang="en-US" altLang="zh-CN" sz="4400" b="1">
                <a:solidFill>
                  <a:srgbClr val="220FB1"/>
                </a:solidFill>
                <a:latin typeface="黑体" panose="02010609060101010101" pitchFamily="49" charset="-122"/>
                <a:ea typeface="黑体" panose="02010609060101010101" pitchFamily="49" charset="-122"/>
              </a:rPr>
              <a:t>2</a:t>
            </a:r>
            <a:r>
              <a:rPr lang="zh-CN" altLang="en-US" sz="4400" b="1">
                <a:solidFill>
                  <a:srgbClr val="220FB1"/>
                </a:solidFill>
                <a:latin typeface="黑体" panose="02010609060101010101" pitchFamily="49" charset="-122"/>
                <a:ea typeface="黑体" panose="02010609060101010101" pitchFamily="49" charset="-122"/>
              </a:rPr>
              <a:t>、方向解析</a:t>
            </a:r>
            <a:endParaRPr lang="zh-CN" altLang="en-US" sz="4400" b="1">
              <a:solidFill>
                <a:srgbClr val="220FB1"/>
              </a:solidFill>
              <a:latin typeface="黑体" panose="02010609060101010101" pitchFamily="49" charset="-122"/>
              <a:ea typeface="黑体" panose="02010609060101010101" pitchFamily="49" charset="-122"/>
            </a:endParaRPr>
          </a:p>
        </p:txBody>
      </p:sp>
      <p:cxnSp>
        <p:nvCxnSpPr>
          <p:cNvPr id="3" name="Straight Connector 2"/>
          <p:cNvCxnSpPr/>
          <p:nvPr/>
        </p:nvCxnSpPr>
        <p:spPr>
          <a:xfrm>
            <a:off x="0" y="823913"/>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12208" y="1302088"/>
            <a:ext cx="646331" cy="3046988"/>
          </a:xfrm>
          <a:prstGeom prst="rect">
            <a:avLst/>
          </a:prstGeom>
          <a:noFill/>
        </p:spPr>
        <p:txBody>
          <a:bodyPr wrap="none" rtlCol="0">
            <a:spAutoFit/>
          </a:bodyPr>
          <a:lstStyle/>
          <a:p>
            <a:pPr>
              <a:lnSpc>
                <a:spcPct val="200000"/>
              </a:lnSpc>
            </a:pPr>
            <a:endParaRPr lang="en-US" altLang="zh-CN" sz="2400"/>
          </a:p>
          <a:p>
            <a:pPr lvl="1">
              <a:lnSpc>
                <a:spcPct val="200000"/>
              </a:lnSpc>
            </a:pPr>
            <a:endParaRPr lang="zh-CN" altLang="zh-CN" sz="2400"/>
          </a:p>
          <a:p>
            <a:pPr lvl="0">
              <a:lnSpc>
                <a:spcPct val="200000"/>
              </a:lnSpc>
            </a:pPr>
            <a:endParaRPr lang="zh-CN" altLang="zh-CN" sz="2400"/>
          </a:p>
          <a:p>
            <a:pPr>
              <a:lnSpc>
                <a:spcPct val="200000"/>
              </a:lnSpc>
            </a:pPr>
            <a:endParaRPr lang="zh-CN" altLang="en-US" sz="2400"/>
          </a:p>
        </p:txBody>
      </p:sp>
      <p:sp>
        <p:nvSpPr>
          <p:cNvPr id="7" name="TextBox 6"/>
          <p:cNvSpPr txBox="1"/>
          <p:nvPr/>
        </p:nvSpPr>
        <p:spPr>
          <a:xfrm>
            <a:off x="185737" y="744268"/>
            <a:ext cx="8915400" cy="6324808"/>
          </a:xfrm>
          <a:prstGeom prst="rect">
            <a:avLst/>
          </a:prstGeom>
          <a:noFill/>
        </p:spPr>
        <p:txBody>
          <a:bodyPr wrap="square">
            <a:spAutoFit/>
          </a:bodyPr>
          <a:lstStyle/>
          <a:p>
            <a:pPr marL="514350" indent="-514350" fontAlgn="auto">
              <a:lnSpc>
                <a:spcPct val="150000"/>
              </a:lnSpc>
              <a:spcBef>
                <a:spcPts val="600"/>
              </a:spcBef>
              <a:spcAft>
                <a:spcPts val="600"/>
              </a:spcAft>
              <a:buClr>
                <a:srgbClr val="FF0000"/>
              </a:buClr>
              <a:buFont typeface="Wingdings" panose="05000000000000000000" pitchFamily="2" charset="2"/>
              <a:buChar char="l"/>
              <a:defRPr/>
            </a:pPr>
            <a:r>
              <a:rPr lang="zh-CN" altLang="en-US" sz="3200" b="1" dirty="0">
                <a:latin typeface="黑体" panose="02010609060101010101" pitchFamily="49" charset="-122"/>
                <a:ea typeface="黑体" panose="02010609060101010101" pitchFamily="49" charset="-122"/>
              </a:rPr>
              <a:t>植物病原微生物及其控制</a:t>
            </a:r>
            <a:endParaRPr lang="en-US" altLang="zh-CN" sz="3200" b="1" dirty="0">
              <a:latin typeface="黑体" panose="02010609060101010101" pitchFamily="49" charset="-122"/>
              <a:ea typeface="黑体" panose="02010609060101010101" pitchFamily="49" charset="-122"/>
            </a:endParaRPr>
          </a:p>
          <a:p>
            <a:pPr fontAlgn="auto">
              <a:lnSpc>
                <a:spcPct val="150000"/>
              </a:lnSpc>
              <a:spcBef>
                <a:spcPts val="600"/>
              </a:spcBef>
              <a:spcAft>
                <a:spcPts val="600"/>
              </a:spcAft>
              <a:buClr>
                <a:srgbClr val="FF0000"/>
              </a:buClr>
              <a:defRPr/>
            </a:pPr>
            <a:r>
              <a:rPr lang="zh-CN" altLang="zh-CN" dirty="0"/>
              <a:t>主要研究植物病原微生物的种类鉴定、致病机理、成灾机制及防控技术。</a:t>
            </a:r>
            <a:endParaRPr lang="zh-CN" altLang="zh-CN" dirty="0"/>
          </a:p>
          <a:p>
            <a:pPr indent="498475">
              <a:lnSpc>
                <a:spcPct val="150000"/>
              </a:lnSpc>
            </a:pPr>
            <a:r>
              <a:rPr lang="zh-CN" altLang="zh-CN" b="1" dirty="0">
                <a:solidFill>
                  <a:srgbClr val="FF0000"/>
                </a:solidFill>
              </a:rPr>
              <a:t>植物卵菌病害的致病机理和防控技术</a:t>
            </a:r>
            <a:r>
              <a:rPr lang="zh-CN" altLang="zh-CN" dirty="0"/>
              <a:t>研究处于国内领先地位。系统研究蔬菜卵菌重要功能基因致病机制及重要蔬菜卵菌病害防控技术，揭示了辣椒疫霉菌重要致病因子和效应蛋白分子寄主互作机制，建立</a:t>
            </a:r>
            <a:r>
              <a:rPr lang="en-US" altLang="zh-CN" dirty="0"/>
              <a:t>7</a:t>
            </a:r>
            <a:r>
              <a:rPr lang="zh-CN" altLang="zh-CN" dirty="0"/>
              <a:t>种重要蔬菜卵菌病害综合防控技术规程，在多个蔬菜种植区示范推广，防控效果达</a:t>
            </a:r>
            <a:r>
              <a:rPr lang="en-US" altLang="zh-CN" dirty="0"/>
              <a:t>70%</a:t>
            </a:r>
            <a:r>
              <a:rPr lang="zh-CN" altLang="zh-CN" dirty="0"/>
              <a:t>以上，减量用药</a:t>
            </a:r>
            <a:r>
              <a:rPr lang="en-US" altLang="zh-CN" dirty="0"/>
              <a:t>40%</a:t>
            </a:r>
            <a:r>
              <a:rPr lang="zh-CN" altLang="zh-CN" dirty="0"/>
              <a:t>以上。</a:t>
            </a:r>
            <a:endParaRPr lang="zh-CN" altLang="zh-CN" dirty="0"/>
          </a:p>
          <a:p>
            <a:pPr indent="498475">
              <a:lnSpc>
                <a:spcPct val="150000"/>
              </a:lnSpc>
            </a:pPr>
            <a:r>
              <a:rPr lang="zh-CN" altLang="zh-CN" b="1" dirty="0">
                <a:solidFill>
                  <a:srgbClr val="FF0000"/>
                </a:solidFill>
              </a:rPr>
              <a:t>植物病毒的致病机理和防控技术研究</a:t>
            </a:r>
            <a:r>
              <a:rPr lang="zh-CN" altLang="zh-CN" dirty="0"/>
              <a:t>处于国内先进地位。主要研究植物病毒的运动、基因组复制与表达调控、病毒与宿主互作机理以及抗病毒基因工程。获得了抗水稻条纹病毒、马铃薯</a:t>
            </a:r>
            <a:r>
              <a:rPr lang="en-US" altLang="zh-CN" dirty="0"/>
              <a:t>Y</a:t>
            </a:r>
            <a:r>
              <a:rPr lang="zh-CN" altLang="zh-CN" dirty="0"/>
              <a:t>病毒等转基因植株和兼抗多种病毒的多联弱毒疫苗。</a:t>
            </a:r>
            <a:endParaRPr lang="zh-CN" altLang="zh-CN" dirty="0"/>
          </a:p>
          <a:p>
            <a:pPr indent="498475">
              <a:lnSpc>
                <a:spcPct val="150000"/>
              </a:lnSpc>
            </a:pPr>
            <a:r>
              <a:rPr lang="zh-CN" altLang="zh-CN" dirty="0"/>
              <a:t>还围绕小麦、玉米、水稻等</a:t>
            </a:r>
            <a:r>
              <a:rPr lang="zh-CN" altLang="zh-CN" b="1" dirty="0">
                <a:solidFill>
                  <a:srgbClr val="FF0000"/>
                </a:solidFill>
              </a:rPr>
              <a:t>主要粮食作物的重要真菌和细菌病害</a:t>
            </a:r>
            <a:r>
              <a:rPr lang="zh-CN" altLang="zh-CN" dirty="0"/>
              <a:t>（如小麦赤霉病、锈病，玉米纹枯病、茎腐病，水稻白叶枯、细菌性条斑病等），开展了</a:t>
            </a:r>
            <a:r>
              <a:rPr lang="zh-CN" altLang="zh-CN" b="1" dirty="0">
                <a:solidFill>
                  <a:srgbClr val="FF0000"/>
                </a:solidFill>
              </a:rPr>
              <a:t>致病机理和防控技术</a:t>
            </a:r>
            <a:r>
              <a:rPr lang="zh-CN" altLang="zh-CN" dirty="0"/>
              <a:t>研究。制定多项山东省地方病害的防控技术规程，其中</a:t>
            </a:r>
            <a:r>
              <a:rPr lang="en-US" altLang="zh-CN" dirty="0"/>
              <a:t>“</a:t>
            </a:r>
            <a:r>
              <a:rPr lang="zh-CN" altLang="zh-CN" dirty="0"/>
              <a:t>玉米病虫害节本增效防治技术</a:t>
            </a:r>
            <a:r>
              <a:rPr lang="en-US" altLang="zh-CN" dirty="0"/>
              <a:t>”</a:t>
            </a:r>
            <a:r>
              <a:rPr lang="zh-CN" altLang="zh-CN" dirty="0"/>
              <a:t>被列为山东省农业主推技术。</a:t>
            </a:r>
            <a:endParaRPr lang="zh-CN" altLang="zh-CN" dirty="0"/>
          </a:p>
          <a:p>
            <a:pPr marL="342900" indent="-342900" fontAlgn="auto">
              <a:spcBef>
                <a:spcPts val="0"/>
              </a:spcBef>
              <a:spcAft>
                <a:spcPts val="0"/>
              </a:spcAft>
              <a:buClr>
                <a:srgbClr val="FF0000"/>
              </a:buClr>
              <a:defRPr/>
            </a:pPr>
            <a:endParaRPr lang="zh-CN" altLang="en-US" b="1" dirty="0">
              <a:latin typeface="+mn-lt"/>
              <a:ea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85737" y="0"/>
            <a:ext cx="3297698" cy="769441"/>
          </a:xfrm>
          <a:prstGeom prst="rect">
            <a:avLst/>
          </a:prstGeom>
          <a:noFill/>
          <a:ln w="9525">
            <a:noFill/>
            <a:miter lim="800000"/>
          </a:ln>
        </p:spPr>
        <p:txBody>
          <a:bodyPr wrap="none">
            <a:spAutoFit/>
          </a:bodyPr>
          <a:lstStyle/>
          <a:p>
            <a:r>
              <a:rPr lang="en-US" altLang="zh-CN" sz="4400" b="1">
                <a:solidFill>
                  <a:srgbClr val="220FB1"/>
                </a:solidFill>
                <a:latin typeface="黑体" panose="02010609060101010101" pitchFamily="49" charset="-122"/>
                <a:ea typeface="黑体" panose="02010609060101010101" pitchFamily="49" charset="-122"/>
              </a:rPr>
              <a:t>2</a:t>
            </a:r>
            <a:r>
              <a:rPr lang="zh-CN" altLang="en-US" sz="4400" b="1">
                <a:solidFill>
                  <a:srgbClr val="220FB1"/>
                </a:solidFill>
                <a:latin typeface="黑体" panose="02010609060101010101" pitchFamily="49" charset="-122"/>
                <a:ea typeface="黑体" panose="02010609060101010101" pitchFamily="49" charset="-122"/>
              </a:rPr>
              <a:t>、方向解析</a:t>
            </a:r>
            <a:endParaRPr lang="zh-CN" altLang="en-US" sz="4400" b="1">
              <a:solidFill>
                <a:srgbClr val="220FB1"/>
              </a:solidFill>
              <a:latin typeface="黑体" panose="02010609060101010101" pitchFamily="49" charset="-122"/>
              <a:ea typeface="黑体" panose="02010609060101010101" pitchFamily="49" charset="-122"/>
            </a:endParaRPr>
          </a:p>
        </p:txBody>
      </p:sp>
      <p:cxnSp>
        <p:nvCxnSpPr>
          <p:cNvPr id="3" name="Straight Connector 2"/>
          <p:cNvCxnSpPr/>
          <p:nvPr/>
        </p:nvCxnSpPr>
        <p:spPr>
          <a:xfrm>
            <a:off x="0" y="823913"/>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12208" y="1302088"/>
            <a:ext cx="646331" cy="3046988"/>
          </a:xfrm>
          <a:prstGeom prst="rect">
            <a:avLst/>
          </a:prstGeom>
          <a:noFill/>
        </p:spPr>
        <p:txBody>
          <a:bodyPr wrap="none" rtlCol="0">
            <a:spAutoFit/>
          </a:bodyPr>
          <a:lstStyle/>
          <a:p>
            <a:pPr>
              <a:lnSpc>
                <a:spcPct val="200000"/>
              </a:lnSpc>
            </a:pPr>
            <a:endParaRPr lang="en-US" altLang="zh-CN" sz="2400"/>
          </a:p>
          <a:p>
            <a:pPr lvl="1">
              <a:lnSpc>
                <a:spcPct val="200000"/>
              </a:lnSpc>
            </a:pPr>
            <a:endParaRPr lang="zh-CN" altLang="zh-CN" sz="2400"/>
          </a:p>
          <a:p>
            <a:pPr lvl="0">
              <a:lnSpc>
                <a:spcPct val="200000"/>
              </a:lnSpc>
            </a:pPr>
            <a:endParaRPr lang="zh-CN" altLang="zh-CN" sz="2400"/>
          </a:p>
          <a:p>
            <a:pPr>
              <a:lnSpc>
                <a:spcPct val="200000"/>
              </a:lnSpc>
            </a:pPr>
            <a:endParaRPr lang="zh-CN" altLang="en-US" sz="2400"/>
          </a:p>
        </p:txBody>
      </p:sp>
      <p:sp>
        <p:nvSpPr>
          <p:cNvPr id="7" name="TextBox 6"/>
          <p:cNvSpPr txBox="1"/>
          <p:nvPr/>
        </p:nvSpPr>
        <p:spPr>
          <a:xfrm>
            <a:off x="228600" y="1037779"/>
            <a:ext cx="8686800" cy="4939814"/>
          </a:xfrm>
          <a:prstGeom prst="rect">
            <a:avLst/>
          </a:prstGeom>
          <a:noFill/>
        </p:spPr>
        <p:txBody>
          <a:bodyPr wrap="square">
            <a:spAutoFit/>
          </a:bodyPr>
          <a:lstStyle/>
          <a:p>
            <a:pPr marL="514350" indent="-514350" fontAlgn="auto">
              <a:lnSpc>
                <a:spcPct val="150000"/>
              </a:lnSpc>
              <a:spcBef>
                <a:spcPts val="600"/>
              </a:spcBef>
              <a:spcAft>
                <a:spcPts val="600"/>
              </a:spcAft>
              <a:buClr>
                <a:srgbClr val="FF0000"/>
              </a:buClr>
              <a:buFont typeface="Wingdings" panose="05000000000000000000" pitchFamily="2" charset="2"/>
              <a:buChar char="l"/>
              <a:defRPr/>
            </a:pPr>
            <a:r>
              <a:rPr lang="zh-CN" altLang="en-US" sz="3200" b="1" dirty="0">
                <a:latin typeface="黑体" panose="02010609060101010101" pitchFamily="49" charset="-122"/>
                <a:ea typeface="黑体" panose="02010609060101010101" pitchFamily="49" charset="-122"/>
              </a:rPr>
              <a:t>环境微生物功能基因解析及产业化</a:t>
            </a:r>
            <a:endParaRPr lang="en-US" altLang="zh-CN" sz="3200" b="1" dirty="0">
              <a:latin typeface="黑体" panose="02010609060101010101" pitchFamily="49" charset="-122"/>
              <a:ea typeface="黑体" panose="02010609060101010101" pitchFamily="49" charset="-122"/>
            </a:endParaRPr>
          </a:p>
          <a:p>
            <a:pPr indent="541655">
              <a:lnSpc>
                <a:spcPct val="150000"/>
              </a:lnSpc>
            </a:pPr>
            <a:r>
              <a:rPr lang="zh-CN" altLang="zh-CN" sz="2000" dirty="0"/>
              <a:t>该方向主要研究环境微生物特别是极端环境微生物重要基因的克隆、功能解析及产业化开发。</a:t>
            </a:r>
            <a:endParaRPr lang="zh-CN" altLang="zh-CN" sz="2000" dirty="0"/>
          </a:p>
          <a:p>
            <a:pPr indent="541655">
              <a:lnSpc>
                <a:spcPct val="150000"/>
              </a:lnSpc>
            </a:pPr>
            <a:r>
              <a:rPr lang="zh-CN" altLang="zh-CN" sz="2000" b="1" dirty="0">
                <a:solidFill>
                  <a:srgbClr val="FF0000"/>
                </a:solidFill>
              </a:rPr>
              <a:t>嗜热真菌热稳定酶的功能解析、嗜热机制、工程菌构建及利用</a:t>
            </a:r>
            <a:r>
              <a:rPr lang="zh-CN" altLang="zh-CN" sz="2000" dirty="0"/>
              <a:t>等方面处于国内领先地位</a:t>
            </a:r>
            <a:r>
              <a:rPr lang="zh-CN" altLang="en-US" sz="2000" dirty="0"/>
              <a:t>，</a:t>
            </a:r>
            <a:r>
              <a:rPr lang="zh-CN" altLang="zh-CN" sz="2000" dirty="0"/>
              <a:t>是国内首次和唯一系统研究嗜热真菌的研究单位，分离嗜热真菌</a:t>
            </a:r>
            <a:r>
              <a:rPr lang="en-US" altLang="zh-CN" sz="2000" dirty="0"/>
              <a:t>28</a:t>
            </a:r>
            <a:r>
              <a:rPr lang="zh-CN" altLang="zh-CN" sz="2000" dirty="0"/>
              <a:t>种，并从中分离和纯化</a:t>
            </a:r>
            <a:r>
              <a:rPr lang="en-US" altLang="zh-CN" sz="2000" dirty="0"/>
              <a:t>15</a:t>
            </a:r>
            <a:r>
              <a:rPr lang="zh-CN" altLang="zh-CN" sz="2000" dirty="0"/>
              <a:t>种热稳定酶，克隆和表达</a:t>
            </a:r>
            <a:r>
              <a:rPr lang="en-US" altLang="zh-CN" sz="2000" dirty="0"/>
              <a:t>34</a:t>
            </a:r>
            <a:r>
              <a:rPr lang="zh-CN" altLang="zh-CN" sz="2000" dirty="0"/>
              <a:t>个热稳定酶基因，构建热稳定酶基因工程菌</a:t>
            </a:r>
            <a:r>
              <a:rPr lang="en-US" altLang="zh-CN" sz="2000" dirty="0"/>
              <a:t>18</a:t>
            </a:r>
            <a:r>
              <a:rPr lang="zh-CN" altLang="zh-CN" sz="2000" dirty="0"/>
              <a:t>个，完成</a:t>
            </a:r>
            <a:r>
              <a:rPr lang="en-US" altLang="zh-CN" sz="2000" dirty="0"/>
              <a:t>3</a:t>
            </a:r>
            <a:r>
              <a:rPr lang="zh-CN" altLang="zh-CN" sz="2000" dirty="0"/>
              <a:t>种基因工程菌中试，实现了嗜热真菌热稳定酶的高效生产。</a:t>
            </a:r>
            <a:endParaRPr lang="zh-CN" altLang="zh-CN" sz="2000" dirty="0"/>
          </a:p>
          <a:p>
            <a:pPr marL="514350" indent="-514350" fontAlgn="auto">
              <a:lnSpc>
                <a:spcPct val="150000"/>
              </a:lnSpc>
              <a:spcBef>
                <a:spcPts val="600"/>
              </a:spcBef>
              <a:spcAft>
                <a:spcPts val="600"/>
              </a:spcAft>
              <a:buClr>
                <a:srgbClr val="FF0000"/>
              </a:buClr>
              <a:defRPr/>
            </a:pPr>
            <a:endParaRPr lang="zh-CN" altLang="en-US" sz="2000" b="1" dirty="0">
              <a:latin typeface="黑体" panose="02010609060101010101" pitchFamily="49" charset="-122"/>
              <a:ea typeface="黑体" panose="02010609060101010101" pitchFamily="49" charset="-122"/>
            </a:endParaRPr>
          </a:p>
          <a:p>
            <a:pPr marL="342900" indent="-342900" fontAlgn="auto">
              <a:spcBef>
                <a:spcPts val="0"/>
              </a:spcBef>
              <a:spcAft>
                <a:spcPts val="0"/>
              </a:spcAft>
              <a:buClr>
                <a:srgbClr val="FF0000"/>
              </a:buClr>
              <a:defRPr/>
            </a:pPr>
            <a:endParaRPr lang="zh-CN" altLang="en-US" sz="1200" b="1" dirty="0">
              <a:latin typeface="+mn-lt"/>
              <a:ea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bwMode="auto">
          <a:xfrm>
            <a:off x="492994" y="2247291"/>
            <a:ext cx="8078789" cy="1447800"/>
            <a:chOff x="521" y="1833"/>
            <a:chExt cx="5089" cy="912"/>
          </a:xfrm>
        </p:grpSpPr>
        <p:sp>
          <p:nvSpPr>
            <p:cNvPr id="4" name="Text Box 17"/>
            <p:cNvSpPr txBox="1">
              <a:spLocks noChangeArrowheads="1"/>
            </p:cNvSpPr>
            <p:nvPr/>
          </p:nvSpPr>
          <p:spPr bwMode="auto">
            <a:xfrm>
              <a:off x="1608" y="1941"/>
              <a:ext cx="4002" cy="446"/>
            </a:xfrm>
            <a:prstGeom prst="rect">
              <a:avLst/>
            </a:prstGeom>
            <a:noFill/>
            <a:ln w="9525">
              <a:noFill/>
              <a:miter lim="800000"/>
            </a:ln>
            <a:effectLst/>
          </p:spPr>
          <p:txBody>
            <a:bodyPr wrap="square">
              <a:spAutoFit/>
            </a:bodyPr>
            <a:lstStyle/>
            <a:p>
              <a:pPr>
                <a:spcBef>
                  <a:spcPct val="50000"/>
                </a:spcBef>
              </a:pPr>
              <a:r>
                <a:rPr lang="zh-CN" altLang="en-US" sz="4000" b="1">
                  <a:solidFill>
                    <a:schemeClr val="accent2"/>
                  </a:solidFill>
                  <a:ea typeface="黑体" panose="02010609060101010101" pitchFamily="49" charset="-122"/>
                </a:rPr>
                <a:t>三、师资队伍</a:t>
              </a:r>
              <a:endParaRPr lang="zh-CN" altLang="en-US" sz="4000" b="1">
                <a:solidFill>
                  <a:schemeClr val="accent2"/>
                </a:solidFill>
                <a:ea typeface="黑体" panose="02010609060101010101" pitchFamily="49" charset="-122"/>
              </a:endParaRPr>
            </a:p>
          </p:txBody>
        </p:sp>
        <p:grpSp>
          <p:nvGrpSpPr>
            <p:cNvPr id="3" name="Group 23"/>
            <p:cNvGrpSpPr/>
            <p:nvPr/>
          </p:nvGrpSpPr>
          <p:grpSpPr bwMode="auto">
            <a:xfrm>
              <a:off x="521" y="1833"/>
              <a:ext cx="4967" cy="912"/>
              <a:chOff x="521" y="1833"/>
              <a:chExt cx="4967" cy="912"/>
            </a:xfrm>
          </p:grpSpPr>
          <p:pic>
            <p:nvPicPr>
              <p:cNvPr id="6" name="Picture 5" descr="2950313_111438000476_1"/>
              <p:cNvPicPr>
                <a:picLocks noChangeAspect="1" noChangeArrowheads="1"/>
              </p:cNvPicPr>
              <p:nvPr/>
            </p:nvPicPr>
            <p:blipFill>
              <a:blip r:embed="rId1" cstate="print">
                <a:clrChange>
                  <a:clrFrom>
                    <a:srgbClr val="FFFFFF"/>
                  </a:clrFrom>
                  <a:clrTo>
                    <a:srgbClr val="FFFFFF">
                      <a:alpha val="0"/>
                    </a:srgbClr>
                  </a:clrTo>
                </a:clrChange>
              </a:blip>
              <a:srcRect l="4666" t="4471" b="4471"/>
              <a:stretch>
                <a:fillRect/>
              </a:stretch>
            </p:blipFill>
            <p:spPr bwMode="auto">
              <a:xfrm>
                <a:off x="521" y="1833"/>
                <a:ext cx="1042" cy="912"/>
              </a:xfrm>
              <a:prstGeom prst="rect">
                <a:avLst/>
              </a:prstGeom>
              <a:noFill/>
            </p:spPr>
          </p:pic>
          <p:sp>
            <p:nvSpPr>
              <p:cNvPr id="7" name="Line 19"/>
              <p:cNvSpPr>
                <a:spLocks noChangeShapeType="1"/>
              </p:cNvSpPr>
              <p:nvPr/>
            </p:nvSpPr>
            <p:spPr bwMode="auto">
              <a:xfrm flipV="1">
                <a:off x="1474" y="2468"/>
                <a:ext cx="4014" cy="1"/>
              </a:xfrm>
              <a:prstGeom prst="line">
                <a:avLst/>
              </a:prstGeom>
              <a:noFill/>
              <a:ln w="57150">
                <a:solidFill>
                  <a:srgbClr val="008000"/>
                </a:solidFill>
                <a:prstDash val="sysDot"/>
                <a:round/>
                <a:tailEnd type="oval" w="med" len="med"/>
              </a:ln>
              <a:effectLst/>
            </p:spPr>
            <p:txBody>
              <a:bodyPr/>
              <a:lstStyle/>
              <a:p>
                <a:endParaRPr lang="zh-CN" altLang="en-US"/>
              </a:p>
            </p:txBody>
          </p:sp>
        </p:grpSp>
      </p:grpSp>
      <p:sp>
        <p:nvSpPr>
          <p:cNvPr id="8" name="Text Box 25"/>
          <p:cNvSpPr txBox="1">
            <a:spLocks noChangeArrowheads="1"/>
          </p:cNvSpPr>
          <p:nvPr/>
        </p:nvSpPr>
        <p:spPr bwMode="auto">
          <a:xfrm>
            <a:off x="3048000" y="3810000"/>
            <a:ext cx="3779837" cy="1169551"/>
          </a:xfrm>
          <a:prstGeom prst="rect">
            <a:avLst/>
          </a:prstGeom>
          <a:noFill/>
          <a:ln w="9525">
            <a:noFill/>
            <a:miter lim="800000"/>
          </a:ln>
          <a:effectLst/>
        </p:spPr>
        <p:txBody>
          <a:bodyPr>
            <a:spAutoFit/>
          </a:bodyPr>
          <a:lstStyle/>
          <a:p>
            <a:pPr>
              <a:spcBef>
                <a:spcPct val="50000"/>
              </a:spcBef>
            </a:pPr>
            <a:r>
              <a:rPr lang="en-US" altLang="zh-CN" sz="2800" b="1">
                <a:solidFill>
                  <a:srgbClr val="4D4D4D"/>
                </a:solidFill>
                <a:latin typeface="黑体" panose="02010609060101010101" pitchFamily="49" charset="-122"/>
                <a:ea typeface="黑体" panose="02010609060101010101" pitchFamily="49" charset="-122"/>
              </a:rPr>
              <a:t>1</a:t>
            </a:r>
            <a:r>
              <a:rPr lang="zh-CN" altLang="en-US" sz="2800" b="1">
                <a:solidFill>
                  <a:srgbClr val="4D4D4D"/>
                </a:solidFill>
                <a:latin typeface="黑体" panose="02010609060101010101" pitchFamily="49" charset="-122"/>
                <a:ea typeface="黑体" panose="02010609060101010101" pitchFamily="49" charset="-122"/>
              </a:rPr>
              <a:t>、总体情况</a:t>
            </a:r>
            <a:endParaRPr lang="zh-CN" altLang="en-US" sz="2800" b="1">
              <a:solidFill>
                <a:srgbClr val="4D4D4D"/>
              </a:solidFill>
              <a:latin typeface="黑体" panose="02010609060101010101" pitchFamily="49" charset="-122"/>
              <a:ea typeface="黑体" panose="02010609060101010101" pitchFamily="49" charset="-122"/>
            </a:endParaRPr>
          </a:p>
          <a:p>
            <a:pPr>
              <a:spcBef>
                <a:spcPct val="50000"/>
              </a:spcBef>
            </a:pPr>
            <a:r>
              <a:rPr lang="en-US" altLang="zh-CN" sz="2800" b="1">
                <a:solidFill>
                  <a:srgbClr val="4D4D4D"/>
                </a:solidFill>
                <a:latin typeface="黑体" panose="02010609060101010101" pitchFamily="49" charset="-122"/>
                <a:ea typeface="黑体" panose="02010609060101010101" pitchFamily="49" charset="-122"/>
              </a:rPr>
              <a:t>2</a:t>
            </a:r>
            <a:r>
              <a:rPr lang="zh-CN" altLang="en-US" sz="2800" b="1">
                <a:solidFill>
                  <a:srgbClr val="4D4D4D"/>
                </a:solidFill>
                <a:latin typeface="黑体" panose="02010609060101010101" pitchFamily="49" charset="-122"/>
                <a:ea typeface="黑体" panose="02010609060101010101" pitchFamily="49" charset="-122"/>
              </a:rPr>
              <a:t>、导师简介</a:t>
            </a:r>
            <a:endParaRPr lang="zh-CN" altLang="en-US" sz="2800" b="1">
              <a:solidFill>
                <a:srgbClr val="4D4D4D"/>
              </a:solidFill>
              <a:latin typeface="黑体" panose="02010609060101010101" pitchFamily="49" charset="-122"/>
              <a:ea typeface="黑体" panose="02010609060101010101" pitchFamily="49"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85737" y="0"/>
            <a:ext cx="3297698" cy="769441"/>
          </a:xfrm>
          <a:prstGeom prst="rect">
            <a:avLst/>
          </a:prstGeom>
          <a:noFill/>
          <a:ln w="9525">
            <a:noFill/>
            <a:miter lim="800000"/>
          </a:ln>
        </p:spPr>
        <p:txBody>
          <a:bodyPr wrap="none">
            <a:spAutoFit/>
          </a:bodyPr>
          <a:lstStyle/>
          <a:p>
            <a:r>
              <a:rPr lang="en-US" altLang="zh-CN" sz="4400" b="1">
                <a:solidFill>
                  <a:srgbClr val="220FB1"/>
                </a:solidFill>
                <a:latin typeface="黑体" panose="02010609060101010101" pitchFamily="49" charset="-122"/>
                <a:ea typeface="黑体" panose="02010609060101010101" pitchFamily="49" charset="-122"/>
              </a:rPr>
              <a:t>1</a:t>
            </a:r>
            <a:r>
              <a:rPr lang="zh-CN" altLang="en-US" sz="4400" b="1">
                <a:solidFill>
                  <a:srgbClr val="220FB1"/>
                </a:solidFill>
                <a:latin typeface="黑体" panose="02010609060101010101" pitchFamily="49" charset="-122"/>
                <a:ea typeface="黑体" panose="02010609060101010101" pitchFamily="49" charset="-122"/>
              </a:rPr>
              <a:t>、总体情况</a:t>
            </a:r>
            <a:endParaRPr lang="zh-CN" altLang="en-US" sz="4400" b="1">
              <a:solidFill>
                <a:srgbClr val="220FB1"/>
              </a:solidFill>
              <a:latin typeface="黑体" panose="02010609060101010101" pitchFamily="49" charset="-122"/>
              <a:ea typeface="黑体" panose="02010609060101010101" pitchFamily="49" charset="-122"/>
            </a:endParaRPr>
          </a:p>
        </p:txBody>
      </p:sp>
      <p:cxnSp>
        <p:nvCxnSpPr>
          <p:cNvPr id="3" name="Straight Connector 2"/>
          <p:cNvCxnSpPr/>
          <p:nvPr/>
        </p:nvCxnSpPr>
        <p:spPr>
          <a:xfrm>
            <a:off x="0" y="823913"/>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12208" y="1302088"/>
            <a:ext cx="646331" cy="3046988"/>
          </a:xfrm>
          <a:prstGeom prst="rect">
            <a:avLst/>
          </a:prstGeom>
          <a:noFill/>
        </p:spPr>
        <p:txBody>
          <a:bodyPr wrap="none" rtlCol="0">
            <a:spAutoFit/>
          </a:bodyPr>
          <a:lstStyle/>
          <a:p>
            <a:pPr>
              <a:lnSpc>
                <a:spcPct val="200000"/>
              </a:lnSpc>
            </a:pPr>
            <a:endParaRPr lang="en-US" altLang="zh-CN" sz="2400"/>
          </a:p>
          <a:p>
            <a:pPr lvl="1">
              <a:lnSpc>
                <a:spcPct val="200000"/>
              </a:lnSpc>
            </a:pPr>
            <a:endParaRPr lang="zh-CN" altLang="zh-CN" sz="2400"/>
          </a:p>
          <a:p>
            <a:pPr lvl="0">
              <a:lnSpc>
                <a:spcPct val="200000"/>
              </a:lnSpc>
            </a:pPr>
            <a:endParaRPr lang="zh-CN" altLang="zh-CN" sz="2400"/>
          </a:p>
          <a:p>
            <a:pPr>
              <a:lnSpc>
                <a:spcPct val="200000"/>
              </a:lnSpc>
            </a:pPr>
            <a:endParaRPr lang="zh-CN" altLang="en-US" sz="2400"/>
          </a:p>
        </p:txBody>
      </p:sp>
      <p:graphicFrame>
        <p:nvGraphicFramePr>
          <p:cNvPr id="5" name="Table 4"/>
          <p:cNvGraphicFramePr>
            <a:graphicFrameLocks noGrp="1"/>
          </p:cNvGraphicFramePr>
          <p:nvPr/>
        </p:nvGraphicFramePr>
        <p:xfrm>
          <a:off x="3276600" y="1005840"/>
          <a:ext cx="5791411" cy="5852160"/>
        </p:xfrm>
        <a:graphic>
          <a:graphicData uri="http://schemas.openxmlformats.org/drawingml/2006/table">
            <a:tbl>
              <a:tblPr/>
              <a:tblGrid>
                <a:gridCol w="430035"/>
                <a:gridCol w="698121"/>
                <a:gridCol w="451262"/>
                <a:gridCol w="526473"/>
                <a:gridCol w="977735"/>
                <a:gridCol w="376052"/>
                <a:gridCol w="320688"/>
                <a:gridCol w="2011045"/>
              </a:tblGrid>
              <a:tr h="180000">
                <a:tc>
                  <a:txBody>
                    <a:bodyPr/>
                    <a:lstStyle/>
                    <a:p>
                      <a:pPr algn="ctr">
                        <a:spcAft>
                          <a:spcPts val="0"/>
                        </a:spcAft>
                      </a:pPr>
                      <a:r>
                        <a:rPr lang="zh-CN" altLang="en-US" sz="1200" kern="100">
                          <a:latin typeface="Calibri" panose="020F0502020204030204"/>
                          <a:ea typeface="宋体" panose="02010600030101010101" pitchFamily="2" charset="-122"/>
                          <a:cs typeface="Times New Roman" panose="02020603050405020304"/>
                        </a:rPr>
                        <a:t>系别</a:t>
                      </a:r>
                      <a:endParaRPr lang="zh-CN" sz="1200" kern="10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200" kern="100">
                          <a:latin typeface="Calibri" panose="020F0502020204030204"/>
                          <a:ea typeface="宋体" panose="02010600030101010101" pitchFamily="2" charset="-122"/>
                          <a:cs typeface="Times New Roman" panose="02020603050405020304"/>
                        </a:rPr>
                        <a:t>姓名</a:t>
                      </a:r>
                      <a:endParaRPr lang="zh-CN" sz="1200" kern="10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200" kern="100">
                          <a:latin typeface="Calibri" panose="020F0502020204030204"/>
                          <a:ea typeface="宋体" panose="02010600030101010101" pitchFamily="2" charset="-122"/>
                          <a:cs typeface="Times New Roman" panose="02020603050405020304"/>
                        </a:rPr>
                        <a:t>性别</a:t>
                      </a:r>
                      <a:endParaRPr lang="zh-CN" sz="1200" kern="10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200" kern="100">
                          <a:latin typeface="Calibri" panose="020F0502020204030204"/>
                          <a:ea typeface="宋体" panose="02010600030101010101" pitchFamily="2" charset="-122"/>
                          <a:cs typeface="Times New Roman" panose="02020603050405020304"/>
                        </a:rPr>
                        <a:t>年龄</a:t>
                      </a:r>
                      <a:endParaRPr lang="zh-CN" sz="1200" kern="10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200" kern="100">
                          <a:latin typeface="Calibri" panose="020F0502020204030204"/>
                          <a:ea typeface="宋体" panose="02010600030101010101" pitchFamily="2" charset="-122"/>
                          <a:cs typeface="Times New Roman" panose="02020603050405020304"/>
                        </a:rPr>
                        <a:t>职称</a:t>
                      </a:r>
                      <a:endParaRPr lang="zh-CN" sz="1200" kern="10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altLang="en-US" sz="1200" kern="100">
                          <a:latin typeface="Calibri" panose="020F0502020204030204"/>
                          <a:ea typeface="宋体" panose="02010600030101010101" pitchFamily="2" charset="-122"/>
                          <a:cs typeface="Times New Roman" panose="02020603050405020304"/>
                        </a:rPr>
                        <a:t>博导</a:t>
                      </a:r>
                      <a:endParaRPr lang="zh-CN" sz="1200" kern="10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altLang="en-US" sz="1200" kern="100">
                          <a:latin typeface="Calibri" panose="020F0502020204030204"/>
                          <a:ea typeface="宋体" panose="02010600030101010101" pitchFamily="2" charset="-122"/>
                          <a:cs typeface="Times New Roman" panose="02020603050405020304"/>
                        </a:rPr>
                        <a:t>硕导</a:t>
                      </a:r>
                      <a:endParaRPr lang="zh-CN" sz="1200" kern="10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altLang="en-US" sz="1200" kern="100">
                          <a:latin typeface="Calibri" panose="020F0502020204030204"/>
                          <a:ea typeface="宋体" panose="02010600030101010101" pitchFamily="2" charset="-122"/>
                          <a:cs typeface="Times New Roman" panose="02020603050405020304"/>
                        </a:rPr>
                        <a:t>备注</a:t>
                      </a:r>
                      <a:endParaRPr lang="zh-CN" sz="1200" kern="100">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rowSpan="21">
                  <a:txBody>
                    <a:bodyPr/>
                    <a:lstStyle/>
                    <a:p>
                      <a:pPr marL="0" algn="ctr" defTabSz="914400" rtl="0" eaLnBrk="1" latinLnBrk="0" hangingPunct="1">
                        <a:spcAft>
                          <a:spcPts val="0"/>
                        </a:spcAft>
                      </a:pPr>
                      <a:r>
                        <a:rPr lang="zh-CN" altLang="en-US" sz="1200" kern="100">
                          <a:solidFill>
                            <a:schemeClr val="tx1"/>
                          </a:solidFill>
                          <a:latin typeface="Calibri" panose="020F0502020204030204"/>
                          <a:ea typeface="宋体" panose="02010600030101010101" pitchFamily="2" charset="-122"/>
                          <a:cs typeface="Times New Roman" panose="02020603050405020304"/>
                        </a:rPr>
                        <a:t>植病</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董汉松</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男</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200" kern="100">
                          <a:solidFill>
                            <a:schemeClr val="tx1"/>
                          </a:solidFill>
                          <a:latin typeface="Calibri" panose="020F0502020204030204"/>
                          <a:ea typeface="宋体" panose="02010600030101010101" pitchFamily="2" charset="-122"/>
                          <a:cs typeface="Times New Roman" panose="02020603050405020304"/>
                        </a:rPr>
                        <a:t>1960</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教授</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200" kern="100">
                          <a:solidFill>
                            <a:schemeClr val="tx1"/>
                          </a:solidFill>
                          <a:latin typeface="Calibri" panose="020F0502020204030204"/>
                          <a:ea typeface="宋体" panose="02010600030101010101" pitchFamily="2" charset="-122"/>
                          <a:cs typeface="Times New Roman" panose="02020603050405020304"/>
                        </a:rPr>
                        <a:t>√</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200" kern="100">
                          <a:solidFill>
                            <a:schemeClr val="tx1"/>
                          </a:solidFill>
                          <a:latin typeface="Calibri" panose="020F0502020204030204"/>
                          <a:ea typeface="宋体" panose="02010600030101010101" pitchFamily="2" charset="-122"/>
                          <a:cs typeface="Times New Roman" panose="02020603050405020304"/>
                        </a:rPr>
                        <a:t>国家杰出青年</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李多川</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男</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200" kern="100">
                          <a:solidFill>
                            <a:schemeClr val="tx1"/>
                          </a:solidFill>
                          <a:latin typeface="Calibri" panose="020F0502020204030204"/>
                          <a:ea typeface="宋体" panose="02010600030101010101" pitchFamily="2" charset="-122"/>
                          <a:cs typeface="Times New Roman" panose="02020603050405020304"/>
                        </a:rPr>
                        <a:t>1962</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教授</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200" kern="100">
                          <a:solidFill>
                            <a:schemeClr val="tx1"/>
                          </a:solidFill>
                          <a:latin typeface="Calibri" panose="020F0502020204030204"/>
                          <a:ea typeface="宋体" panose="02010600030101010101" pitchFamily="2" charset="-122"/>
                          <a:cs typeface="Times New Roman" panose="02020603050405020304"/>
                        </a:rPr>
                        <a:t>国家百千万人才工程</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李向东</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男</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200" kern="100">
                          <a:solidFill>
                            <a:schemeClr val="tx1"/>
                          </a:solidFill>
                          <a:latin typeface="Calibri" panose="020F0502020204030204"/>
                          <a:ea typeface="宋体" panose="02010600030101010101" pitchFamily="2" charset="-122"/>
                          <a:cs typeface="Times New Roman" panose="02020603050405020304"/>
                        </a:rPr>
                        <a:t>1969</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教授</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200" kern="100">
                          <a:solidFill>
                            <a:schemeClr val="tx1"/>
                          </a:solidFill>
                          <a:latin typeface="Calibri" panose="020F0502020204030204"/>
                          <a:ea typeface="宋体" panose="02010600030101010101" pitchFamily="2" charset="-122"/>
                          <a:cs typeface="Times New Roman" panose="02020603050405020304"/>
                        </a:rPr>
                        <a:t>泰山学者、新世纪优秀人才</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张修国</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男</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200" kern="100">
                          <a:solidFill>
                            <a:schemeClr val="tx1"/>
                          </a:solidFill>
                          <a:latin typeface="Calibri" panose="020F0502020204030204"/>
                          <a:ea typeface="宋体" panose="02010600030101010101" pitchFamily="2" charset="-122"/>
                          <a:cs typeface="Times New Roman" panose="02020603050405020304"/>
                        </a:rPr>
                        <a:t>1965</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教授</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200" kern="100">
                          <a:solidFill>
                            <a:schemeClr val="tx1"/>
                          </a:solidFill>
                          <a:latin typeface="+mn-lt"/>
                          <a:ea typeface="+mn-ea"/>
                          <a:cs typeface="Times New Roman" panose="02020603050405020304"/>
                        </a:rPr>
                        <a:t>泰山学者</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丁新华</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男</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200" kern="100">
                          <a:solidFill>
                            <a:schemeClr val="tx1"/>
                          </a:solidFill>
                          <a:latin typeface="Calibri" panose="020F0502020204030204"/>
                          <a:ea typeface="宋体" panose="02010600030101010101" pitchFamily="2" charset="-122"/>
                          <a:cs typeface="Times New Roman" panose="02020603050405020304"/>
                        </a:rPr>
                        <a:t>1980</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教授</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200" kern="100">
                          <a:solidFill>
                            <a:schemeClr val="tx1"/>
                          </a:solidFill>
                          <a:latin typeface="Calibri" panose="020F0502020204030204"/>
                          <a:ea typeface="宋体" panose="02010600030101010101" pitchFamily="2" charset="-122"/>
                          <a:cs typeface="Times New Roman" panose="02020603050405020304"/>
                        </a:rPr>
                        <a:t>泰山产业领军人才</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原雪峰</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男</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200" kern="100">
                          <a:solidFill>
                            <a:schemeClr val="tx1"/>
                          </a:solidFill>
                          <a:latin typeface="Calibri" panose="020F0502020204030204"/>
                          <a:ea typeface="宋体" panose="02010600030101010101" pitchFamily="2" charset="-122"/>
                          <a:cs typeface="Times New Roman" panose="02020603050405020304"/>
                        </a:rPr>
                        <a:t>1977</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教授</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于金凤 </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女</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200" kern="100">
                          <a:solidFill>
                            <a:schemeClr val="tx1"/>
                          </a:solidFill>
                          <a:latin typeface="Calibri" panose="020F0502020204030204"/>
                          <a:ea typeface="宋体" panose="02010600030101010101" pitchFamily="2" charset="-122"/>
                          <a:cs typeface="Times New Roman" panose="02020603050405020304"/>
                        </a:rPr>
                        <a:t>1965</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教授</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高克祥</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男</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200" kern="100">
                          <a:solidFill>
                            <a:schemeClr val="tx1"/>
                          </a:solidFill>
                          <a:latin typeface="Calibri" panose="020F0502020204030204"/>
                          <a:ea typeface="宋体" panose="02010600030101010101" pitchFamily="2" charset="-122"/>
                          <a:cs typeface="Times New Roman" panose="02020603050405020304"/>
                        </a:rPr>
                        <a:t>1963</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教授</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竺晓平</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男</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200" kern="100">
                          <a:solidFill>
                            <a:schemeClr val="tx1"/>
                          </a:solidFill>
                          <a:latin typeface="Calibri" panose="020F0502020204030204"/>
                          <a:ea typeface="宋体" panose="02010600030101010101" pitchFamily="2" charset="-122"/>
                          <a:cs typeface="Times New Roman" panose="02020603050405020304"/>
                        </a:rPr>
                        <a:t>1966</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教授</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刘爱新</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女</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200" kern="100">
                          <a:solidFill>
                            <a:schemeClr val="tx1"/>
                          </a:solidFill>
                          <a:latin typeface="Calibri" panose="020F0502020204030204"/>
                          <a:ea typeface="宋体" panose="02010600030101010101" pitchFamily="2" charset="-122"/>
                          <a:cs typeface="Times New Roman" panose="02020603050405020304"/>
                        </a:rPr>
                        <a:t>1964</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dirty="0">
                          <a:solidFill>
                            <a:schemeClr val="tx1"/>
                          </a:solidFill>
                          <a:latin typeface="Calibri" panose="020F0502020204030204"/>
                          <a:ea typeface="宋体" panose="02010600030101010101" pitchFamily="2" charset="-122"/>
                          <a:cs typeface="Times New Roman" panose="02020603050405020304"/>
                        </a:rPr>
                        <a:t>教授</a:t>
                      </a:r>
                      <a:endParaRPr lang="zh-CN" sz="1200" kern="100" dirty="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88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梁元存</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男</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200" kern="100">
                          <a:solidFill>
                            <a:schemeClr val="tx1"/>
                          </a:solidFill>
                          <a:latin typeface="Calibri" panose="020F0502020204030204"/>
                          <a:ea typeface="宋体" panose="02010600030101010101" pitchFamily="2" charset="-122"/>
                          <a:cs typeface="Times New Roman" panose="02020603050405020304"/>
                        </a:rPr>
                        <a:t>1965</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dirty="0">
                          <a:solidFill>
                            <a:schemeClr val="tx1"/>
                          </a:solidFill>
                          <a:latin typeface="Calibri" panose="020F0502020204030204"/>
                          <a:ea typeface="宋体" panose="02010600030101010101" pitchFamily="2" charset="-122"/>
                          <a:cs typeface="Times New Roman" panose="02020603050405020304"/>
                        </a:rPr>
                        <a:t>教授</a:t>
                      </a:r>
                      <a:endParaRPr lang="zh-CN" sz="1200" kern="100" dirty="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dirty="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88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田延平</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男</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200" kern="100">
                          <a:solidFill>
                            <a:schemeClr val="tx1"/>
                          </a:solidFill>
                          <a:latin typeface="Calibri" panose="020F0502020204030204"/>
                          <a:ea typeface="宋体" panose="02010600030101010101" pitchFamily="2" charset="-122"/>
                          <a:cs typeface="Times New Roman" panose="02020603050405020304"/>
                        </a:rPr>
                        <a:t>1981</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dirty="0">
                          <a:solidFill>
                            <a:schemeClr val="tx1"/>
                          </a:solidFill>
                          <a:latin typeface="Calibri" panose="020F0502020204030204"/>
                          <a:ea typeface="宋体" panose="02010600030101010101" pitchFamily="2" charset="-122"/>
                          <a:cs typeface="Times New Roman" panose="02020603050405020304"/>
                        </a:rPr>
                        <a:t>教授</a:t>
                      </a:r>
                      <a:endParaRPr lang="zh-CN" sz="1200" kern="100" dirty="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王群青</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男</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200" kern="100">
                          <a:solidFill>
                            <a:schemeClr val="tx1"/>
                          </a:solidFill>
                          <a:latin typeface="Calibri" panose="020F0502020204030204"/>
                          <a:ea typeface="宋体" panose="02010600030101010101" pitchFamily="2" charset="-122"/>
                          <a:cs typeface="Times New Roman" panose="02020603050405020304"/>
                        </a:rPr>
                        <a:t>1983</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dirty="0">
                          <a:solidFill>
                            <a:schemeClr val="tx1"/>
                          </a:solidFill>
                          <a:latin typeface="Calibri" panose="020F0502020204030204"/>
                          <a:ea typeface="宋体" panose="02010600030101010101" pitchFamily="2" charset="-122"/>
                          <a:cs typeface="Times New Roman" panose="02020603050405020304"/>
                        </a:rPr>
                        <a:t>教授</a:t>
                      </a:r>
                      <a:endParaRPr lang="zh-CN" sz="1200" kern="100" dirty="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耿超</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男</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200" kern="100">
                          <a:solidFill>
                            <a:schemeClr val="tx1"/>
                          </a:solidFill>
                          <a:latin typeface="Calibri" panose="020F0502020204030204"/>
                          <a:ea typeface="宋体" panose="02010600030101010101" pitchFamily="2" charset="-122"/>
                          <a:cs typeface="Times New Roman" panose="02020603050405020304"/>
                        </a:rPr>
                        <a:t>1989</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dirty="0">
                          <a:solidFill>
                            <a:schemeClr val="tx1"/>
                          </a:solidFill>
                          <a:latin typeface="Calibri" panose="020F0502020204030204"/>
                          <a:ea typeface="宋体" panose="02010600030101010101" pitchFamily="2" charset="-122"/>
                          <a:cs typeface="Times New Roman" panose="02020603050405020304"/>
                        </a:rPr>
                        <a:t>副教授</a:t>
                      </a:r>
                      <a:endParaRPr lang="zh-CN" sz="1200" kern="100" dirty="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邹珅珅</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男</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200" kern="100">
                          <a:solidFill>
                            <a:schemeClr val="tx1"/>
                          </a:solidFill>
                          <a:latin typeface="Calibri" panose="020F0502020204030204"/>
                          <a:ea typeface="宋体" panose="02010600030101010101" pitchFamily="2" charset="-122"/>
                          <a:cs typeface="Times New Roman" panose="02020603050405020304"/>
                        </a:rPr>
                        <a:t>1983</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dirty="0">
                          <a:solidFill>
                            <a:schemeClr val="tx1"/>
                          </a:solidFill>
                          <a:latin typeface="Calibri" panose="020F0502020204030204"/>
                          <a:ea typeface="宋体" panose="02010600030101010101" pitchFamily="2" charset="-122"/>
                          <a:cs typeface="Times New Roman" panose="02020603050405020304"/>
                        </a:rPr>
                        <a:t>副教授</a:t>
                      </a:r>
                      <a:endParaRPr lang="zh-CN" sz="1200" kern="100" dirty="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陈蕾</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女</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200" kern="100">
                          <a:solidFill>
                            <a:schemeClr val="tx1"/>
                          </a:solidFill>
                          <a:latin typeface="Calibri" panose="020F0502020204030204"/>
                          <a:ea typeface="宋体" panose="02010600030101010101" pitchFamily="2" charset="-122"/>
                          <a:cs typeface="Times New Roman" panose="02020603050405020304"/>
                        </a:rPr>
                        <a:t>1982</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dirty="0">
                          <a:solidFill>
                            <a:schemeClr val="tx1"/>
                          </a:solidFill>
                          <a:latin typeface="Calibri" panose="020F0502020204030204"/>
                          <a:ea typeface="宋体" panose="02010600030101010101" pitchFamily="2" charset="-122"/>
                          <a:cs typeface="Times New Roman" panose="02020603050405020304"/>
                        </a:rPr>
                        <a:t>副教授</a:t>
                      </a:r>
                      <a:endParaRPr lang="zh-CN" sz="1200" kern="100" dirty="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cs typeface="Times New Roman" panose="02020603050405020304"/>
                          <a:sym typeface="+mn-ea"/>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a:tc>
                <a:tc>
                  <a:txBody>
                    <a:bodyPr/>
                    <a:lstStyle/>
                    <a:p>
                      <a:pPr marL="0" algn="ctr" defTabSz="914400" rtl="0" eaLnBrk="1" latinLnBrk="0" hangingPunct="1">
                        <a:spcAft>
                          <a:spcPts val="0"/>
                        </a:spcAft>
                      </a:pPr>
                      <a:r>
                        <a:rPr lang="zh-CN" altLang="en-US" sz="1200" kern="100">
                          <a:solidFill>
                            <a:schemeClr val="tx1"/>
                          </a:solidFill>
                          <a:latin typeface="Calibri" panose="020F0502020204030204"/>
                          <a:ea typeface="宋体" panose="02010600030101010101" pitchFamily="2" charset="-122"/>
                          <a:cs typeface="Times New Roman" panose="02020603050405020304"/>
                        </a:rPr>
                        <a:t>吴悦明</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男</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200" kern="100">
                          <a:solidFill>
                            <a:schemeClr val="tx1"/>
                          </a:solidFill>
                          <a:latin typeface="Calibri" panose="020F0502020204030204"/>
                          <a:ea typeface="宋体" panose="02010600030101010101" pitchFamily="2" charset="-122"/>
                          <a:cs typeface="Times New Roman" panose="02020603050405020304"/>
                        </a:rPr>
                        <a:t>1968</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200" kern="100">
                          <a:solidFill>
                            <a:schemeClr val="tx1"/>
                          </a:solidFill>
                          <a:latin typeface="Calibri" panose="020F0502020204030204"/>
                          <a:ea typeface="宋体" panose="02010600030101010101" pitchFamily="2" charset="-122"/>
                          <a:cs typeface="Times New Roman" panose="02020603050405020304"/>
                        </a:rPr>
                        <a:t>高级实验室</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88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200" kern="100">
                          <a:solidFill>
                            <a:schemeClr val="tx1"/>
                          </a:solidFill>
                          <a:latin typeface="Calibri" panose="020F0502020204030204"/>
                          <a:ea typeface="宋体" panose="02010600030101010101" pitchFamily="2" charset="-122"/>
                          <a:cs typeface="Times New Roman" panose="02020603050405020304"/>
                        </a:rPr>
                        <a:t>李洋</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200" kern="100">
                          <a:solidFill>
                            <a:schemeClr val="tx1"/>
                          </a:solidFill>
                          <a:latin typeface="+mn-lt"/>
                          <a:ea typeface="+mn-ea"/>
                          <a:cs typeface="Times New Roman" panose="02020603050405020304"/>
                        </a:rPr>
                        <a:t>女</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200" kern="100">
                          <a:solidFill>
                            <a:schemeClr val="tx1"/>
                          </a:solidFill>
                          <a:latin typeface="Calibri" panose="020F0502020204030204"/>
                          <a:ea typeface="宋体" panose="02010600030101010101" pitchFamily="2" charset="-122"/>
                          <a:cs typeface="Times New Roman" panose="02020603050405020304"/>
                        </a:rPr>
                        <a:t>1988</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200" kern="100">
                          <a:solidFill>
                            <a:schemeClr val="tx1"/>
                          </a:solidFill>
                          <a:latin typeface="Calibri" panose="020F0502020204030204"/>
                          <a:ea typeface="宋体" panose="02010600030101010101" pitchFamily="2" charset="-122"/>
                          <a:cs typeface="Times New Roman" panose="02020603050405020304"/>
                        </a:rPr>
                        <a:t>副教授</a:t>
                      </a:r>
                      <a:endParaRPr lang="zh-CN" altLang="en-US"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200" kern="100">
                          <a:cs typeface="Times New Roman" panose="02020603050405020304"/>
                          <a:sym typeface="+mn-ea"/>
                        </a:rPr>
                        <a:t>√</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200" kern="100">
                          <a:solidFill>
                            <a:schemeClr val="tx1"/>
                          </a:solidFill>
                          <a:latin typeface="Calibri" panose="020F0502020204030204"/>
                          <a:ea typeface="宋体" panose="02010600030101010101" pitchFamily="2" charset="-122"/>
                          <a:cs typeface="Times New Roman" panose="02020603050405020304"/>
                        </a:rPr>
                        <a:t>韩超</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200" kern="100">
                          <a:solidFill>
                            <a:schemeClr val="tx1"/>
                          </a:solidFill>
                          <a:latin typeface="+mn-lt"/>
                          <a:ea typeface="+mn-ea"/>
                          <a:cs typeface="Times New Roman" panose="02020603050405020304"/>
                        </a:rPr>
                        <a:t>男</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200" kern="100">
                          <a:solidFill>
                            <a:schemeClr val="tx1"/>
                          </a:solidFill>
                          <a:latin typeface="Calibri" panose="020F0502020204030204"/>
                          <a:ea typeface="宋体" panose="02010600030101010101" pitchFamily="2" charset="-122"/>
                          <a:cs typeface="Times New Roman" panose="02020603050405020304"/>
                        </a:rPr>
                        <a:t>1987</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副教授</a:t>
                      </a:r>
                      <a:endParaRPr lang="zh-CN" altLang="en-US"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200" kern="100">
                          <a:cs typeface="Times New Roman" panose="02020603050405020304"/>
                          <a:sym typeface="+mn-ea"/>
                        </a:rPr>
                        <a:t>√</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200" kern="100" dirty="0">
                          <a:solidFill>
                            <a:schemeClr val="tx1"/>
                          </a:solidFill>
                          <a:latin typeface="Calibri" panose="020F0502020204030204"/>
                          <a:ea typeface="宋体" panose="02010600030101010101" pitchFamily="2" charset="-122"/>
                          <a:cs typeface="Times New Roman" panose="02020603050405020304"/>
                        </a:rPr>
                        <a:t>夏吉文</a:t>
                      </a:r>
                      <a:endParaRPr lang="zh-CN" sz="1200" kern="100" dirty="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200" kern="100">
                          <a:solidFill>
                            <a:schemeClr val="tx1"/>
                          </a:solidFill>
                          <a:latin typeface="+mn-lt"/>
                          <a:ea typeface="+mn-ea"/>
                          <a:cs typeface="Times New Roman" panose="02020603050405020304"/>
                        </a:rPr>
                        <a:t>男</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200" kern="100">
                          <a:solidFill>
                            <a:schemeClr val="tx1"/>
                          </a:solidFill>
                          <a:latin typeface="Calibri" panose="020F0502020204030204"/>
                          <a:ea typeface="宋体" panose="02010600030101010101" pitchFamily="2" charset="-122"/>
                          <a:cs typeface="Times New Roman" panose="02020603050405020304"/>
                        </a:rPr>
                        <a:t>1988</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dirty="0">
                          <a:solidFill>
                            <a:schemeClr val="tx1"/>
                          </a:solidFill>
                          <a:latin typeface="+mn-lt"/>
                          <a:ea typeface="+mn-ea"/>
                          <a:cs typeface="Times New Roman" panose="02020603050405020304"/>
                        </a:rPr>
                        <a:t>讲师</a:t>
                      </a:r>
                      <a:endParaRPr lang="zh-CN" altLang="zh-CN" sz="1200" kern="100" dirty="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88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marL="0" algn="ctr" defTabSz="914400" rtl="0" eaLnBrk="1" latinLnBrk="0" hangingPunct="1">
                        <a:spcAft>
                          <a:spcPts val="0"/>
                        </a:spcAft>
                        <a:buNone/>
                      </a:pPr>
                      <a:r>
                        <a:rPr lang="zh-CN" sz="1200" kern="100" dirty="0">
                          <a:solidFill>
                            <a:schemeClr val="tx1"/>
                          </a:solidFill>
                          <a:latin typeface="Calibri" panose="020F0502020204030204"/>
                          <a:ea typeface="宋体" panose="02010600030101010101" pitchFamily="2" charset="-122"/>
                          <a:cs typeface="Times New Roman" panose="02020603050405020304"/>
                        </a:rPr>
                        <a:t>闫志勇</a:t>
                      </a:r>
                      <a:endParaRPr lang="zh-CN" sz="1200" kern="100" dirty="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altLang="zh-CN" sz="1200" kern="100">
                          <a:solidFill>
                            <a:schemeClr val="tx1"/>
                          </a:solidFill>
                          <a:latin typeface="+mn-lt"/>
                          <a:ea typeface="+mn-ea"/>
                          <a:cs typeface="Times New Roman" panose="02020603050405020304"/>
                        </a:rPr>
                        <a:t>男</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marL="0" algn="ctr" defTabSz="914400" rtl="0" eaLnBrk="1" latinLnBrk="0" hangingPunct="1">
                        <a:spcAft>
                          <a:spcPts val="0"/>
                        </a:spcAft>
                        <a:buNone/>
                      </a:pPr>
                      <a:r>
                        <a:rPr lang="en-US" altLang="zh-CN" sz="1200" kern="100">
                          <a:solidFill>
                            <a:schemeClr val="tx1"/>
                          </a:solidFill>
                          <a:latin typeface="Calibri" panose="020F0502020204030204"/>
                          <a:ea typeface="宋体" panose="02010600030101010101" pitchFamily="2" charset="-122"/>
                          <a:cs typeface="Times New Roman" panose="02020603050405020304"/>
                        </a:rPr>
                        <a:t>1990</a:t>
                      </a:r>
                      <a:endParaRPr lang="en-US" alt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marL="0" marR="0" indent="0" algn="ctr" defTabSz="914400" rtl="0" eaLnBrk="1" fontAlgn="auto" latinLnBrk="0" hangingPunct="1">
                        <a:lnSpc>
                          <a:spcPct val="100000"/>
                        </a:lnSpc>
                        <a:spcBef>
                          <a:spcPts val="0"/>
                        </a:spcBef>
                        <a:spcAft>
                          <a:spcPts val="0"/>
                        </a:spcAft>
                        <a:buClrTx/>
                        <a:buSzTx/>
                        <a:buFontTx/>
                        <a:buNone/>
                        <a:defRPr/>
                      </a:pPr>
                      <a:r>
                        <a:rPr lang="zh-CN" altLang="zh-CN" sz="1200" kern="100" dirty="0">
                          <a:solidFill>
                            <a:schemeClr val="tx1"/>
                          </a:solidFill>
                          <a:latin typeface="+mn-lt"/>
                          <a:ea typeface="+mn-ea"/>
                          <a:cs typeface="Times New Roman" panose="02020603050405020304"/>
                        </a:rPr>
                        <a:t>讲师</a:t>
                      </a:r>
                      <a:endParaRPr lang="zh-CN" altLang="zh-CN" sz="1200" kern="100" dirty="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marL="0" algn="ctr" defTabSz="914400" rtl="0" eaLnBrk="1" latinLnBrk="0" hangingPunct="1">
                        <a:spcAft>
                          <a:spcPts val="0"/>
                        </a:spcAft>
                        <a:buNone/>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marL="0" algn="ctr" defTabSz="914400" rtl="0" eaLnBrk="1" latinLnBrk="0" hangingPunct="1">
                        <a:spcAft>
                          <a:spcPts val="0"/>
                        </a:spcAft>
                        <a:buNone/>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p>
                      <a:pPr marL="0" algn="ctr" defTabSz="914400" rtl="0" eaLnBrk="1" latinLnBrk="0" hangingPunct="1">
                        <a:spcAft>
                          <a:spcPts val="0"/>
                        </a:spcAft>
                        <a:buNone/>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a:txBody>
                    <a:bodyPr/>
                    <a:lstStyle/>
                    <a:p>
                      <a:pPr marL="0" algn="ctr" defTabSz="914400" rtl="0" eaLnBrk="1" latinLnBrk="0" hangingPunct="1">
                        <a:spcAft>
                          <a:spcPts val="0"/>
                        </a:spcAft>
                      </a:pPr>
                      <a:r>
                        <a:rPr lang="zh-CN" altLang="en-US" sz="1200" kern="100">
                          <a:solidFill>
                            <a:schemeClr val="tx1"/>
                          </a:solidFill>
                          <a:latin typeface="Calibri" panose="020F0502020204030204"/>
                          <a:ea typeface="宋体" panose="02010600030101010101" pitchFamily="2" charset="-122"/>
                          <a:cs typeface="Times New Roman" panose="02020603050405020304"/>
                        </a:rPr>
                        <a:t>森保</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刘振宇</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男</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200" kern="100">
                          <a:solidFill>
                            <a:schemeClr val="tx1"/>
                          </a:solidFill>
                          <a:latin typeface="Calibri" panose="020F0502020204030204"/>
                          <a:ea typeface="宋体" panose="02010600030101010101" pitchFamily="2" charset="-122"/>
                          <a:cs typeface="Times New Roman" panose="02020603050405020304"/>
                        </a:rPr>
                        <a:t>1969</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教授</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rowSpan="5">
                  <a:txBody>
                    <a:bodyPr/>
                    <a:lstStyle/>
                    <a:p>
                      <a:pPr marL="0" algn="ctr" defTabSz="914400" rtl="0" eaLnBrk="1" latinLnBrk="0" hangingPunct="1">
                        <a:spcAft>
                          <a:spcPts val="0"/>
                        </a:spcAft>
                      </a:pPr>
                      <a:r>
                        <a:rPr lang="zh-CN" altLang="en-US" sz="1200" kern="100">
                          <a:solidFill>
                            <a:schemeClr val="tx1"/>
                          </a:solidFill>
                          <a:latin typeface="Calibri" panose="020F0502020204030204"/>
                          <a:ea typeface="宋体" panose="02010600030101010101" pitchFamily="2" charset="-122"/>
                          <a:cs typeface="Times New Roman" panose="02020603050405020304"/>
                        </a:rPr>
                        <a:t>菌物</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李壮</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男</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200" kern="100">
                          <a:solidFill>
                            <a:schemeClr val="tx1"/>
                          </a:solidFill>
                          <a:latin typeface="Calibri" panose="020F0502020204030204"/>
                          <a:ea typeface="宋体" panose="02010600030101010101" pitchFamily="2" charset="-122"/>
                          <a:cs typeface="Times New Roman" panose="02020603050405020304"/>
                        </a:rPr>
                        <a:t>1972</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dirty="0">
                          <a:solidFill>
                            <a:schemeClr val="tx1"/>
                          </a:solidFill>
                          <a:latin typeface="Calibri" panose="020F0502020204030204"/>
                          <a:ea typeface="宋体" panose="02010600030101010101" pitchFamily="2" charset="-122"/>
                          <a:cs typeface="Times New Roman" panose="02020603050405020304"/>
                        </a:rPr>
                        <a:t>教授</a:t>
                      </a:r>
                      <a:endParaRPr lang="zh-CN" sz="1200" kern="100" dirty="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朱孟娟</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a:solidFill>
                            <a:schemeClr val="tx1"/>
                          </a:solidFill>
                          <a:latin typeface="Calibri" panose="020F0502020204030204"/>
                          <a:ea typeface="宋体" panose="02010600030101010101" pitchFamily="2" charset="-122"/>
                          <a:cs typeface="Times New Roman" panose="02020603050405020304"/>
                        </a:rPr>
                        <a:t>女</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200" kern="100">
                          <a:solidFill>
                            <a:schemeClr val="tx1"/>
                          </a:solidFill>
                          <a:latin typeface="Calibri" panose="020F0502020204030204"/>
                          <a:ea typeface="宋体" panose="02010600030101010101" pitchFamily="2" charset="-122"/>
                          <a:cs typeface="Times New Roman" panose="02020603050405020304"/>
                        </a:rPr>
                        <a:t>1985</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sz="1200" kern="100" dirty="0">
                          <a:solidFill>
                            <a:schemeClr val="tx1"/>
                          </a:solidFill>
                          <a:latin typeface="Calibri" panose="020F0502020204030204"/>
                          <a:ea typeface="宋体" panose="02010600030101010101" pitchFamily="2" charset="-122"/>
                          <a:cs typeface="Times New Roman" panose="02020603050405020304"/>
                        </a:rPr>
                        <a:t>副教授</a:t>
                      </a:r>
                      <a:endParaRPr lang="zh-CN" sz="1200" kern="100" dirty="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dirty="0">
                          <a:solidFill>
                            <a:schemeClr val="tx1"/>
                          </a:solidFill>
                          <a:latin typeface="+mn-lt"/>
                          <a:ea typeface="+mn-ea"/>
                          <a:cs typeface="Times New Roman" panose="02020603050405020304"/>
                        </a:rPr>
                        <a:t>√</a:t>
                      </a:r>
                      <a:endParaRPr lang="zh-CN" altLang="zh-CN" sz="1200" kern="100" dirty="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200" kern="100">
                          <a:solidFill>
                            <a:schemeClr val="tx1"/>
                          </a:solidFill>
                          <a:latin typeface="Calibri" panose="020F0502020204030204"/>
                          <a:ea typeface="宋体" panose="02010600030101010101" pitchFamily="2" charset="-122"/>
                          <a:cs typeface="Times New Roman" panose="02020603050405020304"/>
                        </a:rPr>
                        <a:t>王丽</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200" kern="100">
                          <a:solidFill>
                            <a:schemeClr val="tx1"/>
                          </a:solidFill>
                          <a:latin typeface="+mn-lt"/>
                          <a:ea typeface="+mn-ea"/>
                          <a:cs typeface="Times New Roman" panose="02020603050405020304"/>
                        </a:rPr>
                        <a:t>女</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200" kern="100">
                          <a:solidFill>
                            <a:schemeClr val="tx1"/>
                          </a:solidFill>
                          <a:latin typeface="Calibri" panose="020F0502020204030204"/>
                          <a:ea typeface="宋体" panose="02010600030101010101" pitchFamily="2" charset="-122"/>
                          <a:cs typeface="Times New Roman" panose="02020603050405020304"/>
                        </a:rPr>
                        <a:t>1985</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dirty="0">
                          <a:solidFill>
                            <a:schemeClr val="tx1"/>
                          </a:solidFill>
                          <a:latin typeface="+mn-lt"/>
                          <a:ea typeface="+mn-ea"/>
                          <a:cs typeface="Times New Roman" panose="02020603050405020304"/>
                        </a:rPr>
                        <a:t>副教授</a:t>
                      </a:r>
                      <a:endParaRPr lang="zh-CN" altLang="zh-CN" sz="1200" kern="100" dirty="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kern="100" dirty="0">
                          <a:solidFill>
                            <a:schemeClr val="tx1"/>
                          </a:solidFill>
                          <a:latin typeface="+mn-lt"/>
                          <a:ea typeface="+mn-ea"/>
                          <a:cs typeface="Times New Roman" panose="02020603050405020304"/>
                        </a:rPr>
                        <a:t>√</a:t>
                      </a:r>
                      <a:endParaRPr lang="zh-CN" altLang="zh-CN" sz="1200" kern="100" dirty="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67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200" kern="100">
                          <a:solidFill>
                            <a:schemeClr val="tx1"/>
                          </a:solidFill>
                          <a:latin typeface="Calibri" panose="020F0502020204030204"/>
                          <a:ea typeface="宋体" panose="02010600030101010101" pitchFamily="2" charset="-122"/>
                          <a:cs typeface="Times New Roman" panose="02020603050405020304"/>
                        </a:rPr>
                        <a:t>孟丽</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200" kern="100">
                          <a:solidFill>
                            <a:schemeClr val="tx1"/>
                          </a:solidFill>
                          <a:latin typeface="+mn-lt"/>
                          <a:ea typeface="+mn-ea"/>
                          <a:cs typeface="Times New Roman" panose="02020603050405020304"/>
                        </a:rPr>
                        <a:t>女</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200" kern="100">
                          <a:solidFill>
                            <a:schemeClr val="tx1"/>
                          </a:solidFill>
                          <a:latin typeface="Calibri" panose="020F0502020204030204"/>
                          <a:ea typeface="宋体" panose="02010600030101010101" pitchFamily="2" charset="-122"/>
                          <a:cs typeface="Times New Roman" panose="02020603050405020304"/>
                        </a:rPr>
                        <a:t>1984</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200" kern="100">
                          <a:solidFill>
                            <a:schemeClr val="tx1"/>
                          </a:solidFill>
                          <a:latin typeface="+mn-lt"/>
                          <a:ea typeface="+mn-ea"/>
                          <a:cs typeface="Times New Roman" panose="02020603050405020304"/>
                        </a:rPr>
                        <a:t>副教授</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cs typeface="Times New Roman" panose="02020603050405020304"/>
                          <a:sym typeface="+mn-ea"/>
                        </a:rPr>
                        <a:t>√</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200" kern="100">
                          <a:solidFill>
                            <a:schemeClr val="tx1"/>
                          </a:solidFill>
                          <a:latin typeface="Calibri" panose="020F0502020204030204"/>
                          <a:ea typeface="宋体" panose="02010600030101010101" pitchFamily="2" charset="-122"/>
                          <a:cs typeface="Times New Roman" panose="02020603050405020304"/>
                        </a:rPr>
                        <a:t>王威</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200" kern="100">
                          <a:solidFill>
                            <a:schemeClr val="tx1"/>
                          </a:solidFill>
                          <a:latin typeface="+mn-lt"/>
                          <a:ea typeface="+mn-ea"/>
                          <a:cs typeface="Times New Roman" panose="02020603050405020304"/>
                        </a:rPr>
                        <a:t>男</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altLang="zh-CN" sz="1200" kern="100">
                          <a:solidFill>
                            <a:schemeClr val="tx1"/>
                          </a:solidFill>
                          <a:latin typeface="Calibri" panose="020F0502020204030204"/>
                          <a:ea typeface="宋体" panose="02010600030101010101" pitchFamily="2" charset="-122"/>
                          <a:cs typeface="Times New Roman" panose="02020603050405020304"/>
                        </a:rPr>
                        <a:t>1988</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讲师</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200" kern="100">
                          <a:cs typeface="Times New Roman" panose="02020603050405020304"/>
                          <a:sym typeface="+mn-ea"/>
                        </a:rPr>
                        <a:t>√</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rowSpan="2">
                  <a:txBody>
                    <a:bodyPr/>
                    <a:lstStyle/>
                    <a:p>
                      <a:pPr marL="0" algn="ctr" defTabSz="914400" rtl="0" eaLnBrk="1" latinLnBrk="0" hangingPunct="1">
                        <a:spcAft>
                          <a:spcPts val="0"/>
                        </a:spcAft>
                      </a:pPr>
                      <a:r>
                        <a:rPr lang="zh-CN" altLang="en-US" sz="1200" kern="100">
                          <a:solidFill>
                            <a:schemeClr val="tx1"/>
                          </a:solidFill>
                          <a:latin typeface="Calibri" panose="020F0502020204030204"/>
                          <a:ea typeface="宋体" panose="02010600030101010101" pitchFamily="2" charset="-122"/>
                          <a:cs typeface="Times New Roman" panose="02020603050405020304"/>
                        </a:rPr>
                        <a:t>校外</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200" kern="100">
                          <a:solidFill>
                            <a:schemeClr val="tx1"/>
                          </a:solidFill>
                          <a:latin typeface="Calibri" panose="020F0502020204030204"/>
                          <a:ea typeface="宋体" panose="02010600030101010101" pitchFamily="2" charset="-122"/>
                          <a:cs typeface="Times New Roman" panose="02020603050405020304"/>
                        </a:rPr>
                        <a:t>朱水芳</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200" kern="100">
                          <a:solidFill>
                            <a:schemeClr val="tx1"/>
                          </a:solidFill>
                          <a:latin typeface="+mn-lt"/>
                          <a:ea typeface="+mn-ea"/>
                          <a:cs typeface="Times New Roman" panose="02020603050405020304"/>
                        </a:rPr>
                        <a:t>男</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研究员</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v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zh-CN" altLang="en-US" sz="1200" kern="100">
                          <a:solidFill>
                            <a:schemeClr val="tx1"/>
                          </a:solidFill>
                          <a:latin typeface="Calibri" panose="020F0502020204030204"/>
                          <a:ea typeface="宋体" panose="02010600030101010101" pitchFamily="2" charset="-122"/>
                          <a:cs typeface="Times New Roman" panose="02020603050405020304"/>
                        </a:rPr>
                        <a:t>李长松</a:t>
                      </a: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200" kern="100">
                          <a:solidFill>
                            <a:schemeClr val="tx1"/>
                          </a:solidFill>
                          <a:latin typeface="+mn-lt"/>
                          <a:ea typeface="+mn-ea"/>
                          <a:cs typeface="Times New Roman" panose="02020603050405020304"/>
                        </a:rPr>
                        <a:t>男</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kern="100">
                          <a:solidFill>
                            <a:schemeClr val="tx1"/>
                          </a:solidFill>
                          <a:latin typeface="+mn-lt"/>
                          <a:ea typeface="+mn-ea"/>
                          <a:cs typeface="Times New Roman" panose="02020603050405020304"/>
                        </a:rPr>
                        <a:t>研究员</a:t>
                      </a:r>
                      <a:endParaRPr lang="zh-CN" altLang="zh-CN" sz="1200" kern="100">
                        <a:solidFill>
                          <a:schemeClr val="tx1"/>
                        </a:solidFill>
                        <a:latin typeface="+mn-lt"/>
                        <a:ea typeface="+mn-ea"/>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endParaRPr lang="zh-CN" sz="1200" kern="100" dirty="0">
                        <a:solidFill>
                          <a:schemeClr val="tx1"/>
                        </a:solidFill>
                        <a:latin typeface="Calibri" panose="020F050202020403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76200" y="914400"/>
            <a:ext cx="3200400" cy="5939155"/>
          </a:xfrm>
          <a:prstGeom prst="rect">
            <a:avLst/>
          </a:prstGeom>
          <a:noFill/>
        </p:spPr>
        <p:txBody>
          <a:bodyPr wrap="square" rtlCol="0">
            <a:spAutoFit/>
          </a:bodyPr>
          <a:lstStyle/>
          <a:p>
            <a:pPr>
              <a:lnSpc>
                <a:spcPct val="150000"/>
              </a:lnSpc>
            </a:pPr>
            <a:r>
              <a:rPr lang="zh-CN" altLang="en-US" sz="2000" dirty="0"/>
              <a:t>植病学科硕士点现有专职教师</a:t>
            </a:r>
            <a:r>
              <a:rPr lang="en-US" altLang="zh-CN" sz="2000" dirty="0"/>
              <a:t>25</a:t>
            </a:r>
            <a:r>
              <a:rPr lang="zh-CN" altLang="en-US" sz="2000" dirty="0"/>
              <a:t>人，教授</a:t>
            </a:r>
            <a:r>
              <a:rPr lang="en-US" altLang="zh-CN" sz="2000" dirty="0"/>
              <a:t>14</a:t>
            </a:r>
            <a:r>
              <a:rPr lang="zh-CN" altLang="en-US" sz="2000" dirty="0"/>
              <a:t>人，副教授</a:t>
            </a:r>
            <a:r>
              <a:rPr lang="en-US" altLang="zh-CN" sz="2000" dirty="0"/>
              <a:t>8</a:t>
            </a:r>
            <a:r>
              <a:rPr lang="zh-CN" altLang="en-US" sz="2000" dirty="0"/>
              <a:t>人，讲师</a:t>
            </a:r>
            <a:r>
              <a:rPr lang="en-US" altLang="zh-CN" sz="2000" dirty="0"/>
              <a:t>3</a:t>
            </a:r>
            <a:r>
              <a:rPr lang="zh-CN" altLang="en-US" sz="2000" dirty="0"/>
              <a:t>人；其中硕士生导师</a:t>
            </a:r>
            <a:r>
              <a:rPr lang="en-US" altLang="zh-CN" sz="2000" dirty="0"/>
              <a:t>24</a:t>
            </a:r>
            <a:r>
              <a:rPr lang="zh-CN" altLang="en-US" sz="2000" dirty="0"/>
              <a:t>人，博士生导师</a:t>
            </a:r>
            <a:r>
              <a:rPr lang="en-US" altLang="zh-CN" sz="2000" dirty="0"/>
              <a:t>13</a:t>
            </a:r>
            <a:r>
              <a:rPr lang="zh-CN" altLang="en-US" sz="2000" dirty="0"/>
              <a:t>人。</a:t>
            </a:r>
            <a:endParaRPr lang="en-US" altLang="zh-CN" sz="2000" dirty="0"/>
          </a:p>
          <a:p>
            <a:pPr>
              <a:lnSpc>
                <a:spcPct val="150000"/>
              </a:lnSpc>
            </a:pPr>
            <a:r>
              <a:rPr lang="zh-CN" altLang="en-US" sz="2000" dirty="0"/>
              <a:t>国家杰出青年</a:t>
            </a:r>
            <a:r>
              <a:rPr lang="en-US" altLang="zh-CN" sz="2000" dirty="0"/>
              <a:t>1</a:t>
            </a:r>
            <a:r>
              <a:rPr lang="zh-CN" altLang="en-US" sz="2000" dirty="0"/>
              <a:t>人，国家百千万人才工程</a:t>
            </a:r>
            <a:r>
              <a:rPr lang="en-US" altLang="zh-CN" sz="2000" dirty="0"/>
              <a:t>1</a:t>
            </a:r>
            <a:r>
              <a:rPr lang="zh-CN" altLang="en-US" sz="2000" dirty="0"/>
              <a:t>人，泰山学者</a:t>
            </a:r>
            <a:r>
              <a:rPr lang="en-US" altLang="zh-CN" sz="2000" dirty="0"/>
              <a:t>2</a:t>
            </a:r>
            <a:r>
              <a:rPr lang="zh-CN" altLang="en-US" sz="2000" dirty="0"/>
              <a:t>人，泰山产业领军人才</a:t>
            </a:r>
            <a:r>
              <a:rPr lang="en-US" altLang="zh-CN" sz="2000" dirty="0"/>
              <a:t>1</a:t>
            </a:r>
            <a:r>
              <a:rPr lang="zh-CN" altLang="en-US" sz="2000" dirty="0"/>
              <a:t>人，新世纪优秀人才</a:t>
            </a:r>
            <a:r>
              <a:rPr lang="en-US" altLang="zh-CN" sz="2000" dirty="0"/>
              <a:t>1</a:t>
            </a:r>
            <a:r>
              <a:rPr lang="zh-CN" altLang="en-US" sz="2000" dirty="0"/>
              <a:t>人。</a:t>
            </a:r>
            <a:endParaRPr lang="en-US" altLang="zh-CN" sz="2000" dirty="0"/>
          </a:p>
          <a:p>
            <a:pPr>
              <a:lnSpc>
                <a:spcPct val="150000"/>
              </a:lnSpc>
            </a:pPr>
            <a:endParaRPr lang="en-US" altLang="zh-CN" sz="2000" dirty="0"/>
          </a:p>
          <a:p>
            <a:pPr>
              <a:lnSpc>
                <a:spcPct val="150000"/>
              </a:lnSpc>
            </a:pPr>
            <a:r>
              <a:rPr lang="en-US" altLang="zh-CN" sz="2000" dirty="0"/>
              <a:t>60</a:t>
            </a:r>
            <a:r>
              <a:rPr lang="zh-CN" altLang="en-US" sz="2000" dirty="0"/>
              <a:t>后：</a:t>
            </a:r>
            <a:r>
              <a:rPr lang="en-US" altLang="zh-CN" sz="2000" dirty="0"/>
              <a:t>11</a:t>
            </a:r>
            <a:r>
              <a:rPr lang="zh-CN" altLang="en-US" sz="2000" dirty="0"/>
              <a:t>人；</a:t>
            </a:r>
            <a:r>
              <a:rPr lang="en-US" altLang="zh-CN" sz="2000" dirty="0"/>
              <a:t>70</a:t>
            </a:r>
            <a:r>
              <a:rPr lang="zh-CN" altLang="en-US" sz="2000" dirty="0"/>
              <a:t>后：</a:t>
            </a:r>
            <a:r>
              <a:rPr lang="en-US" altLang="zh-CN" sz="2000" dirty="0"/>
              <a:t>2</a:t>
            </a:r>
            <a:r>
              <a:rPr lang="zh-CN" altLang="en-US" sz="2000" dirty="0"/>
              <a:t>人；</a:t>
            </a:r>
            <a:endParaRPr lang="en-US" altLang="zh-CN" sz="2000" dirty="0"/>
          </a:p>
          <a:p>
            <a:pPr>
              <a:lnSpc>
                <a:spcPct val="150000"/>
              </a:lnSpc>
            </a:pPr>
            <a:r>
              <a:rPr lang="en-US" altLang="zh-CN" sz="2000" dirty="0"/>
              <a:t>80</a:t>
            </a:r>
            <a:r>
              <a:rPr lang="zh-CN" altLang="en-US" sz="2000" dirty="0"/>
              <a:t>后：</a:t>
            </a:r>
            <a:r>
              <a:rPr lang="en-US" altLang="zh-CN" sz="2000" dirty="0"/>
              <a:t>14</a:t>
            </a:r>
            <a:endParaRPr lang="en-US" altLang="zh-CN" sz="2000" dirty="0"/>
          </a:p>
          <a:p>
            <a:endParaRPr lang="zh-CN" altLang="en-US"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p:nvPr/>
        </p:nvSpPr>
        <p:spPr>
          <a:xfrm>
            <a:off x="98874" y="2045618"/>
            <a:ext cx="8823960" cy="4693529"/>
          </a:xfrm>
          <a:prstGeom prst="rect">
            <a:avLst/>
          </a:prstGeom>
          <a:noFill/>
        </p:spPr>
        <p:txBody>
          <a:bodyPr wrap="square" rtlCol="0">
            <a:spAutoFit/>
          </a:bodyPr>
          <a:lstStyle/>
          <a:p>
            <a:pPr indent="582930">
              <a:lnSpc>
                <a:spcPct val="114000"/>
              </a:lnSpc>
            </a:pPr>
            <a:r>
              <a:rPr lang="zh-CN" altLang="en-US" sz="2400" dirty="0"/>
              <a:t>主要研究植物</a:t>
            </a:r>
            <a:r>
              <a:rPr lang="en-US" altLang="zh-CN" sz="2400" dirty="0"/>
              <a:t>-</a:t>
            </a:r>
            <a:r>
              <a:rPr lang="zh-CN" altLang="en-US" sz="2400" dirty="0"/>
              <a:t>病菌互作机制和植物免疫信号传导与利用。主持国家自然科学基金、国家重点研发计划等多项课题。发表论文</a:t>
            </a:r>
            <a:r>
              <a:rPr lang="en-US" altLang="zh-CN" sz="2400" dirty="0"/>
              <a:t>190</a:t>
            </a:r>
            <a:r>
              <a:rPr lang="zh-CN" altLang="en-US" sz="2400" dirty="0"/>
              <a:t>余篇，主编多部专著和教材。获中国青年科技奖等荣誉奖励</a:t>
            </a:r>
            <a:r>
              <a:rPr lang="en-US" altLang="zh-CN" sz="2400" dirty="0"/>
              <a:t>18</a:t>
            </a:r>
            <a:r>
              <a:rPr lang="zh-CN" altLang="en-US" sz="2400" dirty="0"/>
              <a:t>项。先后多次在康乃尔大学留学，任访问学者、客座教授。</a:t>
            </a:r>
            <a:endParaRPr lang="en-US" altLang="zh-CN" sz="2400" dirty="0"/>
          </a:p>
          <a:p>
            <a:pPr indent="582930">
              <a:lnSpc>
                <a:spcPct val="114000"/>
              </a:lnSpc>
            </a:pPr>
            <a:r>
              <a:rPr lang="zh-CN" altLang="en-US" sz="2400" dirty="0"/>
              <a:t>获得中国青年科技奖、政府特殊津贴、部级科技进步一等奖和二等奖、省级新长征突击手和青年优秀教师等奖励、荣誉</a:t>
            </a:r>
            <a:r>
              <a:rPr lang="en-US" sz="2400" dirty="0"/>
              <a:t>18</a:t>
            </a:r>
            <a:r>
              <a:rPr lang="zh-CN" altLang="en-US" sz="2400" dirty="0"/>
              <a:t>项；自</a:t>
            </a:r>
            <a:r>
              <a:rPr lang="en-US" sz="2400" dirty="0"/>
              <a:t>Elsevier</a:t>
            </a:r>
            <a:r>
              <a:rPr lang="zh-CN" altLang="en-US" sz="2400" dirty="0"/>
              <a:t>出版社</a:t>
            </a:r>
            <a:r>
              <a:rPr lang="en-US" sz="2400" dirty="0"/>
              <a:t>2015</a:t>
            </a:r>
            <a:r>
              <a:rPr lang="zh-CN" altLang="en-US" sz="2400" dirty="0"/>
              <a:t>年开始发布</a:t>
            </a:r>
            <a:r>
              <a:rPr lang="en-US" sz="2400" dirty="0"/>
              <a:t>“</a:t>
            </a:r>
            <a:r>
              <a:rPr lang="zh-CN" altLang="en-US" sz="2400" b="1" dirty="0">
                <a:solidFill>
                  <a:srgbClr val="FF0000"/>
                </a:solidFill>
              </a:rPr>
              <a:t>中国高被引学者</a:t>
            </a:r>
            <a:r>
              <a:rPr lang="en-US" sz="2400" b="1" dirty="0">
                <a:solidFill>
                  <a:srgbClr val="FF0000"/>
                </a:solidFill>
              </a:rPr>
              <a:t>”</a:t>
            </a:r>
            <a:r>
              <a:rPr lang="zh-CN" altLang="en-US" sz="2400" b="1" dirty="0">
                <a:solidFill>
                  <a:srgbClr val="FF0000"/>
                </a:solidFill>
              </a:rPr>
              <a:t>榜单</a:t>
            </a:r>
            <a:r>
              <a:rPr lang="zh-CN" altLang="en-US" sz="2400" dirty="0"/>
              <a:t>以来连续入榜。</a:t>
            </a:r>
            <a:endParaRPr lang="en-US" altLang="zh-CN" sz="2400" dirty="0"/>
          </a:p>
          <a:p>
            <a:pPr indent="582930">
              <a:lnSpc>
                <a:spcPct val="114000"/>
              </a:lnSpc>
            </a:pPr>
            <a:r>
              <a:rPr lang="zh-CN" altLang="en-US" sz="2400" dirty="0"/>
              <a:t>业余研读文史哲、作诗、写散文，发表诗文集</a:t>
            </a:r>
            <a:r>
              <a:rPr lang="en-US" altLang="zh-CN" sz="2400" dirty="0"/>
              <a:t>《</a:t>
            </a:r>
            <a:r>
              <a:rPr lang="zh-CN" altLang="en-US" sz="2400" dirty="0"/>
              <a:t>腊梅还在门口</a:t>
            </a:r>
            <a:r>
              <a:rPr lang="en-US" altLang="zh-CN" sz="2400" dirty="0"/>
              <a:t>》</a:t>
            </a:r>
            <a:r>
              <a:rPr lang="en-US" sz="2400" dirty="0"/>
              <a:t>2016</a:t>
            </a:r>
            <a:r>
              <a:rPr lang="zh-CN" altLang="en-US" sz="2400" dirty="0"/>
              <a:t>年出版。志言：</a:t>
            </a:r>
            <a:r>
              <a:rPr lang="zh-CN" altLang="en-US" sz="2400" b="1" dirty="0">
                <a:solidFill>
                  <a:srgbClr val="FF0000"/>
                </a:solidFill>
              </a:rPr>
              <a:t>对自己有升华，对别人有帮助，对社会有贡献</a:t>
            </a:r>
            <a:r>
              <a:rPr lang="zh-CN" altLang="en-US" sz="2400" dirty="0"/>
              <a:t>。</a:t>
            </a:r>
            <a:endParaRPr lang="en-GB" sz="2400" dirty="0"/>
          </a:p>
        </p:txBody>
      </p:sp>
      <p:pic>
        <p:nvPicPr>
          <p:cNvPr id="52226" name="Picture 2" descr="E:\植病学科和植病系的工作\植病系\植病系的基本情况---2016.1.19\植病系教师照片\董汉松照片c.JPG"/>
          <p:cNvPicPr>
            <a:picLocks noChangeAspect="1" noChangeArrowheads="1"/>
          </p:cNvPicPr>
          <p:nvPr/>
        </p:nvPicPr>
        <p:blipFill>
          <a:blip r:embed="rId1" cstate="print"/>
          <a:srcRect/>
          <a:stretch>
            <a:fillRect/>
          </a:stretch>
        </p:blipFill>
        <p:spPr bwMode="auto">
          <a:xfrm>
            <a:off x="6063747" y="152400"/>
            <a:ext cx="2859087" cy="1893218"/>
          </a:xfrm>
          <a:prstGeom prst="rect">
            <a:avLst/>
          </a:prstGeom>
          <a:noFill/>
        </p:spPr>
      </p:pic>
      <p:sp>
        <p:nvSpPr>
          <p:cNvPr id="3" name="矩形 2"/>
          <p:cNvSpPr/>
          <p:nvPr/>
        </p:nvSpPr>
        <p:spPr>
          <a:xfrm>
            <a:off x="446144" y="240087"/>
            <a:ext cx="3990195" cy="546175"/>
          </a:xfrm>
          <a:prstGeom prst="rect">
            <a:avLst/>
          </a:prstGeom>
        </p:spPr>
        <p:txBody>
          <a:bodyPr wrap="none">
            <a:spAutoFit/>
          </a:bodyPr>
          <a:lstStyle/>
          <a:p>
            <a:pPr>
              <a:lnSpc>
                <a:spcPct val="114000"/>
              </a:lnSpc>
            </a:pPr>
            <a:r>
              <a:rPr lang="zh-CN" altLang="en-US" sz="2800" b="1" dirty="0">
                <a:solidFill>
                  <a:srgbClr val="1247F4"/>
                </a:solidFill>
                <a:latin typeface="微软雅黑" panose="020B0503020204020204" charset="-122"/>
                <a:ea typeface="微软雅黑" panose="020B0503020204020204" charset="-122"/>
              </a:rPr>
              <a:t>董汉松 教授 博士生导师</a:t>
            </a:r>
            <a:endParaRPr lang="en-US" altLang="zh-CN" sz="2800" b="1" dirty="0">
              <a:solidFill>
                <a:srgbClr val="1247F4"/>
              </a:solidFill>
              <a:latin typeface="微软雅黑" panose="020B0503020204020204" charset="-122"/>
              <a:ea typeface="微软雅黑" panose="020B0503020204020204" charset="-122"/>
            </a:endParaRPr>
          </a:p>
        </p:txBody>
      </p:sp>
      <p:sp>
        <p:nvSpPr>
          <p:cNvPr id="4" name="矩形 3"/>
          <p:cNvSpPr/>
          <p:nvPr/>
        </p:nvSpPr>
        <p:spPr>
          <a:xfrm>
            <a:off x="446143" y="927315"/>
            <a:ext cx="5617603" cy="902363"/>
          </a:xfrm>
          <a:prstGeom prst="rect">
            <a:avLst/>
          </a:prstGeom>
        </p:spPr>
        <p:txBody>
          <a:bodyPr wrap="square">
            <a:spAutoFit/>
          </a:bodyPr>
          <a:lstStyle/>
          <a:p>
            <a:pPr>
              <a:lnSpc>
                <a:spcPct val="114000"/>
              </a:lnSpc>
            </a:pPr>
            <a:r>
              <a:rPr lang="zh-CN" altLang="en-US" sz="2400" b="1" dirty="0">
                <a:latin typeface="微软雅黑" panose="020B0503020204020204" charset="-122"/>
                <a:ea typeface="微软雅黑" panose="020B0503020204020204" charset="-122"/>
              </a:rPr>
              <a:t>教育部跨世纪优秀人才</a:t>
            </a:r>
            <a:r>
              <a:rPr lang="zh-CN" altLang="en-US" sz="2400" dirty="0">
                <a:latin typeface="微软雅黑" panose="020B0503020204020204" charset="-122"/>
                <a:ea typeface="微软雅黑" panose="020B0503020204020204" charset="-122"/>
              </a:rPr>
              <a:t>，</a:t>
            </a:r>
            <a:r>
              <a:rPr lang="zh-CN" altLang="en-US" sz="2400" b="1" dirty="0">
                <a:latin typeface="微软雅黑" panose="020B0503020204020204" charset="-122"/>
                <a:ea typeface="微软雅黑" panose="020B0503020204020204" charset="-122"/>
              </a:rPr>
              <a:t>国家杰出青年基金获得者</a:t>
            </a:r>
            <a:r>
              <a:rPr lang="zh-CN" altLang="en-US" sz="2400" dirty="0">
                <a:latin typeface="微软雅黑" panose="020B0503020204020204" charset="-122"/>
                <a:ea typeface="微软雅黑" panose="020B0503020204020204" charset="-122"/>
              </a:rPr>
              <a:t>。</a:t>
            </a:r>
            <a:endParaRPr lang="en-US" altLang="zh-CN" sz="2400" dirty="0">
              <a:latin typeface="微软雅黑" panose="020B0503020204020204" charset="-122"/>
              <a:ea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323850" y="1681069"/>
            <a:ext cx="8426450" cy="4948331"/>
          </a:xfrm>
          <a:prstGeom prst="roundRect">
            <a:avLst>
              <a:gd name="adj" fmla="val 4901"/>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7410" name="TextBox 4"/>
          <p:cNvSpPr txBox="1">
            <a:spLocks noChangeArrowheads="1"/>
          </p:cNvSpPr>
          <p:nvPr/>
        </p:nvSpPr>
        <p:spPr bwMode="auto">
          <a:xfrm>
            <a:off x="1962151" y="271521"/>
            <a:ext cx="7053511" cy="954107"/>
          </a:xfrm>
          <a:prstGeom prst="rect">
            <a:avLst/>
          </a:prstGeom>
          <a:noFill/>
          <a:ln w="9525">
            <a:noFill/>
            <a:miter lim="800000"/>
          </a:ln>
        </p:spPr>
        <p:txBody>
          <a:bodyPr wrap="square">
            <a:spAutoFit/>
          </a:bodyPr>
          <a:lstStyle/>
          <a:p>
            <a:r>
              <a:rPr lang="zh-CN" altLang="en-US" sz="2800" b="1" dirty="0">
                <a:solidFill>
                  <a:srgbClr val="1247F4"/>
                </a:solidFill>
                <a:latin typeface="微软雅黑" panose="020B0503020204020204" charset="-122"/>
                <a:ea typeface="微软雅黑" panose="020B0503020204020204" charset="-122"/>
                <a:cs typeface="隶书" panose="02010509060101010101" charset="-122"/>
              </a:rPr>
              <a:t>李多川 教授 博士生导师</a:t>
            </a:r>
            <a:r>
              <a:rPr lang="zh-CN" altLang="en-US" sz="2800" b="1" dirty="0">
                <a:solidFill>
                  <a:srgbClr val="C00000"/>
                </a:solidFill>
                <a:latin typeface="微软雅黑" panose="020B0503020204020204" charset="-122"/>
                <a:ea typeface="微软雅黑" panose="020B0503020204020204" charset="-122"/>
                <a:cs typeface="隶书" panose="02010509060101010101" charset="-122"/>
              </a:rPr>
              <a:t>，</a:t>
            </a:r>
            <a:r>
              <a:rPr lang="zh-CN" altLang="en-US" sz="2800" b="1" dirty="0">
                <a:latin typeface="微软雅黑" panose="020B0503020204020204" charset="-122"/>
                <a:ea typeface="微软雅黑" panose="020B0503020204020204" charset="-122"/>
              </a:rPr>
              <a:t>国家百千万人才工程人选，中国农业生物技术学会常务理事。</a:t>
            </a:r>
            <a:endParaRPr lang="zh-CN" altLang="en-US" sz="2800" b="1" dirty="0">
              <a:solidFill>
                <a:srgbClr val="C00000"/>
              </a:solidFill>
              <a:latin typeface="微软雅黑" panose="020B0503020204020204" charset="-122"/>
              <a:ea typeface="微软雅黑" panose="020B0503020204020204" charset="-122"/>
              <a:cs typeface="隶书" panose="02010509060101010101" charset="-122"/>
            </a:endParaRPr>
          </a:p>
        </p:txBody>
      </p:sp>
      <p:sp>
        <p:nvSpPr>
          <p:cNvPr id="17411" name="TextBox 13"/>
          <p:cNvSpPr txBox="1">
            <a:spLocks noChangeArrowheads="1"/>
          </p:cNvSpPr>
          <p:nvPr/>
        </p:nvSpPr>
        <p:spPr bwMode="auto">
          <a:xfrm>
            <a:off x="395287" y="1680018"/>
            <a:ext cx="8620375" cy="2104550"/>
          </a:xfrm>
          <a:prstGeom prst="rect">
            <a:avLst/>
          </a:prstGeom>
          <a:noFill/>
          <a:ln w="9525">
            <a:noFill/>
            <a:miter lim="800000"/>
          </a:ln>
        </p:spPr>
        <p:txBody>
          <a:bodyPr wrap="square">
            <a:spAutoFit/>
          </a:bodyPr>
          <a:lstStyle/>
          <a:p>
            <a:pPr marL="342900" indent="-342900">
              <a:lnSpc>
                <a:spcPct val="140000"/>
              </a:lnSpc>
              <a:buFontTx/>
              <a:buAutoNum type="arabicPeriod"/>
            </a:pPr>
            <a:r>
              <a:rPr lang="zh-CN" altLang="en-US" sz="2400" b="1" dirty="0">
                <a:latin typeface="微软雅黑" panose="020B0503020204020204" charset="-122"/>
                <a:ea typeface="微软雅黑" panose="020B0503020204020204" charset="-122"/>
                <a:cs typeface="隶书" panose="02010509060101010101" charset="-122"/>
              </a:rPr>
              <a:t>研究领域：</a:t>
            </a:r>
            <a:r>
              <a:rPr lang="en-US" altLang="zh-CN" sz="2400" b="1" dirty="0">
                <a:latin typeface="微软雅黑" panose="020B0503020204020204" charset="-122"/>
                <a:ea typeface="微软雅黑" panose="020B0503020204020204" charset="-122"/>
                <a:cs typeface="隶书" panose="02010509060101010101" charset="-122"/>
              </a:rPr>
              <a:t> </a:t>
            </a:r>
            <a:r>
              <a:rPr lang="zh-CN" altLang="en-US" sz="2400" dirty="0">
                <a:latin typeface="微软雅黑" panose="020B0503020204020204" charset="-122"/>
                <a:ea typeface="微软雅黑" panose="020B0503020204020204" charset="-122"/>
                <a:cs typeface="隶书" panose="02010509060101010101" charset="-122"/>
              </a:rPr>
              <a:t>嗜热真菌功能基因组；病原真菌致病分子机理。</a:t>
            </a:r>
            <a:endParaRPr lang="zh-CN" altLang="en-US" sz="2400" dirty="0">
              <a:latin typeface="微软雅黑" panose="020B0503020204020204" charset="-122"/>
              <a:ea typeface="微软雅黑" panose="020B0503020204020204" charset="-122"/>
              <a:cs typeface="隶书" panose="02010509060101010101" charset="-122"/>
            </a:endParaRPr>
          </a:p>
          <a:p>
            <a:pPr marL="342900" indent="-342900">
              <a:lnSpc>
                <a:spcPct val="140000"/>
              </a:lnSpc>
              <a:buFontTx/>
              <a:buAutoNum type="arabicPeriod"/>
            </a:pPr>
            <a:r>
              <a:rPr lang="zh-CN" altLang="en-US" sz="2400" b="1" dirty="0">
                <a:latin typeface="微软雅黑" panose="020B0503020204020204" charset="-122"/>
                <a:ea typeface="微软雅黑" panose="020B0503020204020204" charset="-122"/>
              </a:rPr>
              <a:t>研究成果：</a:t>
            </a:r>
            <a:r>
              <a:rPr lang="en-US" altLang="zh-CN" sz="2400" b="1" dirty="0">
                <a:latin typeface="微软雅黑" panose="020B0503020204020204" charset="-122"/>
                <a:ea typeface="微软雅黑" panose="020B0503020204020204" charset="-122"/>
              </a:rPr>
              <a:t> </a:t>
            </a:r>
            <a:r>
              <a:rPr lang="zh-CN" altLang="en-US" sz="2400" b="1" dirty="0">
                <a:latin typeface="微软雅黑" panose="020B0503020204020204" charset="-122"/>
                <a:ea typeface="微软雅黑" panose="020B0503020204020204" charset="-122"/>
              </a:rPr>
              <a:t>发表论文</a:t>
            </a:r>
            <a:r>
              <a:rPr lang="en-US" altLang="zh-CN" sz="2400" b="1" dirty="0">
                <a:latin typeface="微软雅黑" panose="020B0503020204020204" charset="-122"/>
                <a:ea typeface="微软雅黑" panose="020B0503020204020204" charset="-122"/>
              </a:rPr>
              <a:t>90</a:t>
            </a:r>
            <a:r>
              <a:rPr lang="zh-CN" altLang="en-US" sz="2400" b="1" dirty="0">
                <a:latin typeface="微软雅黑" panose="020B0503020204020204" charset="-122"/>
                <a:ea typeface="微软雅黑" panose="020B0503020204020204" charset="-122"/>
              </a:rPr>
              <a:t>多篇，</a:t>
            </a:r>
            <a:r>
              <a:rPr lang="en-US" altLang="zh-CN" sz="2400" b="1" dirty="0">
                <a:latin typeface="微软雅黑" panose="020B0503020204020204" charset="-122"/>
                <a:ea typeface="微软雅黑" panose="020B0503020204020204" charset="-122"/>
              </a:rPr>
              <a:t>SCI</a:t>
            </a:r>
            <a:r>
              <a:rPr lang="zh-CN" altLang="en-US" sz="2400" b="1" dirty="0">
                <a:latin typeface="微软雅黑" panose="020B0503020204020204" charset="-122"/>
                <a:ea typeface="微软雅黑" panose="020B0503020204020204" charset="-122"/>
              </a:rPr>
              <a:t> </a:t>
            </a:r>
            <a:r>
              <a:rPr lang="en-US" altLang="zh-CN" sz="2400" b="1" dirty="0">
                <a:latin typeface="微软雅黑" panose="020B0503020204020204" charset="-122"/>
                <a:ea typeface="微软雅黑" panose="020B0503020204020204" charset="-122"/>
              </a:rPr>
              <a:t>40</a:t>
            </a:r>
            <a:r>
              <a:rPr lang="zh-CN" altLang="en-US" sz="2400" b="1" dirty="0">
                <a:latin typeface="微软雅黑" panose="020B0503020204020204" charset="-122"/>
                <a:ea typeface="微软雅黑" panose="020B0503020204020204" charset="-122"/>
              </a:rPr>
              <a:t>余篇，获得专利</a:t>
            </a:r>
            <a:r>
              <a:rPr lang="en-US" altLang="zh-CN" sz="2400" b="1" dirty="0">
                <a:latin typeface="微软雅黑" panose="020B0503020204020204" charset="-122"/>
                <a:ea typeface="微软雅黑" panose="020B0503020204020204" charset="-122"/>
              </a:rPr>
              <a:t>3</a:t>
            </a:r>
            <a:r>
              <a:rPr lang="zh-CN" altLang="en-US" sz="2400" b="1" dirty="0">
                <a:latin typeface="微软雅黑" panose="020B0503020204020204" charset="-122"/>
                <a:ea typeface="微软雅黑" panose="020B0503020204020204" charset="-122"/>
              </a:rPr>
              <a:t>项。</a:t>
            </a:r>
            <a:endParaRPr lang="zh-CN" altLang="en-US" sz="2400" b="1" dirty="0">
              <a:latin typeface="微软雅黑" panose="020B0503020204020204" charset="-122"/>
              <a:ea typeface="微软雅黑" panose="020B0503020204020204" charset="-122"/>
            </a:endParaRPr>
          </a:p>
          <a:p>
            <a:pPr marL="342900" indent="-342900">
              <a:lnSpc>
                <a:spcPct val="140000"/>
              </a:lnSpc>
            </a:pPr>
            <a:r>
              <a:rPr lang="en-US" altLang="zh-CN" sz="2400" b="1" dirty="0">
                <a:latin typeface="微软雅黑" panose="020B0503020204020204" charset="-122"/>
                <a:ea typeface="微软雅黑" panose="020B0503020204020204" charset="-122"/>
              </a:rPr>
              <a:t>3. </a:t>
            </a:r>
            <a:r>
              <a:rPr lang="zh-CN" altLang="en-US" sz="2400" b="1" dirty="0">
                <a:latin typeface="微软雅黑" panose="020B0503020204020204" charset="-122"/>
                <a:ea typeface="微软雅黑" panose="020B0503020204020204" charset="-122"/>
              </a:rPr>
              <a:t>科研项目：</a:t>
            </a:r>
            <a:r>
              <a:rPr lang="zh-CN" altLang="en-US" sz="2400" b="1" dirty="0">
                <a:latin typeface="微软雅黑" panose="020B0503020204020204" charset="-122"/>
                <a:ea typeface="微软雅黑" panose="020B0503020204020204" charset="-122"/>
                <a:sym typeface="Monotype Sorts"/>
              </a:rPr>
              <a:t>主持国家自然科学基金、国家</a:t>
            </a:r>
            <a:r>
              <a:rPr lang="en-US" altLang="zh-CN" sz="2400" b="1" dirty="0">
                <a:latin typeface="微软雅黑" panose="020B0503020204020204" charset="-122"/>
                <a:ea typeface="微软雅黑" panose="020B0503020204020204" charset="-122"/>
                <a:sym typeface="Monotype Sorts"/>
              </a:rPr>
              <a:t>863</a:t>
            </a:r>
            <a:r>
              <a:rPr lang="zh-CN" altLang="en-US" sz="2400" b="1" dirty="0">
                <a:latin typeface="微软雅黑" panose="020B0503020204020204" charset="-122"/>
                <a:ea typeface="微软雅黑" panose="020B0503020204020204" charset="-122"/>
                <a:sym typeface="Monotype Sorts"/>
              </a:rPr>
              <a:t>计划、国家支撑计划等课题</a:t>
            </a:r>
            <a:r>
              <a:rPr lang="en-US" altLang="zh-CN" sz="2400" b="1" dirty="0">
                <a:latin typeface="微软雅黑" panose="020B0503020204020204" charset="-122"/>
                <a:ea typeface="微软雅黑" panose="020B0503020204020204" charset="-122"/>
                <a:sym typeface="Monotype Sorts"/>
              </a:rPr>
              <a:t>10</a:t>
            </a:r>
            <a:r>
              <a:rPr lang="zh-CN" altLang="en-US" sz="2400" b="1" dirty="0">
                <a:latin typeface="微软雅黑" panose="020B0503020204020204" charset="-122"/>
                <a:ea typeface="微软雅黑" panose="020B0503020204020204" charset="-122"/>
                <a:sym typeface="Monotype Sorts"/>
              </a:rPr>
              <a:t>余项。</a:t>
            </a:r>
            <a:endParaRPr lang="zh-CN" altLang="en-US" sz="2400" b="1" dirty="0">
              <a:latin typeface="微软雅黑" panose="020B0503020204020204" charset="-122"/>
              <a:ea typeface="微软雅黑" panose="020B0503020204020204" charset="-122"/>
            </a:endParaRPr>
          </a:p>
        </p:txBody>
      </p:sp>
      <p:pic>
        <p:nvPicPr>
          <p:cNvPr id="17419" name="Picture 11"/>
          <p:cNvPicPr>
            <a:picLocks noChangeAspect="1" noChangeArrowheads="1"/>
          </p:cNvPicPr>
          <p:nvPr/>
        </p:nvPicPr>
        <p:blipFill>
          <a:blip r:embed="rId1" cstate="print"/>
          <a:srcRect l="28125" t="26479" r="24133" b="33418"/>
          <a:stretch>
            <a:fillRect/>
          </a:stretch>
        </p:blipFill>
        <p:spPr bwMode="auto">
          <a:xfrm>
            <a:off x="1187450" y="3696143"/>
            <a:ext cx="2952750" cy="1227137"/>
          </a:xfrm>
          <a:prstGeom prst="rect">
            <a:avLst/>
          </a:prstGeom>
          <a:noFill/>
          <a:ln w="9525">
            <a:noFill/>
            <a:miter lim="800000"/>
            <a:headEnd/>
            <a:tailEnd/>
          </a:ln>
        </p:spPr>
      </p:pic>
      <p:pic>
        <p:nvPicPr>
          <p:cNvPr id="17420" name="Picture 12"/>
          <p:cNvPicPr>
            <a:picLocks noChangeAspect="1" noChangeArrowheads="1"/>
          </p:cNvPicPr>
          <p:nvPr/>
        </p:nvPicPr>
        <p:blipFill>
          <a:blip r:embed="rId2" cstate="print"/>
          <a:srcRect l="32445" t="23137" r="32803" b="35219"/>
          <a:stretch>
            <a:fillRect/>
          </a:stretch>
        </p:blipFill>
        <p:spPr bwMode="auto">
          <a:xfrm>
            <a:off x="1116013" y="4991543"/>
            <a:ext cx="3238500" cy="1728787"/>
          </a:xfrm>
          <a:prstGeom prst="rect">
            <a:avLst/>
          </a:prstGeom>
          <a:noFill/>
          <a:ln w="9525">
            <a:noFill/>
            <a:miter lim="800000"/>
            <a:headEnd/>
            <a:tailEnd/>
          </a:ln>
        </p:spPr>
      </p:pic>
      <p:pic>
        <p:nvPicPr>
          <p:cNvPr id="17421" name="Picture 13"/>
          <p:cNvPicPr>
            <a:picLocks noChangeAspect="1" noChangeArrowheads="1"/>
          </p:cNvPicPr>
          <p:nvPr/>
        </p:nvPicPr>
        <p:blipFill>
          <a:blip r:embed="rId3" cstate="print"/>
          <a:srcRect l="27985" t="23137" r="19798" b="23451"/>
          <a:stretch>
            <a:fillRect/>
          </a:stretch>
        </p:blipFill>
        <p:spPr bwMode="auto">
          <a:xfrm>
            <a:off x="4787900" y="3696143"/>
            <a:ext cx="3673475" cy="2862262"/>
          </a:xfrm>
          <a:prstGeom prst="rect">
            <a:avLst/>
          </a:prstGeom>
          <a:noFill/>
          <a:ln w="9525">
            <a:noFill/>
            <a:miter lim="800000"/>
            <a:headEnd/>
            <a:tailEnd/>
          </a:ln>
        </p:spPr>
      </p:pic>
      <p:pic>
        <p:nvPicPr>
          <p:cNvPr id="21505" name="Picture 1" descr="E:\植病学科和植病系的工作\植病系\植病系的基本情况---2016.1.19\2016---全国教师管理系统---2016\植病系教师照片\L371611041528050112.jpg"/>
          <p:cNvPicPr>
            <a:picLocks noChangeAspect="1" noChangeArrowheads="1"/>
          </p:cNvPicPr>
          <p:nvPr/>
        </p:nvPicPr>
        <p:blipFill>
          <a:blip r:embed="rId4" cstate="print"/>
          <a:srcRect/>
          <a:stretch>
            <a:fillRect/>
          </a:stretch>
        </p:blipFill>
        <p:spPr bwMode="auto">
          <a:xfrm>
            <a:off x="533400" y="0"/>
            <a:ext cx="1219200" cy="1746713"/>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00526" y="3794201"/>
            <a:ext cx="8855242" cy="2513549"/>
          </a:xfrm>
        </p:spPr>
        <p:txBody>
          <a:bodyPr>
            <a:noAutofit/>
          </a:bodyPr>
          <a:lstStyle/>
          <a:p>
            <a:pPr marL="15875" indent="-15875">
              <a:lnSpc>
                <a:spcPct val="150000"/>
              </a:lnSpc>
              <a:buNone/>
            </a:pPr>
            <a:r>
              <a:rPr lang="zh-CN" altLang="en-US" sz="2000" dirty="0">
                <a:latin typeface="微软雅黑" panose="020B0503020204020204" charset="-122"/>
                <a:ea typeface="微软雅黑" panose="020B0503020204020204" charset="-122"/>
              </a:rPr>
              <a:t>主持国家自然科学基金、农业部国家公益性行业科技专项、国家高新技术</a:t>
            </a:r>
            <a:r>
              <a:rPr lang="en-US" altLang="zh-CN" sz="2000" dirty="0">
                <a:latin typeface="微软雅黑" panose="020B0503020204020204" charset="-122"/>
                <a:ea typeface="微软雅黑" panose="020B0503020204020204" charset="-122"/>
              </a:rPr>
              <a:t>863</a:t>
            </a:r>
            <a:r>
              <a:rPr lang="zh-CN" altLang="en-US" sz="2000" dirty="0">
                <a:latin typeface="微软雅黑" panose="020B0503020204020204" charset="-122"/>
                <a:ea typeface="微软雅黑" panose="020B0503020204020204" charset="-122"/>
              </a:rPr>
              <a:t>计划重点项目、农业部国家产业技术体系、科技部中法国际合作项目等，争取国家级各类研究经费达三千多万元。获国家科技进步二等奖（首位）、山东省科技进步一等奖（首位） 、山东省科学技术二等奖（首位）等</a:t>
            </a:r>
            <a:r>
              <a:rPr lang="en-US" altLang="zh-CN" sz="2000" dirty="0">
                <a:latin typeface="微软雅黑" panose="020B0503020204020204" charset="-122"/>
                <a:ea typeface="微软雅黑" panose="020B0503020204020204" charset="-122"/>
              </a:rPr>
              <a:t>8</a:t>
            </a:r>
            <a:r>
              <a:rPr lang="zh-CN" altLang="en-US" sz="2000" dirty="0">
                <a:latin typeface="微软雅黑" panose="020B0503020204020204" charset="-122"/>
                <a:ea typeface="微软雅黑" panose="020B0503020204020204" charset="-122"/>
              </a:rPr>
              <a:t>项奖励。在</a:t>
            </a:r>
            <a:r>
              <a:rPr lang="en-US" altLang="zh-CN" sz="2000" dirty="0">
                <a:latin typeface="微软雅黑" panose="020B0503020204020204" charset="-122"/>
                <a:ea typeface="微软雅黑" panose="020B0503020204020204" charset="-122"/>
                <a:cs typeface="Times New Roman" panose="02020603050405020304" pitchFamily="18" charset="0"/>
              </a:rPr>
              <a:t>Molecular Ecology</a:t>
            </a:r>
            <a:r>
              <a:rPr lang="zh-CN" altLang="en-US" sz="2000" dirty="0">
                <a:latin typeface="微软雅黑" panose="020B0503020204020204" charset="-122"/>
                <a:ea typeface="微软雅黑" panose="020B0503020204020204" charset="-122"/>
                <a:cs typeface="Times New Roman" panose="02020603050405020304" pitchFamily="18" charset="0"/>
              </a:rPr>
              <a:t>、</a:t>
            </a:r>
            <a:r>
              <a:rPr lang="en-US" altLang="zh-CN" sz="2000" dirty="0">
                <a:latin typeface="微软雅黑" panose="020B0503020204020204" charset="-122"/>
                <a:ea typeface="微软雅黑" panose="020B0503020204020204" charset="-122"/>
                <a:cs typeface="Times New Roman" panose="02020603050405020304" pitchFamily="18" charset="0"/>
              </a:rPr>
              <a:t>MPMI</a:t>
            </a:r>
            <a:r>
              <a:rPr lang="zh-CN" altLang="en-US" sz="2000" dirty="0">
                <a:latin typeface="微软雅黑" panose="020B0503020204020204" charset="-122"/>
                <a:ea typeface="微软雅黑" panose="020B0503020204020204" charset="-122"/>
                <a:cs typeface="Times New Roman" panose="02020603050405020304" pitchFamily="18" charset="0"/>
              </a:rPr>
              <a:t>、</a:t>
            </a:r>
            <a:r>
              <a:rPr lang="en-US" altLang="zh-CN" sz="2000" dirty="0">
                <a:latin typeface="微软雅黑" panose="020B0503020204020204" charset="-122"/>
                <a:ea typeface="微软雅黑" panose="020B0503020204020204" charset="-122"/>
                <a:cs typeface="Times New Roman" panose="02020603050405020304" pitchFamily="18" charset="0"/>
              </a:rPr>
              <a:t>MPP</a:t>
            </a:r>
            <a:r>
              <a:rPr lang="zh-CN" altLang="en-US" sz="2000" dirty="0">
                <a:latin typeface="微软雅黑" panose="020B0503020204020204" charset="-122"/>
                <a:ea typeface="微软雅黑" panose="020B0503020204020204" charset="-122"/>
                <a:cs typeface="Times New Roman" panose="02020603050405020304" pitchFamily="18" charset="0"/>
              </a:rPr>
              <a:t>等发表论文</a:t>
            </a:r>
            <a:r>
              <a:rPr lang="en-US" altLang="zh-CN" sz="2000" dirty="0">
                <a:latin typeface="微软雅黑" panose="020B0503020204020204" charset="-122"/>
                <a:ea typeface="微软雅黑" panose="020B0503020204020204" charset="-122"/>
                <a:cs typeface="Times New Roman" panose="02020603050405020304" pitchFamily="18" charset="0"/>
              </a:rPr>
              <a:t>180</a:t>
            </a:r>
            <a:r>
              <a:rPr lang="zh-CN" altLang="en-US" sz="2000" dirty="0">
                <a:latin typeface="微软雅黑" panose="020B0503020204020204" charset="-122"/>
                <a:ea typeface="微软雅黑" panose="020B0503020204020204" charset="-122"/>
                <a:cs typeface="Times New Roman" panose="02020603050405020304" pitchFamily="18" charset="0"/>
              </a:rPr>
              <a:t>余篇，其中</a:t>
            </a:r>
            <a:r>
              <a:rPr lang="en-US" altLang="zh-CN" sz="2000" dirty="0">
                <a:latin typeface="微软雅黑" panose="020B0503020204020204" charset="-122"/>
                <a:ea typeface="微软雅黑" panose="020B0503020204020204" charset="-122"/>
                <a:cs typeface="Times New Roman" panose="02020603050405020304" pitchFamily="18" charset="0"/>
              </a:rPr>
              <a:t>SCI</a:t>
            </a:r>
            <a:r>
              <a:rPr lang="zh-CN" altLang="en-US" sz="2000" dirty="0">
                <a:latin typeface="微软雅黑" panose="020B0503020204020204" charset="-122"/>
                <a:ea typeface="微软雅黑" panose="020B0503020204020204" charset="-122"/>
                <a:cs typeface="Times New Roman" panose="02020603050405020304" pitchFamily="18" charset="0"/>
              </a:rPr>
              <a:t>论文</a:t>
            </a:r>
            <a:r>
              <a:rPr lang="en-US" altLang="zh-CN" sz="2000" dirty="0">
                <a:latin typeface="微软雅黑" panose="020B0503020204020204" charset="-122"/>
                <a:ea typeface="微软雅黑" panose="020B0503020204020204" charset="-122"/>
                <a:cs typeface="Times New Roman" panose="02020603050405020304" pitchFamily="18" charset="0"/>
              </a:rPr>
              <a:t>140</a:t>
            </a:r>
            <a:r>
              <a:rPr lang="zh-CN" altLang="en-US" sz="2000" dirty="0">
                <a:latin typeface="微软雅黑" panose="020B0503020204020204" charset="-122"/>
                <a:ea typeface="微软雅黑" panose="020B0503020204020204" charset="-122"/>
                <a:cs typeface="Times New Roman" panose="02020603050405020304" pitchFamily="18" charset="0"/>
              </a:rPr>
              <a:t>余篇。</a:t>
            </a:r>
            <a:endParaRPr lang="zh-CN" altLang="en-US" sz="2000" dirty="0"/>
          </a:p>
        </p:txBody>
      </p:sp>
      <p:pic>
        <p:nvPicPr>
          <p:cNvPr id="4" name="Picture 3" descr="L371611041526460439.jpg"/>
          <p:cNvPicPr>
            <a:picLocks noChangeAspect="1"/>
          </p:cNvPicPr>
          <p:nvPr/>
        </p:nvPicPr>
        <p:blipFill>
          <a:blip r:embed="rId1" cstate="print"/>
          <a:stretch>
            <a:fillRect/>
          </a:stretch>
        </p:blipFill>
        <p:spPr>
          <a:xfrm>
            <a:off x="144379" y="172452"/>
            <a:ext cx="1219200" cy="1496291"/>
          </a:xfrm>
          <a:prstGeom prst="rect">
            <a:avLst/>
          </a:prstGeom>
        </p:spPr>
      </p:pic>
      <p:sp>
        <p:nvSpPr>
          <p:cNvPr id="2" name="矩形 1"/>
          <p:cNvSpPr/>
          <p:nvPr/>
        </p:nvSpPr>
        <p:spPr>
          <a:xfrm>
            <a:off x="1658937" y="220594"/>
            <a:ext cx="7340683" cy="1227387"/>
          </a:xfrm>
          <a:prstGeom prst="rect">
            <a:avLst/>
          </a:prstGeom>
        </p:spPr>
        <p:txBody>
          <a:bodyPr wrap="square">
            <a:spAutoFit/>
          </a:bodyPr>
          <a:lstStyle/>
          <a:p>
            <a:pPr>
              <a:lnSpc>
                <a:spcPct val="150000"/>
              </a:lnSpc>
            </a:pPr>
            <a:r>
              <a:rPr lang="zh-CN" altLang="en-US" sz="2800" b="1" dirty="0">
                <a:solidFill>
                  <a:srgbClr val="1247F4"/>
                </a:solidFill>
                <a:latin typeface="微软雅黑" panose="020B0503020204020204" charset="-122"/>
                <a:ea typeface="微软雅黑" panose="020B0503020204020204" charset="-122"/>
              </a:rPr>
              <a:t>张修国，教授，博士生导师</a:t>
            </a:r>
            <a:r>
              <a:rPr lang="zh-CN" altLang="en-US" sz="2400" dirty="0">
                <a:latin typeface="微软雅黑" panose="020B0503020204020204" charset="-122"/>
                <a:ea typeface="微软雅黑" panose="020B0503020204020204" charset="-122"/>
              </a:rPr>
              <a:t>，</a:t>
            </a:r>
            <a:r>
              <a:rPr lang="zh-CN" altLang="en-US" sz="2400" b="1" dirty="0">
                <a:solidFill>
                  <a:srgbClr val="FF0000"/>
                </a:solidFill>
                <a:latin typeface="微软雅黑" panose="020B0503020204020204" charset="-122"/>
                <a:ea typeface="微软雅黑" panose="020B0503020204020204" charset="-122"/>
              </a:rPr>
              <a:t>泰山学者，山东农业大学“</a:t>
            </a:r>
            <a:r>
              <a:rPr lang="en-US" altLang="zh-CN" sz="2400" b="1" dirty="0">
                <a:solidFill>
                  <a:srgbClr val="FF0000"/>
                </a:solidFill>
                <a:latin typeface="微软雅黑" panose="020B0503020204020204" charset="-122"/>
                <a:ea typeface="微软雅黑" panose="020B0503020204020204" charset="-122"/>
              </a:rPr>
              <a:t>1512”</a:t>
            </a:r>
            <a:r>
              <a:rPr lang="zh-CN" altLang="en-US" sz="2400" b="1" dirty="0">
                <a:solidFill>
                  <a:srgbClr val="FF0000"/>
                </a:solidFill>
                <a:latin typeface="微软雅黑" panose="020B0503020204020204" charset="-122"/>
                <a:ea typeface="微软雅黑" panose="020B0503020204020204" charset="-122"/>
              </a:rPr>
              <a:t>一层次</a:t>
            </a:r>
            <a:r>
              <a:rPr lang="zh-CN" altLang="en-US" sz="2400" dirty="0">
                <a:latin typeface="微软雅黑" panose="020B0503020204020204" charset="-122"/>
                <a:ea typeface="微软雅黑" panose="020B0503020204020204" charset="-122"/>
              </a:rPr>
              <a:t>，植物病理学科带头人。</a:t>
            </a:r>
            <a:endParaRPr lang="zh-CN" altLang="en-US" sz="2400" dirty="0">
              <a:latin typeface="微软雅黑" panose="020B0503020204020204" charset="-122"/>
              <a:ea typeface="微软雅黑" panose="020B0503020204020204" charset="-122"/>
            </a:endParaRPr>
          </a:p>
        </p:txBody>
      </p:sp>
      <p:sp>
        <p:nvSpPr>
          <p:cNvPr id="5" name="矩形 4"/>
          <p:cNvSpPr/>
          <p:nvPr/>
        </p:nvSpPr>
        <p:spPr>
          <a:xfrm>
            <a:off x="256674" y="1447981"/>
            <a:ext cx="8742946" cy="2346220"/>
          </a:xfrm>
          <a:prstGeom prst="rect">
            <a:avLst/>
          </a:prstGeom>
        </p:spPr>
        <p:txBody>
          <a:bodyPr wrap="square">
            <a:spAutoFit/>
          </a:bodyPr>
          <a:lstStyle/>
          <a:p>
            <a:pPr indent="1206500">
              <a:lnSpc>
                <a:spcPct val="150000"/>
              </a:lnSpc>
            </a:pPr>
            <a:r>
              <a:rPr lang="zh-CN" altLang="en-US" sz="2000" dirty="0">
                <a:latin typeface="微软雅黑" panose="020B0503020204020204" charset="-122"/>
                <a:ea typeface="微软雅黑" panose="020B0503020204020204" charset="-122"/>
              </a:rPr>
              <a:t>主要开展真菌学系统学、进化学、卵菌学分子遗传学和蛋白结构生物学。山东省蔬菜病虫生物学重点实验室主任。‘中国菌物学会’ 副理事长，国家级学报</a:t>
            </a:r>
            <a:r>
              <a:rPr lang="en-US" altLang="zh-CN" sz="2000" dirty="0">
                <a:latin typeface="微软雅黑" panose="020B0503020204020204" charset="-122"/>
                <a:ea typeface="微软雅黑" panose="020B0503020204020204" charset="-122"/>
              </a:rPr>
              <a:t>《</a:t>
            </a:r>
            <a:r>
              <a:rPr lang="zh-CN" altLang="en-US" sz="2000" dirty="0">
                <a:latin typeface="微软雅黑" panose="020B0503020204020204" charset="-122"/>
                <a:ea typeface="微软雅黑" panose="020B0503020204020204" charset="-122"/>
              </a:rPr>
              <a:t>菌物学报</a:t>
            </a:r>
            <a:r>
              <a:rPr lang="en-US" altLang="zh-CN" sz="2000" dirty="0">
                <a:latin typeface="微软雅黑" panose="020B0503020204020204" charset="-122"/>
                <a:ea typeface="微软雅黑" panose="020B0503020204020204" charset="-122"/>
              </a:rPr>
              <a:t>》</a:t>
            </a:r>
            <a:r>
              <a:rPr lang="zh-CN" altLang="en-US" sz="2000" dirty="0">
                <a:latin typeface="微软雅黑" panose="020B0503020204020204" charset="-122"/>
                <a:ea typeface="微软雅黑" panose="020B0503020204020204" charset="-122"/>
              </a:rPr>
              <a:t>及</a:t>
            </a:r>
            <a:r>
              <a:rPr lang="en-US" altLang="zh-CN" sz="2000" dirty="0">
                <a:latin typeface="微软雅黑" panose="020B0503020204020204" charset="-122"/>
                <a:ea typeface="微软雅黑" panose="020B0503020204020204" charset="-122"/>
              </a:rPr>
              <a:t>《</a:t>
            </a:r>
            <a:r>
              <a:rPr lang="zh-CN" altLang="en-US" sz="2000" dirty="0">
                <a:latin typeface="微软雅黑" panose="020B0503020204020204" charset="-122"/>
                <a:ea typeface="微软雅黑" panose="020B0503020204020204" charset="-122"/>
              </a:rPr>
              <a:t>菌物研究</a:t>
            </a:r>
            <a:r>
              <a:rPr lang="en-US" altLang="zh-CN" sz="2000" dirty="0">
                <a:latin typeface="微软雅黑" panose="020B0503020204020204" charset="-122"/>
                <a:ea typeface="微软雅黑" panose="020B0503020204020204" charset="-122"/>
              </a:rPr>
              <a:t>》</a:t>
            </a:r>
            <a:r>
              <a:rPr lang="zh-CN" altLang="en-US" sz="2000" dirty="0">
                <a:latin typeface="微软雅黑" panose="020B0503020204020204" charset="-122"/>
                <a:ea typeface="微软雅黑" panose="020B0503020204020204" charset="-122"/>
              </a:rPr>
              <a:t>编委；国家自然科学基金面上项目、地区性联合重点项目及重点项目同行评审专家；“国家自然科学基金生命科学部终审专家”。</a:t>
            </a:r>
            <a:endParaRPr lang="zh-CN" altLang="en-US" sz="2000" dirty="0">
              <a:latin typeface="微软雅黑" panose="020B0503020204020204" charset="-122"/>
              <a:ea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163127" y="89951"/>
            <a:ext cx="6668135" cy="1781385"/>
          </a:xfrm>
          <a:prstGeom prst="rect">
            <a:avLst/>
          </a:prstGeom>
          <a:noFill/>
          <a:ln w="9525">
            <a:noFill/>
          </a:ln>
        </p:spPr>
        <p:txBody>
          <a:bodyPr wrap="square">
            <a:spAutoFit/>
          </a:bodyPr>
          <a:lstStyle/>
          <a:p>
            <a:pPr indent="299720">
              <a:lnSpc>
                <a:spcPct val="150000"/>
              </a:lnSpc>
            </a:pPr>
            <a:r>
              <a:rPr lang="zh-CN" altLang="en-US" sz="2800" b="1" dirty="0">
                <a:solidFill>
                  <a:srgbClr val="1247F4"/>
                </a:solidFill>
                <a:latin typeface="微软雅黑" panose="020B0503020204020204" charset="-122"/>
                <a:ea typeface="微软雅黑" panose="020B0503020204020204" charset="-122"/>
                <a:cs typeface="宋体" panose="02010600030101010101" pitchFamily="2" charset="-122"/>
              </a:rPr>
              <a:t>李向东，教授，博士生导师，泰山学者</a:t>
            </a:r>
            <a:r>
              <a:rPr lang="zh-CN" altLang="en-US" sz="2400" dirty="0">
                <a:latin typeface="微软雅黑" panose="020B0503020204020204" charset="-122"/>
                <a:ea typeface="微软雅黑" panose="020B0503020204020204" charset="-122"/>
                <a:cs typeface="宋体" panose="02010600030101010101" pitchFamily="2" charset="-122"/>
              </a:rPr>
              <a:t>，国际交流与合作处处长。中国植物病理学会常务理事、山东植物病理学会理事长。</a:t>
            </a:r>
            <a:endParaRPr lang="zh-CN" altLang="en-US" sz="2400" dirty="0">
              <a:latin typeface="微软雅黑" panose="020B0503020204020204" charset="-122"/>
              <a:ea typeface="微软雅黑" panose="020B0503020204020204" charset="-122"/>
            </a:endParaRPr>
          </a:p>
        </p:txBody>
      </p:sp>
      <p:sp>
        <p:nvSpPr>
          <p:cNvPr id="5" name="文本框 4"/>
          <p:cNvSpPr txBox="1"/>
          <p:nvPr/>
        </p:nvSpPr>
        <p:spPr>
          <a:xfrm>
            <a:off x="2263741" y="1766192"/>
            <a:ext cx="6668135" cy="1422890"/>
          </a:xfrm>
          <a:prstGeom prst="rect">
            <a:avLst/>
          </a:prstGeom>
          <a:noFill/>
          <a:ln w="9525">
            <a:noFill/>
          </a:ln>
        </p:spPr>
        <p:txBody>
          <a:bodyPr wrap="square">
            <a:spAutoFit/>
          </a:bodyPr>
          <a:lstStyle/>
          <a:p>
            <a:pPr indent="299720" algn="l">
              <a:lnSpc>
                <a:spcPct val="150000"/>
              </a:lnSpc>
            </a:pPr>
            <a:r>
              <a:rPr lang="zh-CN" altLang="en-US" sz="2000" b="0" dirty="0">
                <a:solidFill>
                  <a:srgbClr val="FF0000"/>
                </a:solidFill>
                <a:latin typeface="微软雅黑" panose="020B0503020204020204" charset="-122"/>
                <a:ea typeface="微软雅黑" panose="020B0503020204020204" charset="-122"/>
                <a:cs typeface="宋体" panose="02010600030101010101" pitchFamily="2" charset="-122"/>
              </a:rPr>
              <a:t>教育部新世纪优秀人才 中国植物保护学会青年科技奖</a:t>
            </a:r>
            <a:endParaRPr lang="zh-CN" altLang="en-US" sz="2000" b="0" dirty="0">
              <a:solidFill>
                <a:srgbClr val="FF0000"/>
              </a:solidFill>
              <a:latin typeface="微软雅黑" panose="020B0503020204020204" charset="-122"/>
              <a:ea typeface="微软雅黑" panose="020B0503020204020204" charset="-122"/>
              <a:cs typeface="宋体" panose="02010600030101010101" pitchFamily="2" charset="-122"/>
            </a:endParaRPr>
          </a:p>
          <a:p>
            <a:pPr indent="299720" algn="l">
              <a:lnSpc>
                <a:spcPct val="150000"/>
              </a:lnSpc>
            </a:pPr>
            <a:r>
              <a:rPr lang="zh-CN" altLang="en-US" sz="2000" b="0" dirty="0">
                <a:solidFill>
                  <a:srgbClr val="FF0000"/>
                </a:solidFill>
                <a:latin typeface="微软雅黑" panose="020B0503020204020204" charset="-122"/>
                <a:ea typeface="微软雅黑" panose="020B0503020204020204" charset="-122"/>
                <a:cs typeface="宋体" panose="02010600030101010101" pitchFamily="2" charset="-122"/>
              </a:rPr>
              <a:t>齐鲁先锋共产党员     山东高校十大师德标兵</a:t>
            </a:r>
            <a:endParaRPr lang="zh-CN" altLang="en-US" sz="2000" b="0" dirty="0">
              <a:solidFill>
                <a:srgbClr val="FF0000"/>
              </a:solidFill>
              <a:latin typeface="微软雅黑" panose="020B0503020204020204" charset="-122"/>
              <a:ea typeface="微软雅黑" panose="020B0503020204020204" charset="-122"/>
              <a:cs typeface="宋体" panose="02010600030101010101" pitchFamily="2" charset="-122"/>
            </a:endParaRPr>
          </a:p>
          <a:p>
            <a:pPr indent="299720" algn="l">
              <a:lnSpc>
                <a:spcPct val="150000"/>
              </a:lnSpc>
            </a:pPr>
            <a:r>
              <a:rPr lang="zh-CN" altLang="en-US" sz="2000" b="0" dirty="0">
                <a:solidFill>
                  <a:srgbClr val="FF0000"/>
                </a:solidFill>
                <a:latin typeface="微软雅黑" panose="020B0503020204020204" charset="-122"/>
                <a:ea typeface="微软雅黑" panose="020B0503020204020204" charset="-122"/>
                <a:cs typeface="宋体" panose="02010600030101010101" pitchFamily="2" charset="-122"/>
              </a:rPr>
              <a:t>山东省优秀科技工作者  山东省有突出贡献中青年专家</a:t>
            </a:r>
            <a:endParaRPr lang="zh-CN" altLang="en-US" sz="2000" b="0" dirty="0">
              <a:solidFill>
                <a:srgbClr val="FF0000"/>
              </a:solidFill>
              <a:latin typeface="微软雅黑" panose="020B0503020204020204" charset="-122"/>
              <a:ea typeface="微软雅黑" panose="020B0503020204020204" charset="-122"/>
              <a:cs typeface="宋体" panose="02010600030101010101" pitchFamily="2" charset="-122"/>
            </a:endParaRPr>
          </a:p>
        </p:txBody>
      </p:sp>
      <p:sp>
        <p:nvSpPr>
          <p:cNvPr id="6" name="文本框 5"/>
          <p:cNvSpPr txBox="1"/>
          <p:nvPr/>
        </p:nvSpPr>
        <p:spPr>
          <a:xfrm>
            <a:off x="181643" y="4193831"/>
            <a:ext cx="4932680" cy="1630045"/>
          </a:xfrm>
          <a:prstGeom prst="rect">
            <a:avLst/>
          </a:prstGeom>
          <a:noFill/>
          <a:ln w="9525">
            <a:noFill/>
          </a:ln>
        </p:spPr>
        <p:txBody>
          <a:bodyPr wrap="square">
            <a:spAutoFit/>
          </a:bodyPr>
          <a:lstStyle/>
          <a:p>
            <a:r>
              <a:rPr lang="zh-CN" altLang="en-US" sz="2000" b="0" dirty="0">
                <a:latin typeface="微软雅黑" panose="020B0503020204020204" charset="-122"/>
                <a:ea typeface="微软雅黑" panose="020B0503020204020204" charset="-122"/>
                <a:cs typeface="宋体" panose="02010600030101010101" pitchFamily="2" charset="-122"/>
              </a:rPr>
              <a:t>主持国家基金</a:t>
            </a:r>
            <a:r>
              <a:rPr lang="zh-CN" altLang="en-US" sz="2000" b="1" dirty="0">
                <a:solidFill>
                  <a:srgbClr val="FF0000"/>
                </a:solidFill>
                <a:latin typeface="微软雅黑" panose="020B0503020204020204" charset="-122"/>
                <a:ea typeface="微软雅黑" panose="020B0503020204020204" charset="-122"/>
                <a:cs typeface="宋体" panose="02010600030101010101" pitchFamily="2" charset="-122"/>
                <a:sym typeface="+mn-ea"/>
              </a:rPr>
              <a:t>国际合作重点</a:t>
            </a:r>
            <a:r>
              <a:rPr lang="zh-CN" altLang="en-US" sz="2000" b="0" dirty="0">
                <a:latin typeface="微软雅黑" panose="020B0503020204020204" charset="-122"/>
                <a:ea typeface="微软雅黑" panose="020B0503020204020204" charset="-122"/>
                <a:cs typeface="宋体" panose="02010600030101010101" pitchFamily="2" charset="-122"/>
                <a:sym typeface="+mn-ea"/>
              </a:rPr>
              <a:t>（</a:t>
            </a:r>
            <a:r>
              <a:rPr lang="en-US" altLang="zh-CN" sz="2000" b="0" dirty="0">
                <a:latin typeface="微软雅黑" panose="020B0503020204020204" charset="-122"/>
                <a:ea typeface="微软雅黑" panose="020B0503020204020204" charset="-122"/>
                <a:cs typeface="宋体" panose="02010600030101010101" pitchFamily="2" charset="-122"/>
                <a:sym typeface="+mn-ea"/>
              </a:rPr>
              <a:t>237</a:t>
            </a:r>
            <a:r>
              <a:rPr lang="zh-CN" altLang="en-US" sz="2000" b="0" dirty="0">
                <a:latin typeface="微软雅黑" panose="020B0503020204020204" charset="-122"/>
                <a:ea typeface="微软雅黑" panose="020B0503020204020204" charset="-122"/>
                <a:cs typeface="宋体" panose="02010600030101010101" pitchFamily="2" charset="-122"/>
                <a:sym typeface="+mn-ea"/>
              </a:rPr>
              <a:t>万元）、</a:t>
            </a:r>
            <a:r>
              <a:rPr lang="zh-CN" altLang="en-US" sz="2000" b="0" dirty="0">
                <a:latin typeface="微软雅黑" panose="020B0503020204020204" charset="-122"/>
                <a:ea typeface="微软雅黑" panose="020B0503020204020204" charset="-122"/>
                <a:cs typeface="宋体" panose="02010600030101010101" pitchFamily="2" charset="-122"/>
              </a:rPr>
              <a:t>面上项目，</a:t>
            </a:r>
            <a:r>
              <a:rPr lang="zh-CN" altLang="en-US" sz="2000" b="1" dirty="0">
                <a:solidFill>
                  <a:srgbClr val="FF0000"/>
                </a:solidFill>
                <a:latin typeface="微软雅黑" panose="020B0503020204020204" charset="-122"/>
                <a:ea typeface="微软雅黑" panose="020B0503020204020204" charset="-122"/>
                <a:cs typeface="宋体" panose="02010600030101010101" pitchFamily="2" charset="-122"/>
              </a:rPr>
              <a:t>国家重点研发计划</a:t>
            </a:r>
            <a:r>
              <a:rPr lang="zh-CN" altLang="en-US" sz="2000" b="0" dirty="0">
                <a:latin typeface="微软雅黑" panose="020B0503020204020204" charset="-122"/>
                <a:ea typeface="微软雅黑" panose="020B0503020204020204" charset="-122"/>
                <a:cs typeface="宋体" panose="02010600030101010101" pitchFamily="2" charset="-122"/>
              </a:rPr>
              <a:t>（</a:t>
            </a:r>
            <a:r>
              <a:rPr lang="en-US" altLang="zh-CN" sz="2000" b="0" dirty="0">
                <a:latin typeface="微软雅黑" panose="020B0503020204020204" charset="-122"/>
                <a:ea typeface="微软雅黑" panose="020B0503020204020204" charset="-122"/>
                <a:cs typeface="宋体" panose="02010600030101010101" pitchFamily="2" charset="-122"/>
              </a:rPr>
              <a:t>600</a:t>
            </a:r>
            <a:r>
              <a:rPr lang="zh-CN" altLang="en-US" sz="2000" b="0" dirty="0">
                <a:latin typeface="微软雅黑" panose="020B0503020204020204" charset="-122"/>
                <a:ea typeface="微软雅黑" panose="020B0503020204020204" charset="-122"/>
                <a:cs typeface="宋体" panose="02010600030101010101" pitchFamily="2" charset="-122"/>
              </a:rPr>
              <a:t>万元），省</a:t>
            </a:r>
            <a:r>
              <a:rPr lang="zh-CN" altLang="en-US" sz="2000" b="0" dirty="0">
                <a:latin typeface="微软雅黑" panose="020B0503020204020204" charset="-122"/>
                <a:ea typeface="微软雅黑" panose="020B0503020204020204" charset="-122"/>
                <a:cs typeface="宋体" panose="02010600030101010101" pitchFamily="2" charset="-122"/>
                <a:sym typeface="+mn-ea"/>
              </a:rPr>
              <a:t>现代农业产业技术体系（</a:t>
            </a:r>
            <a:r>
              <a:rPr lang="en-US" altLang="zh-CN" sz="2000" b="0" dirty="0">
                <a:latin typeface="微软雅黑" panose="020B0503020204020204" charset="-122"/>
                <a:ea typeface="微软雅黑" panose="020B0503020204020204" charset="-122"/>
                <a:cs typeface="宋体" panose="02010600030101010101" pitchFamily="2" charset="-122"/>
                <a:sym typeface="+mn-ea"/>
              </a:rPr>
              <a:t>125</a:t>
            </a:r>
            <a:r>
              <a:rPr lang="zh-CN" altLang="en-US" sz="2000" dirty="0">
                <a:latin typeface="微软雅黑" panose="020B0503020204020204" charset="-122"/>
                <a:ea typeface="微软雅黑" panose="020B0503020204020204" charset="-122"/>
                <a:cs typeface="宋体" panose="02010600030101010101" pitchFamily="2" charset="-122"/>
              </a:rPr>
              <a:t>万元</a:t>
            </a:r>
            <a:r>
              <a:rPr lang="zh-CN" altLang="en-US" sz="2000" b="0" dirty="0">
                <a:latin typeface="微软雅黑" panose="020B0503020204020204" charset="-122"/>
                <a:ea typeface="微软雅黑" panose="020B0503020204020204" charset="-122"/>
                <a:cs typeface="宋体" panose="02010600030101010101" pitchFamily="2" charset="-122"/>
                <a:sym typeface="+mn-ea"/>
              </a:rPr>
              <a:t>），国家烟草专卖局重点项目（</a:t>
            </a:r>
            <a:r>
              <a:rPr lang="en-US" altLang="zh-CN" sz="2000" b="0" dirty="0">
                <a:latin typeface="微软雅黑" panose="020B0503020204020204" charset="-122"/>
                <a:ea typeface="微软雅黑" panose="020B0503020204020204" charset="-122"/>
                <a:cs typeface="宋体" panose="02010600030101010101" pitchFamily="2" charset="-122"/>
                <a:sym typeface="+mn-ea"/>
              </a:rPr>
              <a:t>200</a:t>
            </a:r>
            <a:r>
              <a:rPr lang="zh-CN" altLang="en-US" sz="2000" dirty="0">
                <a:latin typeface="微软雅黑" panose="020B0503020204020204" charset="-122"/>
                <a:ea typeface="微软雅黑" panose="020B0503020204020204" charset="-122"/>
                <a:cs typeface="宋体" panose="02010600030101010101" pitchFamily="2" charset="-122"/>
              </a:rPr>
              <a:t>万元</a:t>
            </a:r>
            <a:r>
              <a:rPr lang="zh-CN" altLang="en-US" sz="2000" b="0" dirty="0">
                <a:latin typeface="微软雅黑" panose="020B0503020204020204" charset="-122"/>
                <a:ea typeface="微软雅黑" panose="020B0503020204020204" charset="-122"/>
                <a:cs typeface="宋体" panose="02010600030101010101" pitchFamily="2" charset="-122"/>
                <a:sym typeface="+mn-ea"/>
              </a:rPr>
              <a:t>），</a:t>
            </a:r>
            <a:r>
              <a:rPr lang="zh-CN" altLang="en-US" sz="2000" b="0" dirty="0">
                <a:latin typeface="微软雅黑" panose="020B0503020204020204" charset="-122"/>
                <a:ea typeface="微软雅黑" panose="020B0503020204020204" charset="-122"/>
                <a:cs typeface="宋体" panose="02010600030101010101" pitchFamily="2" charset="-122"/>
              </a:rPr>
              <a:t>瑞典</a:t>
            </a:r>
            <a:r>
              <a:rPr lang="en-US" altLang="zh-CN" sz="2000" b="0" dirty="0">
                <a:latin typeface="微软雅黑" panose="020B0503020204020204" charset="-122"/>
                <a:ea typeface="微软雅黑" panose="020B0503020204020204" charset="-122"/>
                <a:cs typeface="宋体" panose="02010600030101010101" pitchFamily="2" charset="-122"/>
              </a:rPr>
              <a:t>-</a:t>
            </a:r>
            <a:r>
              <a:rPr lang="zh-CN" altLang="en-US" sz="2000" b="0" dirty="0">
                <a:latin typeface="微软雅黑" panose="020B0503020204020204" charset="-122"/>
                <a:ea typeface="微软雅黑" panose="020B0503020204020204" charset="-122"/>
                <a:cs typeface="宋体" panose="02010600030101010101" pitchFamily="2" charset="-122"/>
              </a:rPr>
              <a:t>亚洲合作研究项目</a:t>
            </a:r>
            <a:endParaRPr lang="zh-CN" altLang="en-US" sz="2000" dirty="0">
              <a:latin typeface="微软雅黑" panose="020B0503020204020204" charset="-122"/>
              <a:ea typeface="微软雅黑" panose="020B0503020204020204" charset="-122"/>
            </a:endParaRPr>
          </a:p>
        </p:txBody>
      </p:sp>
      <p:sp>
        <p:nvSpPr>
          <p:cNvPr id="7" name="文本框 6"/>
          <p:cNvSpPr txBox="1"/>
          <p:nvPr/>
        </p:nvSpPr>
        <p:spPr>
          <a:xfrm>
            <a:off x="5114323" y="4100327"/>
            <a:ext cx="3917315" cy="2246769"/>
          </a:xfrm>
          <a:prstGeom prst="rect">
            <a:avLst/>
          </a:prstGeom>
          <a:noFill/>
          <a:ln w="9525">
            <a:noFill/>
          </a:ln>
        </p:spPr>
        <p:txBody>
          <a:bodyPr wrap="square">
            <a:spAutoFit/>
          </a:bodyPr>
          <a:lstStyle/>
          <a:p>
            <a:r>
              <a:rPr lang="zh-CN" altLang="en-US" sz="2000" b="0" dirty="0">
                <a:latin typeface="微软雅黑" panose="020B0503020204020204" charset="-122"/>
                <a:ea typeface="微软雅黑" panose="020B0503020204020204" charset="-122"/>
                <a:cs typeface="宋体" panose="02010600030101010101" pitchFamily="2" charset="-122"/>
              </a:rPr>
              <a:t>在</a:t>
            </a:r>
            <a:r>
              <a:rPr lang="en-US" altLang="zh-CN" sz="2000" b="1" dirty="0">
                <a:latin typeface="微软雅黑" panose="020B0503020204020204" charset="-122"/>
                <a:ea typeface="微软雅黑" panose="020B0503020204020204" charset="-122"/>
                <a:cs typeface="宋体" panose="02010600030101010101" pitchFamily="2" charset="-122"/>
              </a:rPr>
              <a:t>Plant Physiology</a:t>
            </a:r>
            <a:r>
              <a:rPr lang="zh-CN" altLang="en-US" sz="2000" b="0" dirty="0">
                <a:latin typeface="微软雅黑" panose="020B0503020204020204" charset="-122"/>
                <a:ea typeface="微软雅黑" panose="020B0503020204020204" charset="-122"/>
                <a:cs typeface="宋体" panose="02010600030101010101" pitchFamily="2" charset="-122"/>
              </a:rPr>
              <a:t>、</a:t>
            </a:r>
            <a:r>
              <a:rPr lang="en-US" altLang="zh-CN" sz="2000" b="0" dirty="0">
                <a:latin typeface="微软雅黑" panose="020B0503020204020204" charset="-122"/>
                <a:ea typeface="微软雅黑" panose="020B0503020204020204" charset="-122"/>
                <a:cs typeface="Times New Roman" panose="02020603050405020304" pitchFamily="18" charset="0"/>
              </a:rPr>
              <a:t>Molecular Plant Pathology</a:t>
            </a:r>
            <a:r>
              <a:rPr lang="zh-CN" altLang="en-US" sz="2000" b="0" dirty="0">
                <a:latin typeface="微软雅黑" panose="020B0503020204020204" charset="-122"/>
                <a:ea typeface="微软雅黑" panose="020B0503020204020204" charset="-122"/>
                <a:cs typeface="宋体" panose="02010600030101010101" pitchFamily="2" charset="-122"/>
              </a:rPr>
              <a:t>等杂志发表文章</a:t>
            </a:r>
            <a:r>
              <a:rPr lang="en-US" altLang="zh-CN" sz="2000" b="0" dirty="0">
                <a:latin typeface="微软雅黑" panose="020B0503020204020204" charset="-122"/>
                <a:ea typeface="微软雅黑" panose="020B0503020204020204" charset="-122"/>
                <a:cs typeface="Times New Roman" panose="02020603050405020304" pitchFamily="18" charset="0"/>
              </a:rPr>
              <a:t>100</a:t>
            </a:r>
            <a:r>
              <a:rPr lang="zh-CN" altLang="en-US" sz="2000" b="0" dirty="0">
                <a:latin typeface="微软雅黑" panose="020B0503020204020204" charset="-122"/>
                <a:ea typeface="微软雅黑" panose="020B0503020204020204" charset="-122"/>
                <a:cs typeface="宋体" panose="02010600030101010101" pitchFamily="2" charset="-122"/>
              </a:rPr>
              <a:t>多篇。</a:t>
            </a:r>
            <a:r>
              <a:rPr lang="zh-CN" altLang="en-US" sz="2000" b="0" dirty="0">
                <a:latin typeface="微软雅黑" panose="020B0503020204020204" charset="-122"/>
                <a:ea typeface="微软雅黑" panose="020B0503020204020204" charset="-122"/>
                <a:cs typeface="宋体" panose="02010600030101010101" pitchFamily="2" charset="-122"/>
                <a:sym typeface="+mn-ea"/>
              </a:rPr>
              <a:t>授权国家发明</a:t>
            </a:r>
            <a:r>
              <a:rPr lang="zh-CN" altLang="en-US" sz="2000" b="0" dirty="0">
                <a:latin typeface="微软雅黑" panose="020B0503020204020204" charset="-122"/>
                <a:ea typeface="微软雅黑" panose="020B0503020204020204" charset="-122"/>
                <a:cs typeface="宋体" panose="02010600030101010101" pitchFamily="2" charset="-122"/>
              </a:rPr>
              <a:t>专利</a:t>
            </a:r>
            <a:r>
              <a:rPr lang="en-US" altLang="zh-CN" sz="2000" b="0" dirty="0">
                <a:latin typeface="微软雅黑" panose="020B0503020204020204" charset="-122"/>
                <a:ea typeface="微软雅黑" panose="020B0503020204020204" charset="-122"/>
                <a:cs typeface="宋体" panose="02010600030101010101" pitchFamily="2" charset="-122"/>
              </a:rPr>
              <a:t>8</a:t>
            </a:r>
            <a:r>
              <a:rPr lang="zh-CN" altLang="en-US" sz="2000" b="0" dirty="0">
                <a:latin typeface="微软雅黑" panose="020B0503020204020204" charset="-122"/>
                <a:ea typeface="微软雅黑" panose="020B0503020204020204" charset="-122"/>
                <a:cs typeface="宋体" panose="02010600030101010101" pitchFamily="2" charset="-122"/>
              </a:rPr>
              <a:t>项。获得省级科技进步奖</a:t>
            </a:r>
            <a:r>
              <a:rPr lang="en-US" altLang="zh-CN" sz="2000" b="0" dirty="0">
                <a:latin typeface="微软雅黑" panose="020B0503020204020204" charset="-122"/>
                <a:ea typeface="微软雅黑" panose="020B0503020204020204" charset="-122"/>
                <a:cs typeface="Times New Roman" panose="02020603050405020304" pitchFamily="18" charset="0"/>
              </a:rPr>
              <a:t>2</a:t>
            </a:r>
            <a:r>
              <a:rPr lang="zh-CN" altLang="en-US" sz="2000" b="0" dirty="0">
                <a:latin typeface="微软雅黑" panose="020B0503020204020204" charset="-122"/>
                <a:ea typeface="微软雅黑" panose="020B0503020204020204" charset="-122"/>
                <a:cs typeface="宋体" panose="02010600030101010101" pitchFamily="2" charset="-122"/>
              </a:rPr>
              <a:t>项，“玉米病虫害节本增效防治技术”被列为山东省农业主推技术。 </a:t>
            </a:r>
            <a:endParaRPr lang="zh-CN" altLang="en-US" sz="2000" dirty="0">
              <a:latin typeface="微软雅黑" panose="020B0503020204020204" charset="-122"/>
              <a:ea typeface="微软雅黑" panose="020B0503020204020204" charset="-122"/>
            </a:endParaRPr>
          </a:p>
        </p:txBody>
      </p:sp>
      <p:pic>
        <p:nvPicPr>
          <p:cNvPr id="8" name="图片 7" descr="李向东 篮版"/>
          <p:cNvPicPr>
            <a:picLocks noChangeAspect="1"/>
          </p:cNvPicPr>
          <p:nvPr/>
        </p:nvPicPr>
        <p:blipFill>
          <a:blip r:embed="rId1" cstate="print"/>
          <a:stretch>
            <a:fillRect/>
          </a:stretch>
        </p:blipFill>
        <p:spPr>
          <a:xfrm>
            <a:off x="181643" y="89951"/>
            <a:ext cx="1880870" cy="2407920"/>
          </a:xfrm>
          <a:prstGeom prst="rect">
            <a:avLst/>
          </a:prstGeom>
        </p:spPr>
      </p:pic>
      <p:sp>
        <p:nvSpPr>
          <p:cNvPr id="9" name="文本框 8"/>
          <p:cNvSpPr txBox="1"/>
          <p:nvPr/>
        </p:nvSpPr>
        <p:spPr>
          <a:xfrm>
            <a:off x="181643" y="3077797"/>
            <a:ext cx="6277610" cy="1014730"/>
          </a:xfrm>
          <a:prstGeom prst="rect">
            <a:avLst/>
          </a:prstGeom>
          <a:noFill/>
          <a:ln w="9525">
            <a:noFill/>
          </a:ln>
        </p:spPr>
        <p:txBody>
          <a:bodyPr wrap="square">
            <a:spAutoFit/>
          </a:bodyPr>
          <a:lstStyle/>
          <a:p>
            <a:pPr indent="299720"/>
            <a:r>
              <a:rPr lang="zh-CN" altLang="en-US" sz="2000" dirty="0">
                <a:latin typeface="微软雅黑" panose="020B0503020204020204" charset="-122"/>
                <a:ea typeface="微软雅黑" panose="020B0503020204020204" charset="-122"/>
                <a:cs typeface="宋体" panose="02010600030101010101" pitchFamily="2" charset="-122"/>
              </a:rPr>
              <a:t>研究方向：</a:t>
            </a:r>
            <a:endParaRPr lang="zh-CN" altLang="en-US" sz="2000" dirty="0">
              <a:latin typeface="微软雅黑" panose="020B0503020204020204" charset="-122"/>
              <a:ea typeface="微软雅黑" panose="020B0503020204020204" charset="-122"/>
              <a:cs typeface="宋体" panose="02010600030101010101" pitchFamily="2" charset="-122"/>
            </a:endParaRPr>
          </a:p>
          <a:p>
            <a:pPr indent="299720" algn="l"/>
            <a:r>
              <a:rPr lang="zh-CN" altLang="en-US" sz="2000" dirty="0">
                <a:latin typeface="微软雅黑" panose="020B0503020204020204" charset="-122"/>
                <a:ea typeface="微软雅黑" panose="020B0503020204020204" charset="-122"/>
                <a:cs typeface="宋体" panose="02010600030101010101" pitchFamily="2" charset="-122"/>
              </a:rPr>
              <a:t>1、作物病毒致病分子机制和防控新技术</a:t>
            </a:r>
            <a:endParaRPr lang="zh-CN" altLang="en-US" sz="2000" dirty="0">
              <a:latin typeface="微软雅黑" panose="020B0503020204020204" charset="-122"/>
              <a:ea typeface="微软雅黑" panose="020B0503020204020204" charset="-122"/>
              <a:cs typeface="宋体" panose="02010600030101010101" pitchFamily="2" charset="-122"/>
            </a:endParaRPr>
          </a:p>
          <a:p>
            <a:pPr indent="299720" algn="l"/>
            <a:r>
              <a:rPr lang="zh-CN" altLang="en-US" sz="2000" dirty="0">
                <a:latin typeface="微软雅黑" panose="020B0503020204020204" charset="-122"/>
                <a:ea typeface="微软雅黑" panose="020B0503020204020204" charset="-122"/>
                <a:cs typeface="宋体" panose="02010600030101010101" pitchFamily="2" charset="-122"/>
              </a:rPr>
              <a:t>2、玉米重大病虫害成灾机制与防控关键技术</a:t>
            </a:r>
            <a:endParaRPr lang="zh-CN" altLang="en-US" sz="2000" dirty="0">
              <a:latin typeface="微软雅黑" panose="020B0503020204020204" charset="-122"/>
              <a:ea typeface="微软雅黑" panose="020B0503020204020204" charset="-122"/>
              <a:cs typeface="宋体" panose="02010600030101010101" pitchFamily="2" charset="-122"/>
            </a:endParaRPr>
          </a:p>
        </p:txBody>
      </p:sp>
      <p:sp>
        <p:nvSpPr>
          <p:cNvPr id="2" name="文本框 1"/>
          <p:cNvSpPr txBox="1"/>
          <p:nvPr/>
        </p:nvSpPr>
        <p:spPr>
          <a:xfrm>
            <a:off x="1261638" y="6244829"/>
            <a:ext cx="6620723" cy="523220"/>
          </a:xfrm>
          <a:prstGeom prst="rect">
            <a:avLst/>
          </a:prstGeom>
          <a:noFill/>
        </p:spPr>
        <p:txBody>
          <a:bodyPr wrap="none" rtlCol="0">
            <a:spAutoFit/>
          </a:bodyPr>
          <a:lstStyle/>
          <a:p>
            <a:r>
              <a:rPr kumimoji="1" lang="zh-CN" altLang="en-US" sz="2800" b="1" dirty="0">
                <a:latin typeface="微软雅黑" panose="020B0503020204020204" charset="-122"/>
                <a:ea typeface="微软雅黑" panose="020B0503020204020204" charset="-122"/>
              </a:rPr>
              <a:t>近</a:t>
            </a:r>
            <a:r>
              <a:rPr kumimoji="1" lang="en-US" altLang="zh-CN" sz="2800" b="1" dirty="0">
                <a:latin typeface="微软雅黑" panose="020B0503020204020204" charset="-122"/>
                <a:ea typeface="微软雅黑" panose="020B0503020204020204" charset="-122"/>
              </a:rPr>
              <a:t>5</a:t>
            </a:r>
            <a:r>
              <a:rPr kumimoji="1" lang="zh-CN" altLang="en-US" sz="2800" b="1" dirty="0">
                <a:latin typeface="微软雅黑" panose="020B0503020204020204" charset="-122"/>
                <a:ea typeface="微软雅黑" panose="020B0503020204020204" charset="-122"/>
              </a:rPr>
              <a:t>年主持课题到位经费超过</a:t>
            </a:r>
            <a:r>
              <a:rPr kumimoji="1" lang="en-US" altLang="zh-CN" sz="2800" b="1" dirty="0">
                <a:latin typeface="微软雅黑" panose="020B0503020204020204" charset="-122"/>
                <a:ea typeface="微软雅黑" panose="020B0503020204020204" charset="-122"/>
              </a:rPr>
              <a:t>1000</a:t>
            </a:r>
            <a:r>
              <a:rPr kumimoji="1" lang="zh-CN" altLang="en-US" sz="2800" b="1" dirty="0">
                <a:latin typeface="微软雅黑" panose="020B0503020204020204" charset="-122"/>
                <a:ea typeface="微软雅黑" panose="020B0503020204020204" charset="-122"/>
              </a:rPr>
              <a:t>万元。</a:t>
            </a:r>
            <a:endParaRPr kumimoji="1" lang="zh-CN" altLang="en-US" sz="2800" b="1" dirty="0">
              <a:latin typeface="微软雅黑" panose="020B0503020204020204" charset="-122"/>
              <a:ea typeface="微软雅黑" panose="020B050302020402020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0" y="116632"/>
            <a:ext cx="6858000" cy="2321768"/>
          </a:xfrm>
          <a:ln>
            <a:solidFill>
              <a:srgbClr val="00B0F0"/>
            </a:solidFill>
          </a:ln>
        </p:spPr>
        <p:txBody>
          <a:bodyPr>
            <a:noAutofit/>
          </a:bodyPr>
          <a:lstStyle/>
          <a:p>
            <a:pPr algn="just">
              <a:lnSpc>
                <a:spcPct val="160000"/>
              </a:lnSpc>
              <a:spcBef>
                <a:spcPts val="0"/>
              </a:spcBef>
              <a:buNone/>
            </a:pPr>
            <a:r>
              <a:rPr lang="zh-CN" altLang="en-US" sz="2800" b="1" dirty="0">
                <a:solidFill>
                  <a:srgbClr val="1247F4"/>
                </a:solidFill>
                <a:latin typeface="微软雅黑" panose="020B0503020204020204" charset="-122"/>
                <a:ea typeface="微软雅黑" panose="020B0503020204020204" charset="-122"/>
              </a:rPr>
              <a:t>原雪峰，教授，博士生导师</a:t>
            </a:r>
            <a:endParaRPr lang="en-US" altLang="zh-CN" sz="2800" b="1" dirty="0">
              <a:solidFill>
                <a:srgbClr val="1247F4"/>
              </a:solidFill>
              <a:latin typeface="微软雅黑" panose="020B0503020204020204" charset="-122"/>
              <a:ea typeface="微软雅黑" panose="020B0503020204020204" charset="-122"/>
            </a:endParaRPr>
          </a:p>
          <a:p>
            <a:pPr algn="just">
              <a:lnSpc>
                <a:spcPct val="160000"/>
              </a:lnSpc>
              <a:spcBef>
                <a:spcPts val="0"/>
              </a:spcBef>
              <a:buNone/>
            </a:pPr>
            <a:r>
              <a:rPr lang="zh-CN" altLang="en-US" sz="1400" dirty="0"/>
              <a:t>植物保护学院副院长，植物病理学硕士点导师组组长，植物保护专业硕士导师点组长</a:t>
            </a:r>
            <a:endParaRPr lang="en-US" altLang="zh-CN" sz="1400" dirty="0"/>
          </a:p>
          <a:p>
            <a:pPr algn="just">
              <a:lnSpc>
                <a:spcPct val="160000"/>
              </a:lnSpc>
              <a:spcBef>
                <a:spcPts val="0"/>
              </a:spcBef>
              <a:buNone/>
            </a:pPr>
            <a:r>
              <a:rPr lang="zh-CN" altLang="en-US" sz="1400" dirty="0"/>
              <a:t>中国植物病理学会理事，中国植物病理学会青年委员会副主任</a:t>
            </a:r>
            <a:endParaRPr lang="en-US" altLang="zh-CN" sz="1400" dirty="0"/>
          </a:p>
          <a:p>
            <a:pPr algn="just">
              <a:lnSpc>
                <a:spcPct val="160000"/>
              </a:lnSpc>
              <a:spcBef>
                <a:spcPts val="0"/>
              </a:spcBef>
              <a:buNone/>
            </a:pPr>
            <a:r>
              <a:rPr lang="zh-CN" altLang="en-US" sz="1400" dirty="0"/>
              <a:t>山东植物病理学会秘书长、常务理事</a:t>
            </a:r>
            <a:endParaRPr lang="en-US" altLang="zh-CN" sz="1400" dirty="0"/>
          </a:p>
          <a:p>
            <a:pPr algn="just">
              <a:lnSpc>
                <a:spcPct val="160000"/>
              </a:lnSpc>
              <a:spcBef>
                <a:spcPts val="0"/>
              </a:spcBef>
              <a:buNone/>
            </a:pPr>
            <a:r>
              <a:rPr lang="zh-CN" altLang="en-US" sz="1400" dirty="0"/>
              <a:t>山东省农业微生物重点实验室副主任</a:t>
            </a:r>
            <a:endParaRPr lang="en-US" altLang="zh-CN" sz="1400" dirty="0"/>
          </a:p>
          <a:p>
            <a:pPr algn="just">
              <a:lnSpc>
                <a:spcPct val="160000"/>
              </a:lnSpc>
              <a:spcBef>
                <a:spcPts val="0"/>
              </a:spcBef>
              <a:buNone/>
            </a:pPr>
            <a:r>
              <a:rPr lang="zh-CN" altLang="zh-CN" sz="1400" dirty="0"/>
              <a:t>山东农业大学欧美同学会·留学人员联谊会副秘书长</a:t>
            </a:r>
            <a:endParaRPr lang="en-US" altLang="zh-CN" sz="1400" dirty="0"/>
          </a:p>
          <a:p>
            <a:pPr algn="just">
              <a:lnSpc>
                <a:spcPct val="160000"/>
              </a:lnSpc>
              <a:spcBef>
                <a:spcPts val="0"/>
              </a:spcBef>
              <a:buNone/>
            </a:pPr>
            <a:endParaRPr lang="en-US" altLang="zh-CN" sz="1400" dirty="0"/>
          </a:p>
        </p:txBody>
      </p:sp>
      <p:sp>
        <p:nvSpPr>
          <p:cNvPr id="5" name="Content Placeholder 2"/>
          <p:cNvSpPr txBox="1"/>
          <p:nvPr/>
        </p:nvSpPr>
        <p:spPr>
          <a:xfrm>
            <a:off x="35496" y="2743200"/>
            <a:ext cx="8856984" cy="3448000"/>
          </a:xfrm>
          <a:prstGeom prst="rect">
            <a:avLst/>
          </a:prstGeom>
          <a:ln>
            <a:solidFill>
              <a:srgbClr val="00B0F0"/>
            </a:solidFill>
          </a:ln>
        </p:spPr>
        <p:txBody>
          <a:bodyPr vert="horz" lIns="91440" tIns="45720" rIns="91440" bIns="45720" rtlCol="0">
            <a:noAutofit/>
          </a:bodyPr>
          <a:lstStyle/>
          <a:p>
            <a:pPr algn="just">
              <a:lnSpc>
                <a:spcPct val="160000"/>
              </a:lnSpc>
              <a:buFont typeface="Wingdings" panose="05000000000000000000" pitchFamily="2" charset="2"/>
              <a:buChar char="l"/>
            </a:pPr>
            <a:r>
              <a:rPr lang="en-US" altLang="zh-CN" sz="1400" dirty="0"/>
              <a:t>2005</a:t>
            </a:r>
            <a:r>
              <a:rPr lang="zh-CN" altLang="en-US" sz="1400" dirty="0"/>
              <a:t>中国农业大学理学博士，</a:t>
            </a:r>
            <a:r>
              <a:rPr lang="en-US" altLang="zh-CN" sz="1400" dirty="0"/>
              <a:t>2007-2012</a:t>
            </a:r>
            <a:r>
              <a:rPr lang="zh-CN" altLang="en-US" sz="1400" dirty="0"/>
              <a:t>留学美国，</a:t>
            </a:r>
            <a:r>
              <a:rPr lang="en-US" altLang="zh-CN" sz="1400" dirty="0"/>
              <a:t>2012</a:t>
            </a:r>
            <a:r>
              <a:rPr lang="zh-CN" altLang="en-US" sz="1400" dirty="0"/>
              <a:t>特聘教授入职山东农业大学。</a:t>
            </a:r>
            <a:endParaRPr lang="en-US" altLang="zh-CN" sz="1400" dirty="0"/>
          </a:p>
          <a:p>
            <a:pPr algn="just">
              <a:lnSpc>
                <a:spcPct val="160000"/>
              </a:lnSpc>
              <a:buFont typeface="Wingdings" panose="05000000000000000000" pitchFamily="2" charset="2"/>
              <a:buChar char="l"/>
            </a:pPr>
            <a:r>
              <a:rPr lang="zh-CN" altLang="en-US" sz="1400" dirty="0"/>
              <a:t>长期从事植物</a:t>
            </a:r>
            <a:r>
              <a:rPr lang="en-US" altLang="zh-CN" sz="1400" dirty="0"/>
              <a:t>RNA</a:t>
            </a:r>
            <a:r>
              <a:rPr lang="zh-CN" altLang="en-US" sz="1400" dirty="0"/>
              <a:t>病毒的分子进化与基因表达调控机理研究，在</a:t>
            </a:r>
            <a:r>
              <a:rPr lang="en-US" altLang="zh-CN" sz="1400" dirty="0"/>
              <a:t>《</a:t>
            </a:r>
            <a:r>
              <a:rPr lang="en-US" altLang="zh-CN" sz="1400" dirty="0" err="1"/>
              <a:t>eLife</a:t>
            </a:r>
            <a:r>
              <a:rPr lang="en-US" altLang="zh-CN" sz="1400" dirty="0"/>
              <a:t>》《Plant Biotechnology Journal》《RNA》《Journal of Virology 》</a:t>
            </a:r>
            <a:r>
              <a:rPr lang="zh-CN" altLang="en-US" sz="1400" dirty="0"/>
              <a:t>等杂志发表论文</a:t>
            </a:r>
            <a:r>
              <a:rPr lang="en-US" altLang="zh-CN" sz="1400" dirty="0"/>
              <a:t>40</a:t>
            </a:r>
            <a:r>
              <a:rPr lang="zh-CN" altLang="en-US" sz="1400" dirty="0"/>
              <a:t>余篇。授权专利</a:t>
            </a:r>
            <a:r>
              <a:rPr lang="en-US" altLang="zh-CN" sz="1400" dirty="0"/>
              <a:t>1</a:t>
            </a:r>
            <a:r>
              <a:rPr lang="zh-CN" altLang="en-US" sz="1400" dirty="0"/>
              <a:t>项，申请专利</a:t>
            </a:r>
            <a:r>
              <a:rPr lang="en-US" altLang="zh-CN" sz="1400" dirty="0"/>
              <a:t>2</a:t>
            </a:r>
            <a:r>
              <a:rPr lang="zh-CN" altLang="en-US" sz="1400" dirty="0"/>
              <a:t>项。副主编</a:t>
            </a:r>
            <a:r>
              <a:rPr lang="en-US" altLang="zh-CN" sz="1400" dirty="0"/>
              <a:t>/</a:t>
            </a:r>
            <a:r>
              <a:rPr lang="zh-CN" altLang="en-US" sz="1400" dirty="0"/>
              <a:t>参编专著</a:t>
            </a:r>
            <a:r>
              <a:rPr lang="en-US" altLang="zh-CN" sz="1400" dirty="0"/>
              <a:t>2</a:t>
            </a:r>
            <a:r>
              <a:rPr lang="zh-CN" altLang="en-US" sz="1400" dirty="0"/>
              <a:t>部。</a:t>
            </a:r>
            <a:endParaRPr lang="en-US" altLang="zh-CN" sz="1400" dirty="0"/>
          </a:p>
          <a:p>
            <a:pPr algn="just">
              <a:lnSpc>
                <a:spcPct val="160000"/>
              </a:lnSpc>
              <a:buFont typeface="Wingdings" panose="05000000000000000000" pitchFamily="2" charset="2"/>
              <a:buChar char="l"/>
            </a:pPr>
            <a:r>
              <a:rPr lang="zh-CN" altLang="en-US" sz="1400" dirty="0"/>
              <a:t>主持国家自然科学基金面上项目</a:t>
            </a:r>
            <a:r>
              <a:rPr lang="en-US" altLang="zh-CN" sz="1400" dirty="0"/>
              <a:t>3</a:t>
            </a:r>
            <a:r>
              <a:rPr lang="zh-CN" altLang="en-US" sz="1400" dirty="0"/>
              <a:t>项、山东省自然科学基金面上项目</a:t>
            </a:r>
            <a:r>
              <a:rPr lang="en-US" altLang="zh-CN" sz="1400" dirty="0"/>
              <a:t>1</a:t>
            </a:r>
            <a:r>
              <a:rPr lang="zh-CN" altLang="en-US" sz="1400" dirty="0"/>
              <a:t>项、山东农业大学科研启动项目，承担科研经费累积达</a:t>
            </a:r>
            <a:r>
              <a:rPr lang="en-US" altLang="zh-CN" sz="1400" dirty="0"/>
              <a:t>350</a:t>
            </a:r>
            <a:r>
              <a:rPr lang="zh-CN" altLang="en-US" sz="1400" dirty="0"/>
              <a:t>万元。</a:t>
            </a:r>
            <a:endParaRPr lang="en-US" altLang="zh-CN" sz="1400" dirty="0"/>
          </a:p>
          <a:p>
            <a:pPr algn="just">
              <a:lnSpc>
                <a:spcPct val="160000"/>
              </a:lnSpc>
              <a:buFont typeface="Wingdings" panose="05000000000000000000" pitchFamily="2" charset="2"/>
              <a:buChar char="l"/>
            </a:pPr>
            <a:r>
              <a:rPr lang="zh-CN" altLang="en-US" sz="1400" b="1" dirty="0">
                <a:solidFill>
                  <a:srgbClr val="FF0000"/>
                </a:solidFill>
              </a:rPr>
              <a:t>研究方向：①植物</a:t>
            </a:r>
            <a:r>
              <a:rPr lang="en-US" altLang="zh-CN" sz="1400" b="1" dirty="0">
                <a:solidFill>
                  <a:srgbClr val="FF0000"/>
                </a:solidFill>
              </a:rPr>
              <a:t>RNA</a:t>
            </a:r>
            <a:r>
              <a:rPr lang="zh-CN" altLang="en-US" sz="1400" b="1" dirty="0">
                <a:solidFill>
                  <a:srgbClr val="FF0000"/>
                </a:solidFill>
              </a:rPr>
              <a:t> 病毒的分子进化</a:t>
            </a:r>
            <a:r>
              <a:rPr lang="en-US" altLang="zh-CN" sz="1400" b="1" dirty="0">
                <a:solidFill>
                  <a:srgbClr val="FF0000"/>
                </a:solidFill>
              </a:rPr>
              <a:t>       </a:t>
            </a:r>
            <a:r>
              <a:rPr lang="zh-CN" altLang="en-US" sz="1400" b="1" dirty="0">
                <a:solidFill>
                  <a:srgbClr val="FF0000"/>
                </a:solidFill>
              </a:rPr>
              <a:t>②植物</a:t>
            </a:r>
            <a:r>
              <a:rPr lang="en-US" altLang="zh-CN" sz="1400" b="1" dirty="0">
                <a:solidFill>
                  <a:srgbClr val="FF0000"/>
                </a:solidFill>
              </a:rPr>
              <a:t>RNA</a:t>
            </a:r>
            <a:r>
              <a:rPr lang="zh-CN" altLang="en-US" sz="1400" b="1" dirty="0">
                <a:solidFill>
                  <a:srgbClr val="FF0000"/>
                </a:solidFill>
              </a:rPr>
              <a:t>病毒的基因表达调控 </a:t>
            </a:r>
            <a:r>
              <a:rPr lang="en-US" altLang="zh-CN" sz="1400" b="1" dirty="0">
                <a:solidFill>
                  <a:srgbClr val="FF0000"/>
                </a:solidFill>
              </a:rPr>
              <a:t>         </a:t>
            </a:r>
            <a:r>
              <a:rPr lang="zh-CN" altLang="en-US" sz="1400" b="1" dirty="0">
                <a:solidFill>
                  <a:srgbClr val="FF0000"/>
                </a:solidFill>
              </a:rPr>
              <a:t>③植物病毒病的绿色防控</a:t>
            </a:r>
            <a:endParaRPr lang="en-US" altLang="zh-CN" sz="1400" b="1" dirty="0">
              <a:solidFill>
                <a:srgbClr val="FF0000"/>
              </a:solidFill>
            </a:endParaRPr>
          </a:p>
          <a:p>
            <a:pPr algn="just">
              <a:lnSpc>
                <a:spcPct val="160000"/>
              </a:lnSpc>
              <a:buFont typeface="Wingdings" panose="05000000000000000000" pitchFamily="2" charset="2"/>
              <a:buChar char="l"/>
            </a:pPr>
            <a:r>
              <a:rPr lang="zh-CN" altLang="en-US" sz="1400" b="1" dirty="0"/>
              <a:t>教学方面</a:t>
            </a:r>
            <a:r>
              <a:rPr lang="zh-CN" altLang="en-US" sz="1400" dirty="0"/>
              <a:t>：</a:t>
            </a:r>
            <a:endParaRPr lang="en-US" altLang="zh-CN" sz="1400" dirty="0"/>
          </a:p>
          <a:p>
            <a:pPr algn="just">
              <a:lnSpc>
                <a:spcPct val="160000"/>
              </a:lnSpc>
            </a:pPr>
            <a:r>
              <a:rPr lang="zh-CN" altLang="en-US" sz="1400" dirty="0"/>
              <a:t>本科：植物病理学、植保</a:t>
            </a:r>
            <a:r>
              <a:rPr lang="en-US" altLang="zh-CN" sz="1400" dirty="0"/>
              <a:t>/</a:t>
            </a:r>
            <a:r>
              <a:rPr lang="zh-CN" altLang="en-US" sz="1400" dirty="0"/>
              <a:t>植检专业英语、植病研究技术、植物检疫学</a:t>
            </a:r>
            <a:endParaRPr lang="en-US" altLang="zh-CN" sz="1400" dirty="0"/>
          </a:p>
          <a:p>
            <a:pPr algn="just">
              <a:lnSpc>
                <a:spcPct val="160000"/>
              </a:lnSpc>
            </a:pPr>
            <a:r>
              <a:rPr lang="zh-CN" altLang="en-US" sz="1400" dirty="0"/>
              <a:t>研究生：植物病毒学、高级植物病理学、分子植物病理学</a:t>
            </a:r>
            <a:endParaRPr lang="en-US" altLang="zh-CN" sz="1400" dirty="0"/>
          </a:p>
          <a:p>
            <a:pPr algn="just">
              <a:lnSpc>
                <a:spcPct val="160000"/>
              </a:lnSpc>
              <a:buFont typeface="Wingdings" panose="05000000000000000000" pitchFamily="2" charset="2"/>
              <a:buChar char="l"/>
            </a:pPr>
            <a:r>
              <a:rPr lang="en-US" altLang="zh-CN" sz="1400" dirty="0"/>
              <a:t> </a:t>
            </a:r>
            <a:r>
              <a:rPr lang="zh-CN" altLang="en-US" sz="1400" b="1" dirty="0"/>
              <a:t>人员情况：</a:t>
            </a:r>
            <a:r>
              <a:rPr lang="zh-CN" altLang="en-US" sz="1400" dirty="0"/>
              <a:t>实验室现有</a:t>
            </a:r>
            <a:r>
              <a:rPr lang="en-US" altLang="zh-CN" sz="1400" dirty="0"/>
              <a:t>3</a:t>
            </a:r>
            <a:r>
              <a:rPr lang="zh-CN" altLang="en-US" sz="1400" dirty="0"/>
              <a:t>名博士，</a:t>
            </a:r>
            <a:r>
              <a:rPr lang="en-US" altLang="zh-CN" sz="1400" dirty="0"/>
              <a:t>8</a:t>
            </a:r>
            <a:r>
              <a:rPr lang="zh-CN" altLang="en-US" sz="1400" dirty="0"/>
              <a:t>名硕士。</a:t>
            </a:r>
            <a:endParaRPr lang="en-US" altLang="zh-CN" sz="1400" dirty="0"/>
          </a:p>
          <a:p>
            <a:pPr algn="just">
              <a:lnSpc>
                <a:spcPct val="160000"/>
              </a:lnSpc>
            </a:pPr>
            <a:endParaRPr lang="en-US" altLang="zh-CN" sz="1400" dirty="0"/>
          </a:p>
          <a:p>
            <a:pPr algn="just">
              <a:lnSpc>
                <a:spcPct val="160000"/>
              </a:lnSpc>
            </a:pPr>
            <a:endParaRPr lang="en-US" altLang="zh-CN" sz="1400" dirty="0"/>
          </a:p>
          <a:p>
            <a:pPr algn="just">
              <a:lnSpc>
                <a:spcPct val="160000"/>
              </a:lnSpc>
            </a:pPr>
            <a:endParaRPr lang="en-US" altLang="zh-CN" sz="1400" dirty="0"/>
          </a:p>
        </p:txBody>
      </p:sp>
      <p:sp>
        <p:nvSpPr>
          <p:cNvPr id="8" name="Rectangle 7"/>
          <p:cNvSpPr/>
          <p:nvPr/>
        </p:nvSpPr>
        <p:spPr>
          <a:xfrm>
            <a:off x="-540568" y="1988840"/>
            <a:ext cx="3347864" cy="523220"/>
          </a:xfrm>
          <a:prstGeom prst="rect">
            <a:avLst/>
          </a:prstGeom>
        </p:spPr>
        <p:txBody>
          <a:bodyPr wrap="square">
            <a:spAutoFit/>
          </a:bodyPr>
          <a:lstStyle/>
          <a:p>
            <a:pPr algn="ctr"/>
            <a:r>
              <a:rPr lang="en-US" altLang="zh-CN" sz="1400" dirty="0">
                <a:latin typeface="楷体" panose="02010609060101010101" pitchFamily="49" charset="-122"/>
                <a:ea typeface="楷体" panose="02010609060101010101" pitchFamily="49" charset="-122"/>
              </a:rPr>
              <a:t>13563821615</a:t>
            </a:r>
            <a:endParaRPr lang="en-US" altLang="zh-CN" sz="1400" dirty="0">
              <a:latin typeface="楷体" panose="02010609060101010101" pitchFamily="49" charset="-122"/>
              <a:ea typeface="楷体" panose="02010609060101010101" pitchFamily="49" charset="-122"/>
            </a:endParaRPr>
          </a:p>
          <a:p>
            <a:pPr algn="ctr"/>
            <a:r>
              <a:rPr lang="en-US" altLang="zh-CN" sz="1400" dirty="0" err="1">
                <a:latin typeface="楷体" panose="02010609060101010101" pitchFamily="49" charset="-122"/>
                <a:ea typeface="楷体" panose="02010609060101010101" pitchFamily="49" charset="-122"/>
              </a:rPr>
              <a:t>snowpeak77@163.com</a:t>
            </a:r>
            <a:endParaRPr lang="zh-CN" altLang="en-US" sz="1400" dirty="0">
              <a:latin typeface="楷体" panose="02010609060101010101" pitchFamily="49" charset="-122"/>
              <a:ea typeface="楷体" panose="02010609060101010101" pitchFamily="49" charset="-122"/>
            </a:endParaRPr>
          </a:p>
        </p:txBody>
      </p:sp>
      <p:sp>
        <p:nvSpPr>
          <p:cNvPr id="6" name="TextBox 5"/>
          <p:cNvSpPr txBox="1"/>
          <p:nvPr/>
        </p:nvSpPr>
        <p:spPr>
          <a:xfrm>
            <a:off x="2195736" y="6381328"/>
            <a:ext cx="6351419" cy="369332"/>
          </a:xfrm>
          <a:prstGeom prst="rect">
            <a:avLst/>
          </a:prstGeom>
          <a:noFill/>
        </p:spPr>
        <p:txBody>
          <a:bodyPr wrap="none" rtlCol="0">
            <a:spAutoFit/>
          </a:bodyPr>
          <a:lstStyle/>
          <a:p>
            <a:r>
              <a:rPr lang="zh-CN" altLang="en-US" b="1" dirty="0">
                <a:solidFill>
                  <a:srgbClr val="7030A0"/>
                </a:solidFill>
                <a:latin typeface="楷体" panose="02010609060101010101" pitchFamily="49" charset="-122"/>
                <a:ea typeface="楷体" panose="02010609060101010101" pitchFamily="49" charset="-122"/>
              </a:rPr>
              <a:t>山东农业大学分子植物病毒室（</a:t>
            </a:r>
            <a:r>
              <a:rPr lang="en-US" altLang="zh-CN" b="1" dirty="0">
                <a:solidFill>
                  <a:srgbClr val="7030A0"/>
                </a:solidFill>
                <a:latin typeface="楷体" panose="02010609060101010101" pitchFamily="49" charset="-122"/>
                <a:ea typeface="楷体" panose="02010609060101010101" pitchFamily="49" charset="-122"/>
              </a:rPr>
              <a:t>SDAU-MPVL</a:t>
            </a:r>
            <a:r>
              <a:rPr lang="zh-CN" altLang="en-US" b="1" dirty="0">
                <a:solidFill>
                  <a:srgbClr val="7030A0"/>
                </a:solidFill>
                <a:latin typeface="楷体" panose="02010609060101010101" pitchFamily="49" charset="-122"/>
                <a:ea typeface="楷体" panose="02010609060101010101" pitchFamily="49" charset="-122"/>
              </a:rPr>
              <a:t>）欢迎您的加入！</a:t>
            </a:r>
            <a:endParaRPr lang="zh-CN" altLang="en-US" b="1" dirty="0">
              <a:solidFill>
                <a:srgbClr val="7030A0"/>
              </a:solidFill>
              <a:latin typeface="楷体" panose="02010609060101010101" pitchFamily="49" charset="-122"/>
              <a:ea typeface="楷体" panose="02010609060101010101" pitchFamily="49" charset="-122"/>
            </a:endParaRPr>
          </a:p>
        </p:txBody>
      </p:sp>
      <p:pic>
        <p:nvPicPr>
          <p:cNvPr id="2" name="Picture 2" descr="D:\yxf个人-from 2019.3\单人照-yxf\2019 原雪峰.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36579" y="44624"/>
            <a:ext cx="1393569" cy="1988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01053" y="3056186"/>
            <a:ext cx="8301789" cy="3559386"/>
          </a:xfrm>
        </p:spPr>
        <p:txBody>
          <a:bodyPr>
            <a:noAutofit/>
          </a:bodyPr>
          <a:lstStyle/>
          <a:p>
            <a:pPr algn="l"/>
            <a:r>
              <a:rPr lang="zh-CN" altLang="en-US" sz="1800" b="1" dirty="0"/>
              <a:t>教学情况：</a:t>
            </a:r>
            <a:r>
              <a:rPr lang="zh-CN" altLang="zh-CN" sz="1800" dirty="0"/>
              <a:t>承担植物检疫研究进展、植物检疫性有害生物、基础植物病理学、植物检疫理论与方法、植物抗病基因工程、</a:t>
            </a:r>
            <a:r>
              <a:rPr lang="zh-CN" altLang="en-US" sz="1800" dirty="0"/>
              <a:t>植物保护研究进展</a:t>
            </a:r>
            <a:r>
              <a:rPr lang="zh-CN" altLang="zh-CN" sz="1800" dirty="0"/>
              <a:t>等课程。</a:t>
            </a:r>
            <a:br>
              <a:rPr lang="en-US" altLang="zh-CN" sz="1800" dirty="0"/>
            </a:br>
            <a:r>
              <a:rPr lang="zh-CN" altLang="en-US" sz="1800" b="1" dirty="0"/>
              <a:t>科研情况：</a:t>
            </a:r>
            <a:r>
              <a:rPr lang="zh-CN" altLang="zh-CN" sz="1800" dirty="0"/>
              <a:t>研究领域</a:t>
            </a:r>
            <a:r>
              <a:rPr lang="zh-CN" altLang="en-US" sz="1800" dirty="0"/>
              <a:t>为</a:t>
            </a:r>
            <a:r>
              <a:rPr lang="zh-CN" altLang="zh-CN" sz="1800" b="1" dirty="0"/>
              <a:t>植物</a:t>
            </a:r>
            <a:r>
              <a:rPr lang="zh-CN" altLang="en-US" sz="1800" b="1" dirty="0"/>
              <a:t>免疫机制及其应用</a:t>
            </a:r>
            <a:r>
              <a:rPr lang="zh-CN" altLang="zh-CN" sz="1800" b="1" dirty="0"/>
              <a:t>、植物与微生物互作及其次生代谢物质研究</a:t>
            </a:r>
            <a:r>
              <a:rPr lang="zh-CN" altLang="zh-CN" sz="1800" dirty="0"/>
              <a:t>。近年先后承担国家自然科学基金、全国优秀博士学位论文专项基金、山东省农业重大应用技术创新项目、转基因生物新品种培育重大专项子课题、“</a:t>
            </a:r>
            <a:r>
              <a:rPr lang="en-US" altLang="zh-CN" sz="1800" dirty="0"/>
              <a:t>863</a:t>
            </a:r>
            <a:r>
              <a:rPr lang="zh-CN" altLang="zh-CN" sz="1800" dirty="0"/>
              <a:t>”计划等课题十余项。获国家发明专利</a:t>
            </a:r>
            <a:r>
              <a:rPr lang="en-US" altLang="zh-CN" sz="1800" dirty="0"/>
              <a:t>22</a:t>
            </a:r>
            <a:r>
              <a:rPr lang="zh-CN" altLang="zh-CN" sz="1800" dirty="0"/>
              <a:t>项和国际专利</a:t>
            </a:r>
            <a:r>
              <a:rPr lang="en-US" altLang="zh-CN" sz="1800" dirty="0"/>
              <a:t>PCT</a:t>
            </a:r>
            <a:r>
              <a:rPr lang="zh-CN" altLang="zh-CN" sz="1800" dirty="0"/>
              <a:t>一项。以通讯作者或第一作者在《</a:t>
            </a:r>
            <a:r>
              <a:rPr lang="en-US" altLang="zh-CN" sz="1800" dirty="0"/>
              <a:t>Plant Cell</a:t>
            </a:r>
            <a:r>
              <a:rPr lang="zh-CN" altLang="zh-CN" sz="1800" dirty="0"/>
              <a:t>》、《</a:t>
            </a:r>
            <a:r>
              <a:rPr lang="en-US" altLang="zh-CN" sz="1800" dirty="0"/>
              <a:t>Molecular Plant</a:t>
            </a:r>
            <a:r>
              <a:rPr lang="zh-CN" altLang="zh-CN" sz="1800" dirty="0"/>
              <a:t>》和《</a:t>
            </a:r>
            <a:r>
              <a:rPr lang="en-US" altLang="zh-CN" sz="1800" dirty="0"/>
              <a:t>Plant Biotechnology Journal</a:t>
            </a:r>
            <a:r>
              <a:rPr lang="zh-CN" altLang="zh-CN" sz="1800" dirty="0"/>
              <a:t>》等</a:t>
            </a:r>
            <a:r>
              <a:rPr lang="zh-CN" altLang="en-US" sz="1800" dirty="0"/>
              <a:t>期刊</a:t>
            </a:r>
            <a:r>
              <a:rPr lang="zh-CN" altLang="zh-CN" sz="1800" dirty="0"/>
              <a:t>上发表论文</a:t>
            </a:r>
            <a:r>
              <a:rPr lang="en-US" altLang="zh-CN" sz="1800" dirty="0"/>
              <a:t>30</a:t>
            </a:r>
            <a:r>
              <a:rPr lang="zh-CN" altLang="en-US" sz="1800" dirty="0"/>
              <a:t>余</a:t>
            </a:r>
            <a:r>
              <a:rPr lang="zh-CN" altLang="zh-CN" sz="1800" dirty="0"/>
              <a:t>篇，单篇最高</a:t>
            </a:r>
            <a:r>
              <a:rPr lang="zh-CN" altLang="en-US" sz="1800" dirty="0"/>
              <a:t>影响因子</a:t>
            </a:r>
            <a:r>
              <a:rPr lang="en-US" altLang="zh-CN" sz="1800" dirty="0"/>
              <a:t>10.8</a:t>
            </a:r>
            <a:r>
              <a:rPr lang="zh-CN" altLang="zh-CN" sz="1800" dirty="0"/>
              <a:t>；发表论文被</a:t>
            </a:r>
            <a:r>
              <a:rPr lang="en-US" altLang="zh-CN" sz="1800" dirty="0"/>
              <a:t>SCI</a:t>
            </a:r>
            <a:r>
              <a:rPr lang="zh-CN" altLang="zh-CN" sz="1800" dirty="0"/>
              <a:t>引用</a:t>
            </a:r>
            <a:r>
              <a:rPr lang="en-US" altLang="zh-CN" sz="1800" dirty="0"/>
              <a:t>900</a:t>
            </a:r>
            <a:r>
              <a:rPr lang="zh-CN" altLang="en-US" sz="1800" dirty="0"/>
              <a:t>余</a:t>
            </a:r>
            <a:r>
              <a:rPr lang="zh-CN" altLang="zh-CN" sz="1800" dirty="0"/>
              <a:t>次。</a:t>
            </a:r>
            <a:br>
              <a:rPr lang="en-US" altLang="zh-CN" sz="1800" dirty="0"/>
            </a:br>
            <a:r>
              <a:rPr lang="zh-CN" altLang="en-US" sz="1800" b="1" dirty="0"/>
              <a:t>奖励情况：</a:t>
            </a:r>
            <a:r>
              <a:rPr lang="zh-CN" altLang="zh-CN" sz="1800" dirty="0"/>
              <a:t>获国家自然科学二等奖（</a:t>
            </a:r>
            <a:r>
              <a:rPr lang="en-US" altLang="zh-CN" sz="1800" dirty="0"/>
              <a:t>3/5</a:t>
            </a:r>
            <a:r>
              <a:rPr lang="zh-CN" altLang="zh-CN" sz="1800" dirty="0"/>
              <a:t>），全国优秀博士学位论文奖，</a:t>
            </a:r>
            <a:r>
              <a:rPr lang="en-US" altLang="zh-CN" sz="1800" dirty="0"/>
              <a:t>2016</a:t>
            </a:r>
            <a:r>
              <a:rPr lang="zh-CN" altLang="zh-CN" sz="1800" dirty="0"/>
              <a:t>年山东省留学人员回国创业奖、</a:t>
            </a:r>
            <a:r>
              <a:rPr lang="en-US" altLang="zh-CN" sz="1800" dirty="0"/>
              <a:t>2016</a:t>
            </a:r>
            <a:r>
              <a:rPr lang="zh-CN" altLang="zh-CN" sz="1800" dirty="0"/>
              <a:t>年山东省研究生优秀科技创新成果奖二等奖指导老师</a:t>
            </a:r>
            <a:r>
              <a:rPr lang="zh-CN" altLang="en-US" sz="1800" dirty="0"/>
              <a:t>、</a:t>
            </a:r>
            <a:r>
              <a:rPr lang="en-US" altLang="zh-CN" sz="1800" dirty="0"/>
              <a:t>2017</a:t>
            </a:r>
            <a:r>
              <a:rPr lang="zh-CN" altLang="zh-CN" sz="1800" dirty="0"/>
              <a:t>年山东省青年科技奖</a:t>
            </a:r>
            <a:r>
              <a:rPr lang="zh-CN" altLang="en-US" sz="1800" dirty="0"/>
              <a:t>、山东青年五四奖章等十余项</a:t>
            </a:r>
            <a:r>
              <a:rPr lang="zh-CN" altLang="zh-CN" sz="1800" dirty="0"/>
              <a:t>。</a:t>
            </a:r>
            <a:br>
              <a:rPr lang="zh-CN" altLang="zh-CN" sz="1800" dirty="0"/>
            </a:br>
            <a:endParaRPr lang="zh-CN" altLang="en-US" sz="1800" dirty="0"/>
          </a:p>
        </p:txBody>
      </p:sp>
      <p:pic>
        <p:nvPicPr>
          <p:cNvPr id="1026" name="Picture 2" descr="C:\Users\DING\Desktop\丁新华登记照-2017.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20811" y="242428"/>
            <a:ext cx="1431526" cy="19373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12789" y="316974"/>
            <a:ext cx="7010400" cy="2739211"/>
          </a:xfrm>
          <a:prstGeom prst="rect">
            <a:avLst/>
          </a:prstGeom>
          <a:noFill/>
        </p:spPr>
        <p:txBody>
          <a:bodyPr wrap="square" rtlCol="0">
            <a:spAutoFit/>
          </a:bodyPr>
          <a:lstStyle/>
          <a:p>
            <a:r>
              <a:rPr lang="zh-CN" altLang="en-US" sz="2800" b="1" dirty="0">
                <a:solidFill>
                  <a:srgbClr val="1247F4"/>
                </a:solidFill>
                <a:latin typeface="微软雅黑" panose="020B0503020204020204" charset="-122"/>
                <a:ea typeface="微软雅黑" panose="020B0503020204020204" charset="-122"/>
              </a:rPr>
              <a:t>丁新华，</a:t>
            </a:r>
            <a:r>
              <a:rPr lang="zh-CN" altLang="zh-CN" sz="2800" b="1" dirty="0">
                <a:solidFill>
                  <a:srgbClr val="1247F4"/>
                </a:solidFill>
                <a:latin typeface="微软雅黑" panose="020B0503020204020204" charset="-122"/>
                <a:ea typeface="微软雅黑" panose="020B0503020204020204" charset="-122"/>
              </a:rPr>
              <a:t>教授、</a:t>
            </a:r>
            <a:r>
              <a:rPr lang="zh-CN" altLang="en-US" sz="2800" b="1" dirty="0">
                <a:solidFill>
                  <a:srgbClr val="1247F4"/>
                </a:solidFill>
                <a:latin typeface="微软雅黑" panose="020B0503020204020204" charset="-122"/>
                <a:ea typeface="微软雅黑" panose="020B0503020204020204" charset="-122"/>
              </a:rPr>
              <a:t>博士生导师</a:t>
            </a:r>
            <a:r>
              <a:rPr lang="zh-CN" altLang="en-US" dirty="0"/>
              <a:t>，植物病理学系主任，</a:t>
            </a:r>
            <a:r>
              <a:rPr lang="zh-CN" altLang="zh-CN" dirty="0"/>
              <a:t>山东省泰山产业领军人才，山东省自然科学杰出青年基金获得者，</a:t>
            </a:r>
            <a:r>
              <a:rPr lang="zh-CN" altLang="en-US" dirty="0"/>
              <a:t>山东省智库高端人才。第十三届</a:t>
            </a:r>
            <a:r>
              <a:rPr lang="zh-CN" altLang="zh-CN" dirty="0"/>
              <a:t>中国植物病理学会青年委员会副主任，中国农业国际合作促进会顾问，</a:t>
            </a:r>
            <a:r>
              <a:rPr lang="zh-CN" altLang="en-US" dirty="0"/>
              <a:t>山东省青年科学家协会监事长、山东省欧美同学会建言献策委员会委员，山东省青年创新人才协会现代高效农业专业委员会秘书长、山东遗传学会理事、山东省创新创业教育导师，山东农业大学欧美同学会常务理事、山东农业大学青年创新人才协会副会长、</a:t>
            </a:r>
            <a:r>
              <a:rPr lang="en-US" altLang="zh-CN" dirty="0"/>
              <a:t>《</a:t>
            </a:r>
            <a:r>
              <a:rPr lang="zh-CN" altLang="en-US" dirty="0"/>
              <a:t>核农学报</a:t>
            </a:r>
            <a:r>
              <a:rPr lang="en-US" altLang="zh-CN" dirty="0"/>
              <a:t>》</a:t>
            </a:r>
            <a:r>
              <a:rPr lang="zh-CN" altLang="en-US" dirty="0"/>
              <a:t>和</a:t>
            </a:r>
            <a:r>
              <a:rPr lang="en-US" altLang="zh-CN" dirty="0"/>
              <a:t>《</a:t>
            </a:r>
            <a:r>
              <a:rPr lang="zh-CN" altLang="en-US" dirty="0"/>
              <a:t>生物技术通报</a:t>
            </a:r>
            <a:r>
              <a:rPr lang="en-US" altLang="zh-CN" dirty="0"/>
              <a:t>》</a:t>
            </a:r>
            <a:r>
              <a:rPr lang="zh-CN" altLang="en-US" dirty="0"/>
              <a:t>编委，莘县和东阿县人民政府特聘专家</a:t>
            </a:r>
            <a:r>
              <a:rPr lang="zh-CN" altLang="zh-CN" dirty="0"/>
              <a:t>。</a:t>
            </a:r>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p:cNvSpPr txBox="1">
            <a:spLocks noChangeArrowheads="1"/>
          </p:cNvSpPr>
          <p:nvPr/>
        </p:nvSpPr>
        <p:spPr bwMode="auto">
          <a:xfrm>
            <a:off x="533400" y="152400"/>
            <a:ext cx="3384550" cy="762000"/>
          </a:xfrm>
          <a:prstGeom prst="rect">
            <a:avLst/>
          </a:prstGeom>
          <a:noFill/>
          <a:ln w="9525">
            <a:noFill/>
            <a:miter lim="800000"/>
          </a:ln>
          <a:effectLst/>
        </p:spPr>
        <p:txBody>
          <a:bodyPr>
            <a:spAutoFit/>
          </a:bodyPr>
          <a:lstStyle/>
          <a:p>
            <a:pPr>
              <a:spcBef>
                <a:spcPct val="50000"/>
              </a:spcBef>
            </a:pPr>
            <a:r>
              <a:rPr lang="zh-CN" altLang="en-US" sz="4400" b="1">
                <a:solidFill>
                  <a:srgbClr val="FF3300"/>
                </a:solidFill>
                <a:ea typeface="华文彩云" panose="02010800040101010101" pitchFamily="2" charset="-122"/>
              </a:rPr>
              <a:t>汇报内容</a:t>
            </a:r>
            <a:endParaRPr lang="zh-CN" altLang="en-US" sz="4400" b="1">
              <a:solidFill>
                <a:srgbClr val="FF3300"/>
              </a:solidFill>
              <a:ea typeface="华文彩云" panose="02010800040101010101" pitchFamily="2" charset="-122"/>
            </a:endParaRPr>
          </a:p>
        </p:txBody>
      </p:sp>
      <p:grpSp>
        <p:nvGrpSpPr>
          <p:cNvPr id="2" name="Group 30"/>
          <p:cNvGrpSpPr/>
          <p:nvPr/>
        </p:nvGrpSpPr>
        <p:grpSpPr bwMode="auto">
          <a:xfrm>
            <a:off x="2209799" y="228600"/>
            <a:ext cx="8534401" cy="4048125"/>
            <a:chOff x="1469" y="1316"/>
            <a:chExt cx="5376" cy="2550"/>
          </a:xfrm>
        </p:grpSpPr>
        <p:grpSp>
          <p:nvGrpSpPr>
            <p:cNvPr id="3" name="Group 29"/>
            <p:cNvGrpSpPr/>
            <p:nvPr/>
          </p:nvGrpSpPr>
          <p:grpSpPr bwMode="auto">
            <a:xfrm>
              <a:off x="2853" y="1316"/>
              <a:ext cx="3992" cy="736"/>
              <a:chOff x="2853" y="1253"/>
              <a:chExt cx="3992" cy="736"/>
            </a:xfrm>
          </p:grpSpPr>
          <p:pic>
            <p:nvPicPr>
              <p:cNvPr id="16" name="图片 21"/>
              <p:cNvPicPr>
                <a:picLocks noChangeAspect="1"/>
              </p:cNvPicPr>
              <p:nvPr/>
            </p:nvPicPr>
            <p:blipFill>
              <a:blip r:embed="rId1" cstate="print"/>
              <a:srcRect/>
              <a:stretch>
                <a:fillRect/>
              </a:stretch>
            </p:blipFill>
            <p:spPr bwMode="auto">
              <a:xfrm>
                <a:off x="2853" y="1253"/>
                <a:ext cx="2888" cy="736"/>
              </a:xfrm>
              <a:prstGeom prst="rect">
                <a:avLst/>
              </a:prstGeom>
              <a:noFill/>
              <a:ln w="9525">
                <a:noFill/>
                <a:miter lim="800000"/>
                <a:headEnd/>
                <a:tailEnd/>
              </a:ln>
            </p:spPr>
          </p:pic>
          <p:sp>
            <p:nvSpPr>
              <p:cNvPr id="17" name="Text Box 20"/>
              <p:cNvSpPr txBox="1">
                <a:spLocks noChangeArrowheads="1"/>
              </p:cNvSpPr>
              <p:nvPr/>
            </p:nvSpPr>
            <p:spPr bwMode="auto">
              <a:xfrm>
                <a:off x="3373" y="1621"/>
                <a:ext cx="3472" cy="291"/>
              </a:xfrm>
              <a:prstGeom prst="rect">
                <a:avLst/>
              </a:prstGeom>
              <a:noFill/>
              <a:ln w="9525">
                <a:noFill/>
                <a:miter lim="800000"/>
              </a:ln>
              <a:effectLst/>
            </p:spPr>
            <p:txBody>
              <a:bodyPr wrap="square">
                <a:spAutoFit/>
              </a:bodyPr>
              <a:lstStyle/>
              <a:p>
                <a:pPr>
                  <a:spcBef>
                    <a:spcPct val="50000"/>
                  </a:spcBef>
                </a:pPr>
                <a:r>
                  <a:rPr lang="zh-CN" altLang="en-US" sz="2400" b="1">
                    <a:solidFill>
                      <a:schemeClr val="bg1"/>
                    </a:solidFill>
                    <a:ea typeface="黑体" panose="02010609060101010101" pitchFamily="49" charset="-122"/>
                  </a:rPr>
                  <a:t>一、学科历史与发展</a:t>
                </a:r>
                <a:endParaRPr lang="zh-CN" altLang="en-US" sz="2400" b="1">
                  <a:solidFill>
                    <a:schemeClr val="bg1"/>
                  </a:solidFill>
                  <a:ea typeface="黑体" panose="02010609060101010101" pitchFamily="49" charset="-122"/>
                </a:endParaRPr>
              </a:p>
            </p:txBody>
          </p:sp>
        </p:grpSp>
        <p:grpSp>
          <p:nvGrpSpPr>
            <p:cNvPr id="5" name="Group 26"/>
            <p:cNvGrpSpPr/>
            <p:nvPr/>
          </p:nvGrpSpPr>
          <p:grpSpPr bwMode="auto">
            <a:xfrm>
              <a:off x="2140" y="1930"/>
              <a:ext cx="3265" cy="736"/>
              <a:chOff x="2140" y="1888"/>
              <a:chExt cx="3265" cy="736"/>
            </a:xfrm>
          </p:grpSpPr>
          <p:pic>
            <p:nvPicPr>
              <p:cNvPr id="14" name="图片 20"/>
              <p:cNvPicPr>
                <a:picLocks noChangeAspect="1"/>
              </p:cNvPicPr>
              <p:nvPr/>
            </p:nvPicPr>
            <p:blipFill>
              <a:blip r:embed="rId1" cstate="print"/>
              <a:srcRect/>
              <a:stretch>
                <a:fillRect/>
              </a:stretch>
            </p:blipFill>
            <p:spPr bwMode="auto">
              <a:xfrm>
                <a:off x="2140" y="1888"/>
                <a:ext cx="3265" cy="736"/>
              </a:xfrm>
              <a:prstGeom prst="rect">
                <a:avLst/>
              </a:prstGeom>
              <a:noFill/>
              <a:ln w="9525">
                <a:noFill/>
                <a:miter lim="800000"/>
                <a:headEnd/>
                <a:tailEnd/>
              </a:ln>
            </p:spPr>
          </p:pic>
          <p:sp>
            <p:nvSpPr>
              <p:cNvPr id="15" name="Text Box 22"/>
              <p:cNvSpPr txBox="1">
                <a:spLocks noChangeArrowheads="1"/>
              </p:cNvSpPr>
              <p:nvPr/>
            </p:nvSpPr>
            <p:spPr bwMode="auto">
              <a:xfrm>
                <a:off x="2852" y="2240"/>
                <a:ext cx="2313" cy="291"/>
              </a:xfrm>
              <a:prstGeom prst="rect">
                <a:avLst/>
              </a:prstGeom>
              <a:noFill/>
              <a:ln w="9525">
                <a:noFill/>
                <a:miter lim="800000"/>
              </a:ln>
              <a:effectLst/>
            </p:spPr>
            <p:txBody>
              <a:bodyPr>
                <a:spAutoFit/>
              </a:bodyPr>
              <a:lstStyle/>
              <a:p>
                <a:pPr>
                  <a:spcBef>
                    <a:spcPct val="50000"/>
                  </a:spcBef>
                </a:pPr>
                <a:r>
                  <a:rPr lang="zh-CN" altLang="en-US" sz="2400" b="1">
                    <a:solidFill>
                      <a:schemeClr val="bg1"/>
                    </a:solidFill>
                    <a:ea typeface="黑体" panose="02010609060101010101" pitchFamily="49" charset="-122"/>
                  </a:rPr>
                  <a:t>二、研究方向</a:t>
                </a:r>
                <a:endParaRPr lang="zh-CN" altLang="en-US" sz="2400" b="1">
                  <a:solidFill>
                    <a:schemeClr val="bg1"/>
                  </a:solidFill>
                  <a:ea typeface="黑体" panose="02010609060101010101" pitchFamily="49" charset="-122"/>
                </a:endParaRPr>
              </a:p>
            </p:txBody>
          </p:sp>
        </p:grpSp>
        <p:grpSp>
          <p:nvGrpSpPr>
            <p:cNvPr id="6" name="Group 27"/>
            <p:cNvGrpSpPr/>
            <p:nvPr/>
          </p:nvGrpSpPr>
          <p:grpSpPr bwMode="auto">
            <a:xfrm>
              <a:off x="1756" y="2531"/>
              <a:ext cx="3265" cy="736"/>
              <a:chOff x="1756" y="2510"/>
              <a:chExt cx="3265" cy="736"/>
            </a:xfrm>
          </p:grpSpPr>
          <p:pic>
            <p:nvPicPr>
              <p:cNvPr id="12" name="图片 19"/>
              <p:cNvPicPr>
                <a:picLocks noChangeAspect="1"/>
              </p:cNvPicPr>
              <p:nvPr/>
            </p:nvPicPr>
            <p:blipFill>
              <a:blip r:embed="rId1" cstate="print"/>
              <a:srcRect/>
              <a:stretch>
                <a:fillRect/>
              </a:stretch>
            </p:blipFill>
            <p:spPr bwMode="auto">
              <a:xfrm>
                <a:off x="1756" y="2510"/>
                <a:ext cx="3265" cy="736"/>
              </a:xfrm>
              <a:prstGeom prst="rect">
                <a:avLst/>
              </a:prstGeom>
              <a:noFill/>
              <a:ln w="9525">
                <a:noFill/>
                <a:miter lim="800000"/>
                <a:headEnd/>
                <a:tailEnd/>
              </a:ln>
            </p:spPr>
          </p:pic>
          <p:sp>
            <p:nvSpPr>
              <p:cNvPr id="13" name="Text Box 23"/>
              <p:cNvSpPr txBox="1">
                <a:spLocks noChangeArrowheads="1"/>
              </p:cNvSpPr>
              <p:nvPr/>
            </p:nvSpPr>
            <p:spPr bwMode="auto">
              <a:xfrm>
                <a:off x="2471" y="2868"/>
                <a:ext cx="2358" cy="291"/>
              </a:xfrm>
              <a:prstGeom prst="rect">
                <a:avLst/>
              </a:prstGeom>
              <a:noFill/>
              <a:ln w="9525">
                <a:noFill/>
                <a:miter lim="800000"/>
              </a:ln>
              <a:effectLst/>
            </p:spPr>
            <p:txBody>
              <a:bodyPr>
                <a:spAutoFit/>
              </a:bodyPr>
              <a:lstStyle/>
              <a:p>
                <a:pPr>
                  <a:spcBef>
                    <a:spcPct val="50000"/>
                  </a:spcBef>
                </a:pPr>
                <a:r>
                  <a:rPr lang="zh-CN" altLang="en-US" sz="2400" b="1">
                    <a:solidFill>
                      <a:schemeClr val="bg1"/>
                    </a:solidFill>
                    <a:ea typeface="黑体" panose="02010609060101010101" pitchFamily="49" charset="-122"/>
                  </a:rPr>
                  <a:t>三、师资队伍</a:t>
                </a:r>
                <a:endParaRPr lang="zh-CN" altLang="en-US" sz="2400" b="1">
                  <a:solidFill>
                    <a:schemeClr val="bg1"/>
                  </a:solidFill>
                  <a:ea typeface="黑体" panose="02010609060101010101" pitchFamily="49" charset="-122"/>
                </a:endParaRPr>
              </a:p>
            </p:txBody>
          </p:sp>
        </p:grpSp>
        <p:grpSp>
          <p:nvGrpSpPr>
            <p:cNvPr id="7" name="Group 28"/>
            <p:cNvGrpSpPr/>
            <p:nvPr/>
          </p:nvGrpSpPr>
          <p:grpSpPr bwMode="auto">
            <a:xfrm>
              <a:off x="1469" y="3130"/>
              <a:ext cx="3264" cy="736"/>
              <a:chOff x="1469" y="3130"/>
              <a:chExt cx="3264" cy="736"/>
            </a:xfrm>
          </p:grpSpPr>
          <p:pic>
            <p:nvPicPr>
              <p:cNvPr id="10" name="图片 18"/>
              <p:cNvPicPr>
                <a:picLocks noChangeAspect="1"/>
              </p:cNvPicPr>
              <p:nvPr/>
            </p:nvPicPr>
            <p:blipFill>
              <a:blip r:embed="rId1" cstate="print"/>
              <a:srcRect/>
              <a:stretch>
                <a:fillRect/>
              </a:stretch>
            </p:blipFill>
            <p:spPr bwMode="auto">
              <a:xfrm>
                <a:off x="1469" y="3130"/>
                <a:ext cx="3264" cy="736"/>
              </a:xfrm>
              <a:prstGeom prst="rect">
                <a:avLst/>
              </a:prstGeom>
              <a:noFill/>
              <a:ln w="9525">
                <a:noFill/>
                <a:miter lim="800000"/>
                <a:headEnd/>
                <a:tailEnd/>
              </a:ln>
            </p:spPr>
          </p:pic>
          <p:sp>
            <p:nvSpPr>
              <p:cNvPr id="11" name="Text Box 24"/>
              <p:cNvSpPr txBox="1">
                <a:spLocks noChangeArrowheads="1"/>
              </p:cNvSpPr>
              <p:nvPr/>
            </p:nvSpPr>
            <p:spPr bwMode="auto">
              <a:xfrm>
                <a:off x="2126" y="3482"/>
                <a:ext cx="2223" cy="291"/>
              </a:xfrm>
              <a:prstGeom prst="rect">
                <a:avLst/>
              </a:prstGeom>
              <a:noFill/>
              <a:ln w="9525">
                <a:noFill/>
                <a:miter lim="800000"/>
              </a:ln>
              <a:effectLst/>
            </p:spPr>
            <p:txBody>
              <a:bodyPr>
                <a:spAutoFit/>
              </a:bodyPr>
              <a:lstStyle/>
              <a:p>
                <a:pPr>
                  <a:spcBef>
                    <a:spcPct val="50000"/>
                  </a:spcBef>
                </a:pPr>
                <a:r>
                  <a:rPr lang="zh-CN" altLang="en-US" sz="2400" b="1">
                    <a:solidFill>
                      <a:schemeClr val="bg1"/>
                    </a:solidFill>
                    <a:ea typeface="黑体" panose="02010609060101010101" pitchFamily="49" charset="-122"/>
                  </a:rPr>
                  <a:t>四、科研平台资源</a:t>
                </a:r>
                <a:endParaRPr lang="zh-CN" altLang="en-US" sz="2400" b="1">
                  <a:solidFill>
                    <a:schemeClr val="bg1"/>
                  </a:solidFill>
                  <a:ea typeface="黑体" panose="02010609060101010101" pitchFamily="49" charset="-122"/>
                </a:endParaRPr>
              </a:p>
            </p:txBody>
          </p:sp>
        </p:grpSp>
      </p:grpSp>
      <p:pic>
        <p:nvPicPr>
          <p:cNvPr id="18" name="图片 18"/>
          <p:cNvPicPr>
            <a:picLocks noChangeAspect="1"/>
          </p:cNvPicPr>
          <p:nvPr/>
        </p:nvPicPr>
        <p:blipFill>
          <a:blip r:embed="rId1" cstate="print"/>
          <a:srcRect/>
          <a:stretch>
            <a:fillRect/>
          </a:stretch>
        </p:blipFill>
        <p:spPr bwMode="auto">
          <a:xfrm>
            <a:off x="1600200" y="4133850"/>
            <a:ext cx="5181600" cy="1168400"/>
          </a:xfrm>
          <a:prstGeom prst="rect">
            <a:avLst/>
          </a:prstGeom>
          <a:noFill/>
          <a:ln w="9525">
            <a:noFill/>
            <a:miter lim="800000"/>
            <a:headEnd/>
            <a:tailEnd/>
          </a:ln>
        </p:spPr>
      </p:pic>
      <p:sp>
        <p:nvSpPr>
          <p:cNvPr id="19" name="Text Box 24"/>
          <p:cNvSpPr txBox="1">
            <a:spLocks noChangeArrowheads="1"/>
          </p:cNvSpPr>
          <p:nvPr/>
        </p:nvSpPr>
        <p:spPr bwMode="auto">
          <a:xfrm>
            <a:off x="2566987" y="4737100"/>
            <a:ext cx="3833813" cy="461665"/>
          </a:xfrm>
          <a:prstGeom prst="rect">
            <a:avLst/>
          </a:prstGeom>
          <a:noFill/>
          <a:ln w="9525">
            <a:noFill/>
            <a:miter lim="800000"/>
          </a:ln>
          <a:effectLst/>
        </p:spPr>
        <p:txBody>
          <a:bodyPr wrap="square">
            <a:spAutoFit/>
          </a:bodyPr>
          <a:lstStyle/>
          <a:p>
            <a:pPr>
              <a:spcBef>
                <a:spcPct val="50000"/>
              </a:spcBef>
            </a:pPr>
            <a:r>
              <a:rPr lang="zh-CN" altLang="en-US" sz="2400" b="1">
                <a:solidFill>
                  <a:schemeClr val="bg1"/>
                </a:solidFill>
                <a:ea typeface="黑体" panose="02010609060101010101" pitchFamily="49" charset="-122"/>
              </a:rPr>
              <a:t>五、</a:t>
            </a:r>
            <a:r>
              <a:rPr lang="zh-CN" altLang="zh-CN" sz="2400" b="1">
                <a:solidFill>
                  <a:schemeClr val="bg1"/>
                </a:solidFill>
                <a:ea typeface="黑体" panose="02010609060101010101" pitchFamily="49" charset="-122"/>
              </a:rPr>
              <a:t>科研成果</a:t>
            </a:r>
            <a:r>
              <a:rPr lang="zh-CN" altLang="en-US" sz="2400" b="1">
                <a:solidFill>
                  <a:schemeClr val="bg1"/>
                </a:solidFill>
                <a:ea typeface="黑体" panose="02010609060101010101" pitchFamily="49" charset="-122"/>
              </a:rPr>
              <a:t>与学术交流</a:t>
            </a:r>
            <a:endParaRPr lang="zh-CN" altLang="en-US" sz="2400" b="1">
              <a:solidFill>
                <a:schemeClr val="bg1"/>
              </a:solidFill>
              <a:ea typeface="黑体" panose="02010609060101010101" pitchFamily="49" charset="-122"/>
            </a:endParaRPr>
          </a:p>
        </p:txBody>
      </p:sp>
      <p:pic>
        <p:nvPicPr>
          <p:cNvPr id="20" name="图片 18"/>
          <p:cNvPicPr>
            <a:picLocks noChangeAspect="1"/>
          </p:cNvPicPr>
          <p:nvPr/>
        </p:nvPicPr>
        <p:blipFill>
          <a:blip r:embed="rId1" cstate="print"/>
          <a:srcRect/>
          <a:stretch>
            <a:fillRect/>
          </a:stretch>
        </p:blipFill>
        <p:spPr bwMode="auto">
          <a:xfrm>
            <a:off x="1219200" y="5181600"/>
            <a:ext cx="5181600" cy="1168400"/>
          </a:xfrm>
          <a:prstGeom prst="rect">
            <a:avLst/>
          </a:prstGeom>
          <a:noFill/>
          <a:ln w="9525">
            <a:noFill/>
            <a:miter lim="800000"/>
            <a:headEnd/>
            <a:tailEnd/>
          </a:ln>
        </p:spPr>
      </p:pic>
      <p:sp>
        <p:nvSpPr>
          <p:cNvPr id="21" name="Text Box 24"/>
          <p:cNvSpPr txBox="1">
            <a:spLocks noChangeArrowheads="1"/>
          </p:cNvSpPr>
          <p:nvPr/>
        </p:nvSpPr>
        <p:spPr bwMode="auto">
          <a:xfrm>
            <a:off x="2057400" y="5786735"/>
            <a:ext cx="4343400" cy="461665"/>
          </a:xfrm>
          <a:prstGeom prst="rect">
            <a:avLst/>
          </a:prstGeom>
          <a:noFill/>
          <a:ln w="9525">
            <a:noFill/>
            <a:miter lim="800000"/>
          </a:ln>
          <a:effectLst/>
        </p:spPr>
        <p:txBody>
          <a:bodyPr wrap="square">
            <a:spAutoFit/>
          </a:bodyPr>
          <a:lstStyle/>
          <a:p>
            <a:pPr>
              <a:spcBef>
                <a:spcPct val="50000"/>
              </a:spcBef>
            </a:pPr>
            <a:r>
              <a:rPr lang="zh-CN" altLang="en-US" sz="2400" b="1">
                <a:solidFill>
                  <a:schemeClr val="bg1"/>
                </a:solidFill>
                <a:ea typeface="黑体" panose="02010609060101010101" pitchFamily="49" charset="-122"/>
              </a:rPr>
              <a:t>六、</a:t>
            </a:r>
            <a:r>
              <a:rPr lang="zh-CN" altLang="zh-CN" sz="2400" b="1">
                <a:solidFill>
                  <a:schemeClr val="bg1"/>
                </a:solidFill>
                <a:ea typeface="黑体" panose="02010609060101010101" pitchFamily="49" charset="-122"/>
              </a:rPr>
              <a:t>下一步工作目标和任务</a:t>
            </a:r>
            <a:endParaRPr lang="zh-CN" altLang="en-US" sz="2400" b="1">
              <a:solidFill>
                <a:schemeClr val="bg1"/>
              </a:solidFill>
              <a:ea typeface="黑体" panose="02010609060101010101" pitchFamily="49"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srcRect l="9009" t="4689" r="-9009" b="39754"/>
          <a:stretch>
            <a:fillRect/>
          </a:stretch>
        </p:blipFill>
        <p:spPr>
          <a:xfrm>
            <a:off x="0" y="64305"/>
            <a:ext cx="1415772" cy="1519901"/>
          </a:xfrm>
          <a:prstGeom prst="rect">
            <a:avLst/>
          </a:prstGeom>
        </p:spPr>
      </p:pic>
      <p:sp>
        <p:nvSpPr>
          <p:cNvPr id="5" name="文本框 4"/>
          <p:cNvSpPr txBox="1"/>
          <p:nvPr/>
        </p:nvSpPr>
        <p:spPr>
          <a:xfrm>
            <a:off x="1556084" y="959015"/>
            <a:ext cx="7474133" cy="874407"/>
          </a:xfrm>
          <a:prstGeom prst="rect">
            <a:avLst/>
          </a:prstGeom>
          <a:noFill/>
          <a:ln w="28575">
            <a:solidFill>
              <a:srgbClr val="006666"/>
            </a:solidFill>
          </a:ln>
        </p:spPr>
        <p:txBody>
          <a:bodyPr wrap="square" rtlCol="0">
            <a:spAutoFit/>
          </a:bodyPr>
          <a:lstStyle/>
          <a:p>
            <a:pPr>
              <a:lnSpc>
                <a:spcPct val="150000"/>
              </a:lnSpc>
            </a:pPr>
            <a:r>
              <a:rPr lang="en-US" altLang="zh-CN" b="1" dirty="0">
                <a:latin typeface="微软雅黑" panose="020B0503020204020204" charset="-122"/>
                <a:ea typeface="微软雅黑" panose="020B0503020204020204" charset="-122"/>
              </a:rPr>
              <a:t>2007-2014 </a:t>
            </a:r>
            <a:r>
              <a:rPr lang="zh-CN" altLang="en-US" b="1" dirty="0">
                <a:latin typeface="微软雅黑" panose="020B0503020204020204" charset="-122"/>
                <a:ea typeface="微软雅黑" panose="020B0503020204020204" charset="-122"/>
              </a:rPr>
              <a:t>芬兰赫尔辛基大学；</a:t>
            </a:r>
            <a:r>
              <a:rPr lang="en-US" altLang="zh-CN" b="1" dirty="0">
                <a:latin typeface="微软雅黑" panose="020B0503020204020204" charset="-122"/>
                <a:ea typeface="微软雅黑" panose="020B0503020204020204" charset="-122"/>
              </a:rPr>
              <a:t>2014.10- </a:t>
            </a:r>
            <a:r>
              <a:rPr lang="zh-CN" altLang="en-US" b="1" dirty="0">
                <a:latin typeface="微软雅黑" panose="020B0503020204020204" charset="-122"/>
                <a:ea typeface="微软雅黑" panose="020B0503020204020204" charset="-122"/>
              </a:rPr>
              <a:t>至今，山东农业大学；</a:t>
            </a:r>
            <a:endParaRPr lang="en-US" altLang="zh-CN" b="1" dirty="0">
              <a:latin typeface="微软雅黑" panose="020B0503020204020204" charset="-122"/>
              <a:ea typeface="微软雅黑" panose="020B0503020204020204" charset="-122"/>
            </a:endParaRPr>
          </a:p>
          <a:p>
            <a:pPr>
              <a:lnSpc>
                <a:spcPct val="150000"/>
              </a:lnSpc>
            </a:pPr>
            <a:r>
              <a:rPr lang="zh-CN" altLang="en-US" b="1" dirty="0">
                <a:latin typeface="微软雅黑" panose="020B0503020204020204" charset="-122"/>
                <a:ea typeface="微软雅黑" panose="020B0503020204020204" charset="-122"/>
              </a:rPr>
              <a:t>研究方向：作物病毒致病机制及防治技术；研究团队：植物病毒研究室</a:t>
            </a:r>
            <a:endParaRPr lang="en-US" altLang="zh-CN" b="1" dirty="0">
              <a:latin typeface="微软雅黑" panose="020B0503020204020204" charset="-122"/>
              <a:ea typeface="微软雅黑" panose="020B0503020204020204" charset="-122"/>
            </a:endParaRPr>
          </a:p>
        </p:txBody>
      </p:sp>
      <p:sp>
        <p:nvSpPr>
          <p:cNvPr id="9" name="文本框 8"/>
          <p:cNvSpPr txBox="1"/>
          <p:nvPr/>
        </p:nvSpPr>
        <p:spPr>
          <a:xfrm>
            <a:off x="273460" y="2067717"/>
            <a:ext cx="8597080" cy="4459041"/>
          </a:xfrm>
          <a:prstGeom prst="rect">
            <a:avLst/>
          </a:prstGeom>
          <a:noFill/>
        </p:spPr>
        <p:txBody>
          <a:bodyPr wrap="square" rtlCol="0">
            <a:spAutoFit/>
          </a:bodyPr>
          <a:lstStyle/>
          <a:p>
            <a:pPr>
              <a:lnSpc>
                <a:spcPct val="150000"/>
              </a:lnSpc>
            </a:pPr>
            <a:r>
              <a:rPr lang="zh-CN" altLang="en-US" sz="2400" dirty="0">
                <a:latin typeface="微软雅黑" panose="020B0503020204020204" charset="-122"/>
                <a:ea typeface="微软雅黑" panose="020B0503020204020204" charset="-122"/>
              </a:rPr>
              <a:t>主持国家自然科学基金面上项目和青年项目、国家重点研发计划子课题、省重点研发计划等科研项目。黄淮海和山东地区玉米品种区域试验抗病性鉴定负责人。近</a:t>
            </a:r>
            <a:r>
              <a:rPr lang="en-US" altLang="zh-CN" sz="2400" dirty="0">
                <a:latin typeface="微软雅黑" panose="020B0503020204020204" charset="-122"/>
                <a:ea typeface="微软雅黑" panose="020B0503020204020204" charset="-122"/>
              </a:rPr>
              <a:t>5</a:t>
            </a:r>
            <a:r>
              <a:rPr lang="zh-CN" altLang="en-US" sz="2400" dirty="0">
                <a:latin typeface="微软雅黑" panose="020B0503020204020204" charset="-122"/>
                <a:ea typeface="微软雅黑" panose="020B0503020204020204" charset="-122"/>
              </a:rPr>
              <a:t>年到位经费超</a:t>
            </a:r>
            <a:r>
              <a:rPr lang="en-US" altLang="zh-CN" sz="2400" dirty="0">
                <a:latin typeface="微软雅黑" panose="020B0503020204020204" charset="-122"/>
                <a:ea typeface="微软雅黑" panose="020B0503020204020204" charset="-122"/>
              </a:rPr>
              <a:t>400</a:t>
            </a:r>
            <a:r>
              <a:rPr lang="zh-CN" altLang="en-US" sz="2400" dirty="0">
                <a:latin typeface="微软雅黑" panose="020B0503020204020204" charset="-122"/>
                <a:ea typeface="微软雅黑" panose="020B0503020204020204" charset="-122"/>
              </a:rPr>
              <a:t>万元。研究成果发表在植物病理学顶级期刊</a:t>
            </a:r>
            <a:r>
              <a:rPr lang="en-US" altLang="zh-CN" sz="2400" dirty="0">
                <a:latin typeface="微软雅黑" panose="020B0503020204020204" charset="-122"/>
                <a:ea typeface="微软雅黑" panose="020B0503020204020204" charset="-122"/>
              </a:rPr>
              <a:t>JV</a:t>
            </a:r>
            <a:r>
              <a:rPr lang="zh-CN" altLang="en-US" sz="2400" dirty="0">
                <a:latin typeface="微软雅黑" panose="020B0503020204020204" charset="-122"/>
                <a:ea typeface="微软雅黑" panose="020B0503020204020204" charset="-122"/>
              </a:rPr>
              <a:t>、</a:t>
            </a:r>
            <a:r>
              <a:rPr lang="en-US" altLang="zh-CN" sz="2400" dirty="0">
                <a:latin typeface="微软雅黑" panose="020B0503020204020204" charset="-122"/>
                <a:ea typeface="微软雅黑" panose="020B0503020204020204" charset="-122"/>
              </a:rPr>
              <a:t>MPMI</a:t>
            </a:r>
            <a:r>
              <a:rPr lang="zh-CN" altLang="en-US" sz="2400" dirty="0">
                <a:latin typeface="微软雅黑" panose="020B0503020204020204" charset="-122"/>
                <a:ea typeface="微软雅黑" panose="020B0503020204020204" charset="-122"/>
              </a:rPr>
              <a:t>、</a:t>
            </a:r>
            <a:r>
              <a:rPr lang="en-US" altLang="zh-CN" sz="2400" dirty="0">
                <a:latin typeface="微软雅黑" panose="020B0503020204020204" charset="-122"/>
                <a:ea typeface="微软雅黑" panose="020B0503020204020204" charset="-122"/>
              </a:rPr>
              <a:t>MPP</a:t>
            </a:r>
            <a:r>
              <a:rPr lang="zh-CN" altLang="en-US" sz="2400" dirty="0">
                <a:latin typeface="微软雅黑" panose="020B0503020204020204" charset="-122"/>
                <a:ea typeface="微软雅黑" panose="020B0503020204020204" charset="-122"/>
              </a:rPr>
              <a:t>等杂志发表论文</a:t>
            </a:r>
            <a:r>
              <a:rPr lang="en-US" altLang="zh-CN" sz="2400" dirty="0">
                <a:latin typeface="微软雅黑" panose="020B0503020204020204" charset="-122"/>
                <a:ea typeface="微软雅黑" panose="020B0503020204020204" charset="-122"/>
              </a:rPr>
              <a:t>20</a:t>
            </a:r>
            <a:r>
              <a:rPr lang="zh-CN" altLang="en-US" sz="2400" dirty="0">
                <a:latin typeface="微软雅黑" panose="020B0503020204020204" charset="-122"/>
                <a:ea typeface="微软雅黑" panose="020B0503020204020204" charset="-122"/>
              </a:rPr>
              <a:t>余篇，被引次数超</a:t>
            </a:r>
            <a:r>
              <a:rPr lang="en-US" altLang="zh-CN" sz="2400" dirty="0">
                <a:latin typeface="微软雅黑" panose="020B0503020204020204" charset="-122"/>
                <a:ea typeface="微软雅黑" panose="020B0503020204020204" charset="-122"/>
              </a:rPr>
              <a:t>500</a:t>
            </a:r>
            <a:r>
              <a:rPr lang="zh-CN" altLang="en-US" sz="2400" dirty="0">
                <a:latin typeface="微软雅黑" panose="020B0503020204020204" charset="-122"/>
                <a:ea typeface="微软雅黑" panose="020B0503020204020204" charset="-122"/>
              </a:rPr>
              <a:t>次；被引超过</a:t>
            </a:r>
            <a:r>
              <a:rPr lang="en-US" altLang="zh-CN" sz="2400" dirty="0">
                <a:latin typeface="微软雅黑" panose="020B0503020204020204" charset="-122"/>
                <a:ea typeface="微软雅黑" panose="020B0503020204020204" charset="-122"/>
              </a:rPr>
              <a:t>50</a:t>
            </a:r>
            <a:r>
              <a:rPr lang="zh-CN" altLang="en-US" sz="2400" dirty="0">
                <a:latin typeface="微软雅黑" panose="020B0503020204020204" charset="-122"/>
                <a:ea typeface="微软雅黑" panose="020B0503020204020204" charset="-122"/>
              </a:rPr>
              <a:t>次的</a:t>
            </a:r>
            <a:r>
              <a:rPr lang="en-US" altLang="zh-CN" sz="2400" dirty="0">
                <a:latin typeface="微软雅黑" panose="020B0503020204020204" charset="-122"/>
                <a:ea typeface="微软雅黑" panose="020B0503020204020204" charset="-122"/>
              </a:rPr>
              <a:t>4</a:t>
            </a:r>
            <a:r>
              <a:rPr lang="zh-CN" altLang="en-US" sz="2400" dirty="0">
                <a:latin typeface="微软雅黑" panose="020B0503020204020204" charset="-122"/>
                <a:ea typeface="微软雅黑" panose="020B0503020204020204" charset="-122"/>
              </a:rPr>
              <a:t>篇</a:t>
            </a:r>
            <a:r>
              <a:rPr lang="en-US" altLang="zh-CN" sz="2400" dirty="0">
                <a:latin typeface="微软雅黑" panose="020B0503020204020204" charset="-122"/>
                <a:ea typeface="微软雅黑" panose="020B0503020204020204" charset="-122"/>
              </a:rPr>
              <a:t>Plant Disease</a:t>
            </a:r>
            <a:r>
              <a:rPr lang="zh-CN" altLang="en-US" sz="2400" dirty="0">
                <a:latin typeface="微软雅黑" panose="020B0503020204020204" charset="-122"/>
                <a:ea typeface="微软雅黑" panose="020B0503020204020204" charset="-122"/>
              </a:rPr>
              <a:t>，</a:t>
            </a:r>
            <a:r>
              <a:rPr lang="en-US" altLang="zh-CN" sz="2400" dirty="0">
                <a:latin typeface="微软雅黑" panose="020B0503020204020204" charset="-122"/>
                <a:ea typeface="微软雅黑" panose="020B0503020204020204" charset="-122"/>
              </a:rPr>
              <a:t>Viruses, Archives of Virology</a:t>
            </a:r>
            <a:r>
              <a:rPr lang="zh-CN" altLang="en-US" sz="2400" dirty="0">
                <a:latin typeface="微软雅黑" panose="020B0503020204020204" charset="-122"/>
                <a:ea typeface="微软雅黑" panose="020B0503020204020204" charset="-122"/>
              </a:rPr>
              <a:t>等</a:t>
            </a:r>
            <a:r>
              <a:rPr lang="en-US" altLang="zh-CN" sz="2400" dirty="0">
                <a:latin typeface="微软雅黑" panose="020B0503020204020204" charset="-122"/>
                <a:ea typeface="微软雅黑" panose="020B0503020204020204" charset="-122"/>
              </a:rPr>
              <a:t>SCI</a:t>
            </a:r>
            <a:r>
              <a:rPr lang="zh-CN" altLang="en-US" sz="2400" dirty="0">
                <a:latin typeface="微软雅黑" panose="020B0503020204020204" charset="-122"/>
                <a:ea typeface="微软雅黑" panose="020B0503020204020204" charset="-122"/>
              </a:rPr>
              <a:t>期刊审稿专家；申请国家发明专利</a:t>
            </a:r>
            <a:r>
              <a:rPr lang="en-US" altLang="zh-CN" sz="2400" dirty="0">
                <a:latin typeface="微软雅黑" panose="020B0503020204020204" charset="-122"/>
                <a:ea typeface="微软雅黑" panose="020B0503020204020204" charset="-122"/>
              </a:rPr>
              <a:t>3</a:t>
            </a:r>
            <a:r>
              <a:rPr lang="zh-CN" altLang="en-US" sz="2400" dirty="0">
                <a:latin typeface="微软雅黑" panose="020B0503020204020204" charset="-122"/>
                <a:ea typeface="微软雅黑" panose="020B0503020204020204" charset="-122"/>
              </a:rPr>
              <a:t>项，授权</a:t>
            </a:r>
            <a:r>
              <a:rPr lang="en-US" altLang="zh-CN" sz="2400" dirty="0">
                <a:latin typeface="微软雅黑" panose="020B0503020204020204" charset="-122"/>
                <a:ea typeface="微软雅黑" panose="020B0503020204020204" charset="-122"/>
              </a:rPr>
              <a:t>1</a:t>
            </a:r>
            <a:r>
              <a:rPr lang="zh-CN" altLang="en-US" sz="2400" dirty="0">
                <a:latin typeface="微软雅黑" panose="020B0503020204020204" charset="-122"/>
                <a:ea typeface="微软雅黑" panose="020B0503020204020204" charset="-122"/>
              </a:rPr>
              <a:t>项；获临沂市科技进步二等奖</a:t>
            </a:r>
            <a:r>
              <a:rPr lang="en-US" altLang="zh-CN" sz="2400" dirty="0">
                <a:latin typeface="微软雅黑" panose="020B0503020204020204" charset="-122"/>
                <a:ea typeface="微软雅黑" panose="020B0503020204020204" charset="-122"/>
              </a:rPr>
              <a:t>1</a:t>
            </a:r>
            <a:r>
              <a:rPr lang="zh-CN" altLang="en-US" sz="2400" dirty="0">
                <a:latin typeface="微软雅黑" panose="020B0503020204020204" charset="-122"/>
                <a:ea typeface="微软雅黑" panose="020B0503020204020204" charset="-122"/>
              </a:rPr>
              <a:t>项。指导研究生获国家奖学金、省、校优秀毕业生等荣誉。</a:t>
            </a:r>
            <a:endParaRPr lang="zh-CN" altLang="en-US" sz="2400" dirty="0">
              <a:latin typeface="微软雅黑" panose="020B0503020204020204" charset="-122"/>
              <a:ea typeface="微软雅黑" panose="020B0503020204020204" charset="-122"/>
            </a:endParaRPr>
          </a:p>
        </p:txBody>
      </p:sp>
      <p:sp>
        <p:nvSpPr>
          <p:cNvPr id="10" name="矩形 9"/>
          <p:cNvSpPr/>
          <p:nvPr/>
        </p:nvSpPr>
        <p:spPr>
          <a:xfrm>
            <a:off x="1415772" y="179288"/>
            <a:ext cx="7474133" cy="662489"/>
          </a:xfrm>
          <a:prstGeom prst="rect">
            <a:avLst/>
          </a:prstGeom>
          <a:noFill/>
        </p:spPr>
        <p:txBody>
          <a:bodyPr wrap="square">
            <a:spAutoFit/>
          </a:bodyPr>
          <a:lstStyle/>
          <a:p>
            <a:pPr>
              <a:lnSpc>
                <a:spcPct val="150000"/>
              </a:lnSpc>
            </a:pPr>
            <a:r>
              <a:rPr lang="zh-CN" altLang="en-US" sz="2800" b="1" dirty="0">
                <a:solidFill>
                  <a:srgbClr val="1247F4"/>
                </a:solidFill>
                <a:latin typeface="微软雅黑" panose="020B0503020204020204" charset="-122"/>
                <a:ea typeface="微软雅黑" panose="020B0503020204020204" charset="-122"/>
              </a:rPr>
              <a:t>田延平，教授，博士生导师</a:t>
            </a:r>
            <a:r>
              <a:rPr lang="zh-CN" altLang="en-US" sz="2800" dirty="0">
                <a:latin typeface="微软雅黑" panose="020B0503020204020204" charset="-122"/>
                <a:ea typeface="微软雅黑" panose="020B0503020204020204" charset="-122"/>
              </a:rPr>
              <a:t>，植病系副主任</a:t>
            </a:r>
            <a:endParaRPr lang="en-US" altLang="zh-CN" sz="2800" dirty="0">
              <a:latin typeface="微软雅黑" panose="020B0503020204020204" charset="-122"/>
              <a:ea typeface="微软雅黑" panose="020B050302020402020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3400" y="228600"/>
            <a:ext cx="8229600" cy="6381750"/>
          </a:xfrm>
        </p:spPr>
        <p:txBody>
          <a:bodyPr rtlCol="0">
            <a:normAutofit fontScale="55000" lnSpcReduction="20000"/>
          </a:bodyPr>
          <a:lstStyle/>
          <a:p>
            <a:pPr fontAlgn="auto">
              <a:lnSpc>
                <a:spcPct val="120000"/>
              </a:lnSpc>
              <a:spcAft>
                <a:spcPts val="0"/>
              </a:spcAft>
              <a:defRPr/>
            </a:pPr>
            <a:r>
              <a:rPr lang="zh-CN" altLang="zh-CN" sz="5100" b="1" dirty="0">
                <a:solidFill>
                  <a:srgbClr val="1247F4"/>
                </a:solidFill>
                <a:latin typeface="微软雅黑" panose="020B0503020204020204" charset="-122"/>
                <a:ea typeface="微软雅黑" panose="020B0503020204020204" charset="-122"/>
              </a:rPr>
              <a:t>高克祥</a:t>
            </a:r>
            <a:r>
              <a:rPr lang="en-US" altLang="zh-CN" sz="5100" b="1" dirty="0">
                <a:solidFill>
                  <a:srgbClr val="1247F4"/>
                </a:solidFill>
                <a:latin typeface="微软雅黑" panose="020B0503020204020204" charset="-122"/>
                <a:ea typeface="微软雅黑" panose="020B0503020204020204" charset="-122"/>
              </a:rPr>
              <a:t>  </a:t>
            </a:r>
            <a:r>
              <a:rPr lang="zh-CN" altLang="zh-CN" sz="5100" b="1" dirty="0">
                <a:solidFill>
                  <a:srgbClr val="1247F4"/>
                </a:solidFill>
                <a:latin typeface="微软雅黑" panose="020B0503020204020204" charset="-122"/>
                <a:ea typeface="微软雅黑" panose="020B0503020204020204" charset="-122"/>
              </a:rPr>
              <a:t>教授</a:t>
            </a:r>
            <a:r>
              <a:rPr lang="en-US" altLang="zh-CN" sz="5100" b="1" dirty="0">
                <a:solidFill>
                  <a:srgbClr val="1247F4"/>
                </a:solidFill>
                <a:latin typeface="微软雅黑" panose="020B0503020204020204" charset="-122"/>
                <a:ea typeface="微软雅黑" panose="020B0503020204020204" charset="-122"/>
              </a:rPr>
              <a:t>  </a:t>
            </a:r>
            <a:r>
              <a:rPr lang="zh-CN" altLang="zh-CN" sz="5100" b="1" dirty="0">
                <a:solidFill>
                  <a:srgbClr val="1247F4"/>
                </a:solidFill>
                <a:latin typeface="微软雅黑" panose="020B0503020204020204" charset="-122"/>
                <a:ea typeface="微软雅黑" panose="020B0503020204020204" charset="-122"/>
              </a:rPr>
              <a:t>博士生导师</a:t>
            </a:r>
            <a:endParaRPr lang="zh-CN" altLang="zh-CN" sz="5100" b="1" dirty="0">
              <a:solidFill>
                <a:srgbClr val="1247F4"/>
              </a:solidFill>
              <a:latin typeface="微软雅黑" panose="020B0503020204020204" charset="-122"/>
              <a:ea typeface="微软雅黑" panose="020B0503020204020204" charset="-122"/>
            </a:endParaRPr>
          </a:p>
          <a:p>
            <a:pPr fontAlgn="auto">
              <a:lnSpc>
                <a:spcPct val="120000"/>
              </a:lnSpc>
              <a:spcAft>
                <a:spcPts val="0"/>
              </a:spcAft>
              <a:defRPr/>
            </a:pPr>
            <a:r>
              <a:rPr lang="zh-CN" altLang="zh-CN" dirty="0"/>
              <a:t>讲授主要课程：</a:t>
            </a:r>
            <a:endParaRPr lang="zh-CN" altLang="zh-CN" dirty="0"/>
          </a:p>
          <a:p>
            <a:pPr fontAlgn="auto">
              <a:lnSpc>
                <a:spcPct val="120000"/>
              </a:lnSpc>
              <a:spcAft>
                <a:spcPts val="0"/>
              </a:spcAft>
              <a:defRPr/>
            </a:pPr>
            <a:r>
              <a:rPr lang="zh-CN" altLang="zh-CN" dirty="0"/>
              <a:t>本科生教学：《植物保护进展》（双语教学）、</a:t>
            </a:r>
            <a:endParaRPr lang="en-US" altLang="zh-CN" dirty="0"/>
          </a:p>
          <a:p>
            <a:pPr fontAlgn="auto">
              <a:lnSpc>
                <a:spcPct val="120000"/>
              </a:lnSpc>
              <a:spcAft>
                <a:spcPts val="0"/>
              </a:spcAft>
              <a:defRPr/>
            </a:pPr>
            <a:r>
              <a:rPr lang="zh-CN" altLang="zh-CN" dirty="0"/>
              <a:t>《植物病理学》、《生物防治》、《园艺植物病理学》。</a:t>
            </a:r>
            <a:endParaRPr lang="en-US" altLang="zh-CN" dirty="0"/>
          </a:p>
          <a:p>
            <a:pPr fontAlgn="auto">
              <a:lnSpc>
                <a:spcPct val="120000"/>
              </a:lnSpc>
              <a:spcAft>
                <a:spcPts val="0"/>
              </a:spcAft>
              <a:defRPr/>
            </a:pPr>
            <a:r>
              <a:rPr lang="zh-CN" altLang="zh-CN" dirty="0"/>
              <a:t>研究生教学：《植物病害生物防治》、《植保技术与应用》</a:t>
            </a:r>
            <a:endParaRPr lang="zh-CN" altLang="zh-CN" dirty="0"/>
          </a:p>
          <a:p>
            <a:pPr fontAlgn="auto">
              <a:lnSpc>
                <a:spcPct val="120000"/>
              </a:lnSpc>
              <a:spcAft>
                <a:spcPts val="0"/>
              </a:spcAft>
              <a:defRPr/>
            </a:pPr>
            <a:r>
              <a:rPr lang="zh-CN" altLang="zh-CN" dirty="0"/>
              <a:t>科研方向：</a:t>
            </a:r>
            <a:r>
              <a:rPr lang="zh-CN" altLang="zh-CN" b="1" dirty="0">
                <a:solidFill>
                  <a:srgbClr val="FF0000"/>
                </a:solidFill>
              </a:rPr>
              <a:t>植物病害生物防治</a:t>
            </a:r>
            <a:endParaRPr lang="zh-CN" altLang="zh-CN" b="1" dirty="0">
              <a:solidFill>
                <a:srgbClr val="FF0000"/>
              </a:solidFill>
            </a:endParaRPr>
          </a:p>
          <a:p>
            <a:pPr fontAlgn="auto">
              <a:lnSpc>
                <a:spcPct val="120000"/>
              </a:lnSpc>
              <a:spcAft>
                <a:spcPts val="0"/>
              </a:spcAft>
              <a:defRPr/>
            </a:pPr>
            <a:r>
              <a:rPr lang="zh-CN" altLang="zh-CN" dirty="0"/>
              <a:t>主持或参加过国家级和省部级项目</a:t>
            </a:r>
            <a:r>
              <a:rPr lang="en-US" altLang="zh-CN" dirty="0"/>
              <a:t>12</a:t>
            </a:r>
            <a:r>
              <a:rPr lang="zh-CN" altLang="zh-CN" dirty="0"/>
              <a:t>项。</a:t>
            </a:r>
            <a:endParaRPr lang="zh-CN" altLang="zh-CN" dirty="0"/>
          </a:p>
          <a:p>
            <a:pPr fontAlgn="auto">
              <a:lnSpc>
                <a:spcPct val="120000"/>
              </a:lnSpc>
              <a:spcAft>
                <a:spcPts val="0"/>
              </a:spcAft>
              <a:defRPr/>
            </a:pPr>
            <a:r>
              <a:rPr lang="zh-CN" altLang="zh-CN" dirty="0"/>
              <a:t>代表性科研和学术成果：</a:t>
            </a:r>
            <a:endParaRPr lang="zh-CN" altLang="zh-CN" dirty="0"/>
          </a:p>
          <a:p>
            <a:pPr fontAlgn="auto">
              <a:lnSpc>
                <a:spcPct val="120000"/>
              </a:lnSpc>
              <a:spcAft>
                <a:spcPts val="0"/>
              </a:spcAft>
              <a:defRPr/>
            </a:pPr>
            <a:r>
              <a:rPr lang="zh-CN" altLang="zh-CN" dirty="0"/>
              <a:t>近年来在</a:t>
            </a:r>
            <a:r>
              <a:rPr lang="en-US" altLang="zh-CN" dirty="0"/>
              <a:t>Canadian Journal of Botany</a:t>
            </a:r>
            <a:r>
              <a:rPr lang="zh-CN" altLang="zh-CN" dirty="0"/>
              <a:t>、</a:t>
            </a:r>
            <a:r>
              <a:rPr lang="en-US" altLang="zh-CN" dirty="0"/>
              <a:t>Current Microbiology</a:t>
            </a:r>
            <a:r>
              <a:rPr lang="zh-CN" altLang="zh-CN" dirty="0"/>
              <a:t>、</a:t>
            </a:r>
            <a:r>
              <a:rPr lang="en-US" altLang="zh-CN" dirty="0"/>
              <a:t>European Journal of Plant Pathology</a:t>
            </a:r>
            <a:r>
              <a:rPr lang="zh-CN" altLang="zh-CN" dirty="0"/>
              <a:t>、</a:t>
            </a:r>
            <a:r>
              <a:rPr lang="en-US" altLang="zh-CN" dirty="0"/>
              <a:t>World Journal of Microbiology and Biotechnology</a:t>
            </a:r>
            <a:r>
              <a:rPr lang="zh-CN" altLang="zh-CN" dirty="0"/>
              <a:t>、</a:t>
            </a:r>
            <a:r>
              <a:rPr lang="en-US" altLang="zh-CN" dirty="0"/>
              <a:t>Journal of Phytopathology</a:t>
            </a:r>
            <a:r>
              <a:rPr lang="zh-CN" altLang="zh-CN" dirty="0"/>
              <a:t>、</a:t>
            </a:r>
            <a:r>
              <a:rPr lang="en-US" altLang="zh-CN" dirty="0"/>
              <a:t>BMC Microbiology</a:t>
            </a:r>
            <a:r>
              <a:rPr lang="zh-CN" altLang="zh-CN" dirty="0"/>
              <a:t>、生物工程学报、植物病理学报、植物保护学报、应用生态学报、东北林业大学学报、云南农业大学学报、安徽农业科学、山东农业科学、莱阳农学院学报、中国森林病虫等重要期刊上发表论文</a:t>
            </a:r>
            <a:r>
              <a:rPr lang="en-US" altLang="zh-CN" dirty="0"/>
              <a:t>90</a:t>
            </a:r>
            <a:r>
              <a:rPr lang="zh-CN" altLang="zh-CN" dirty="0"/>
              <a:t>余篇。</a:t>
            </a:r>
            <a:r>
              <a:rPr lang="en-US" altLang="zh-CN" dirty="0"/>
              <a:t>SCI</a:t>
            </a:r>
            <a:r>
              <a:rPr lang="zh-CN" altLang="zh-CN" dirty="0"/>
              <a:t>收录论文</a:t>
            </a:r>
            <a:r>
              <a:rPr lang="en-US" altLang="zh-CN" dirty="0"/>
              <a:t>13</a:t>
            </a:r>
            <a:r>
              <a:rPr lang="zh-CN" altLang="zh-CN" dirty="0"/>
              <a:t>篇。获得授权发明专利</a:t>
            </a:r>
            <a:r>
              <a:rPr lang="en-US" altLang="zh-CN" dirty="0"/>
              <a:t>6</a:t>
            </a:r>
            <a:r>
              <a:rPr lang="zh-CN" altLang="zh-CN" dirty="0"/>
              <a:t>项，与企业合作获得微生物肥料产品临时登记证书</a:t>
            </a:r>
            <a:r>
              <a:rPr lang="en-US" altLang="zh-CN" dirty="0"/>
              <a:t>1</a:t>
            </a:r>
            <a:r>
              <a:rPr lang="zh-CN" altLang="zh-CN" dirty="0"/>
              <a:t>个。</a:t>
            </a:r>
            <a:endParaRPr lang="en-US" altLang="zh-CN" dirty="0"/>
          </a:p>
          <a:p>
            <a:pPr fontAlgn="auto">
              <a:lnSpc>
                <a:spcPct val="120000"/>
              </a:lnSpc>
              <a:spcAft>
                <a:spcPts val="0"/>
              </a:spcAft>
              <a:defRPr/>
            </a:pPr>
            <a:r>
              <a:rPr lang="zh-CN" altLang="zh-CN" dirty="0"/>
              <a:t>学术兼职：国家自然科学基金项目同行评议专家。北京市、山东省、福建省、湖南省、浙江省自然科学基金项目同行评议专家。教育部高等学校博士学科点专项科研基金项目评审专家。科技部“十二五”农村领域备选项目评审专家。教育部、上海市、河北省、黑龙江省科学技术奖评审专家。山东省耕地质量提升计划专家指导委员会农药残留治理专家组成员。</a:t>
            </a:r>
            <a:endParaRPr lang="zh-CN" altLang="en-US" dirty="0"/>
          </a:p>
        </p:txBody>
      </p:sp>
      <p:pic>
        <p:nvPicPr>
          <p:cNvPr id="4" name="Picture 3" descr="L371611041528040814.jpg"/>
          <p:cNvPicPr>
            <a:picLocks noChangeAspect="1"/>
          </p:cNvPicPr>
          <p:nvPr/>
        </p:nvPicPr>
        <p:blipFill>
          <a:blip r:embed="rId1" cstate="print"/>
          <a:stretch>
            <a:fillRect/>
          </a:stretch>
        </p:blipFill>
        <p:spPr>
          <a:xfrm>
            <a:off x="7162800" y="228600"/>
            <a:ext cx="1371600" cy="173409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79388" y="787400"/>
            <a:ext cx="8713787" cy="5648854"/>
          </a:xfrm>
          <a:prstGeom prst="rect">
            <a:avLst/>
          </a:prstGeom>
          <a:solidFill>
            <a:schemeClr val="bg1"/>
          </a:solidFill>
          <a:ln w="9525">
            <a:noFill/>
            <a:miter lim="800000"/>
          </a:ln>
          <a:effectLst/>
        </p:spPr>
        <p:txBody>
          <a:bodyPr>
            <a:spAutoFit/>
          </a:bodyPr>
          <a:lstStyle/>
          <a:p>
            <a:pPr>
              <a:lnSpc>
                <a:spcPct val="140000"/>
              </a:lnSpc>
              <a:buClr>
                <a:srgbClr val="66FFFF"/>
              </a:buClr>
              <a:buFont typeface="Wingdings" panose="05000000000000000000" pitchFamily="2" charset="2"/>
              <a:buChar char="u"/>
            </a:pPr>
            <a:r>
              <a:rPr lang="en-US" altLang="zh-CN" sz="2000" b="1" dirty="0"/>
              <a:t>1986</a:t>
            </a:r>
            <a:r>
              <a:rPr lang="zh-CN" altLang="en-US" sz="2000" b="1" dirty="0"/>
              <a:t>年毕业于山东农业大学植保学院， </a:t>
            </a:r>
            <a:r>
              <a:rPr lang="en-US" altLang="zh-CN" sz="2000" b="1" dirty="0"/>
              <a:t>2003</a:t>
            </a:r>
            <a:r>
              <a:rPr lang="zh-CN" altLang="en-US" sz="2000" b="1" dirty="0"/>
              <a:t>年</a:t>
            </a:r>
            <a:r>
              <a:rPr lang="en-US" altLang="zh-CN" sz="2000" b="1" dirty="0"/>
              <a:t>6</a:t>
            </a:r>
            <a:r>
              <a:rPr lang="zh-CN" altLang="en-US" sz="2000" b="1" dirty="0"/>
              <a:t>月获植物病理学博士学位。</a:t>
            </a:r>
            <a:endParaRPr lang="zh-CN" altLang="en-US" sz="2000" b="1" dirty="0"/>
          </a:p>
          <a:p>
            <a:pPr>
              <a:lnSpc>
                <a:spcPct val="140000"/>
              </a:lnSpc>
              <a:buClr>
                <a:srgbClr val="66FFFF"/>
              </a:buClr>
              <a:buFont typeface="Wingdings" panose="05000000000000000000" pitchFamily="2" charset="2"/>
              <a:buChar char="u"/>
            </a:pPr>
            <a:r>
              <a:rPr lang="zh-CN" altLang="en-US" sz="2000" b="1" dirty="0"/>
              <a:t>中国植物保护学会第十一届理事；国家自然科学基金的评审专家；山东小麦产业技术体系病虫害防控与质量控制岗位科学家。</a:t>
            </a:r>
            <a:endParaRPr lang="zh-CN" altLang="en-US" sz="2000" b="1" dirty="0"/>
          </a:p>
          <a:p>
            <a:pPr>
              <a:lnSpc>
                <a:spcPct val="140000"/>
              </a:lnSpc>
              <a:buClr>
                <a:srgbClr val="66FFFF"/>
              </a:buClr>
              <a:buFont typeface="Wingdings" panose="05000000000000000000" pitchFamily="2" charset="2"/>
              <a:buNone/>
            </a:pPr>
            <a:r>
              <a:rPr lang="zh-CN" altLang="en-US" sz="2000" b="1" dirty="0"/>
              <a:t>科研方面：</a:t>
            </a:r>
            <a:endParaRPr lang="zh-CN" altLang="en-US" sz="2000" b="1" dirty="0"/>
          </a:p>
          <a:p>
            <a:pPr>
              <a:lnSpc>
                <a:spcPct val="140000"/>
              </a:lnSpc>
              <a:buClr>
                <a:srgbClr val="66FFFF"/>
              </a:buClr>
              <a:buFont typeface="Wingdings" panose="05000000000000000000" pitchFamily="2" charset="2"/>
              <a:buChar char="u"/>
            </a:pPr>
            <a:r>
              <a:rPr lang="zh-CN" altLang="en-US" sz="2000" b="1" dirty="0"/>
              <a:t>主要从事</a:t>
            </a:r>
            <a:r>
              <a:rPr lang="zh-CN" altLang="en-US" sz="2000" b="1" dirty="0">
                <a:solidFill>
                  <a:srgbClr val="FF0000"/>
                </a:solidFill>
              </a:rPr>
              <a:t>丝核菌属真菌的多样性、分子系统演化、致病性机制等研究</a:t>
            </a:r>
            <a:r>
              <a:rPr lang="zh-CN" altLang="en-US" sz="2000" b="1" dirty="0"/>
              <a:t>；</a:t>
            </a:r>
            <a:endParaRPr lang="zh-CN" altLang="en-US" sz="2000" b="1" dirty="0"/>
          </a:p>
          <a:p>
            <a:pPr>
              <a:lnSpc>
                <a:spcPct val="140000"/>
              </a:lnSpc>
              <a:buClr>
                <a:srgbClr val="66FFFF"/>
              </a:buClr>
              <a:buFont typeface="Wingdings" panose="05000000000000000000" pitchFamily="2" charset="2"/>
              <a:buChar char="u"/>
            </a:pPr>
            <a:r>
              <a:rPr lang="zh-CN" altLang="en-US" sz="2000" b="1" dirty="0">
                <a:solidFill>
                  <a:srgbClr val="FF0000"/>
                </a:solidFill>
              </a:rPr>
              <a:t>小麦土传真菌病害</a:t>
            </a:r>
            <a:r>
              <a:rPr lang="zh-CN" altLang="en-US" sz="2000" b="1" dirty="0"/>
              <a:t>的发生规律及快速检测技术研究；</a:t>
            </a:r>
            <a:endParaRPr lang="zh-CN" altLang="en-US" sz="2000" b="1" dirty="0"/>
          </a:p>
          <a:p>
            <a:pPr>
              <a:lnSpc>
                <a:spcPct val="140000"/>
              </a:lnSpc>
              <a:buClr>
                <a:srgbClr val="66FFFF"/>
              </a:buClr>
              <a:buFont typeface="Wingdings" panose="05000000000000000000" pitchFamily="2" charset="2"/>
              <a:buChar char="u"/>
            </a:pPr>
            <a:r>
              <a:rPr lang="zh-CN" altLang="en-US" sz="2000" b="1" dirty="0"/>
              <a:t>小麦赤霉病菌的发生规律、致病机制及有效控制途径。</a:t>
            </a:r>
            <a:endParaRPr lang="zh-CN" altLang="en-US" sz="2000" b="1" dirty="0"/>
          </a:p>
          <a:p>
            <a:pPr>
              <a:lnSpc>
                <a:spcPct val="140000"/>
              </a:lnSpc>
              <a:buClr>
                <a:srgbClr val="66FFFF"/>
              </a:buClr>
              <a:buFont typeface="Wingdings" panose="05000000000000000000" pitchFamily="2" charset="2"/>
              <a:buChar char="u"/>
            </a:pPr>
            <a:r>
              <a:rPr lang="zh-CN" altLang="en-US" sz="2000" b="1" dirty="0">
                <a:solidFill>
                  <a:srgbClr val="FF0000"/>
                </a:solidFill>
              </a:rPr>
              <a:t>果树重茬障碍</a:t>
            </a:r>
            <a:r>
              <a:rPr lang="zh-CN" altLang="en-US" sz="2000" b="1" dirty="0"/>
              <a:t>克服的方法及途径。</a:t>
            </a:r>
            <a:endParaRPr lang="zh-CN" altLang="en-US" sz="2000" b="1" dirty="0"/>
          </a:p>
          <a:p>
            <a:pPr>
              <a:lnSpc>
                <a:spcPct val="140000"/>
              </a:lnSpc>
              <a:buClr>
                <a:srgbClr val="66FFFF"/>
              </a:buClr>
              <a:buFont typeface="Wingdings" panose="05000000000000000000" pitchFamily="2" charset="2"/>
              <a:buChar char="u"/>
            </a:pPr>
            <a:r>
              <a:rPr lang="zh-CN" altLang="en-US" sz="2000" b="1" dirty="0"/>
              <a:t>主持或参与国家及省部级以上科研项目</a:t>
            </a:r>
            <a:r>
              <a:rPr lang="en-US" altLang="zh-CN" sz="2000" b="1" dirty="0"/>
              <a:t>10</a:t>
            </a:r>
            <a:r>
              <a:rPr lang="zh-CN" altLang="en-US" sz="2000" b="1" dirty="0"/>
              <a:t>余项。</a:t>
            </a:r>
            <a:endParaRPr lang="zh-CN" altLang="en-US" sz="2000" b="1" dirty="0"/>
          </a:p>
          <a:p>
            <a:pPr>
              <a:lnSpc>
                <a:spcPct val="140000"/>
              </a:lnSpc>
              <a:buClr>
                <a:srgbClr val="66FFFF"/>
              </a:buClr>
              <a:buFont typeface="Wingdings" panose="05000000000000000000" pitchFamily="2" charset="2"/>
              <a:buChar char="u"/>
            </a:pPr>
            <a:r>
              <a:rPr lang="zh-CN" altLang="en-US" sz="2000" b="1" dirty="0"/>
              <a:t>以第一作者或通讯作者在国内外核心期刊发表论文</a:t>
            </a:r>
            <a:r>
              <a:rPr lang="en-US" altLang="zh-CN" sz="2000" b="1" dirty="0"/>
              <a:t>40</a:t>
            </a:r>
            <a:r>
              <a:rPr lang="zh-CN" altLang="en-US" sz="2000" b="1" dirty="0"/>
              <a:t>余篇，副主编教材</a:t>
            </a:r>
            <a:r>
              <a:rPr lang="en-US" altLang="zh-CN" sz="2000" b="1" dirty="0"/>
              <a:t>2</a:t>
            </a:r>
            <a:r>
              <a:rPr lang="zh-CN" altLang="en-US" sz="2000" b="1" dirty="0"/>
              <a:t>部，参编教材</a:t>
            </a:r>
            <a:r>
              <a:rPr lang="en-US" altLang="zh-CN" sz="2000" b="1" dirty="0"/>
              <a:t>4</a:t>
            </a:r>
            <a:r>
              <a:rPr lang="zh-CN" altLang="en-US" sz="2000" b="1" dirty="0"/>
              <a:t>部。目前是</a:t>
            </a:r>
            <a:r>
              <a:rPr lang="zh-CN" altLang="en-US" sz="2000" b="1" dirty="0">
                <a:latin typeface="Tahoma" panose="020B0604030504040204" pitchFamily="34" charset="0"/>
              </a:rPr>
              <a:t>校级</a:t>
            </a:r>
            <a:r>
              <a:rPr lang="en-US" altLang="zh-CN" sz="2000" b="1" dirty="0">
                <a:latin typeface="Tahoma" panose="020B0604030504040204" pitchFamily="34" charset="0"/>
              </a:rPr>
              <a:t>《</a:t>
            </a:r>
            <a:r>
              <a:rPr lang="zh-CN" altLang="en-US" sz="2000" b="1" dirty="0">
                <a:latin typeface="Tahoma" panose="020B0604030504040204" pitchFamily="34" charset="0"/>
              </a:rPr>
              <a:t>农业植物病理学</a:t>
            </a:r>
            <a:r>
              <a:rPr lang="en-US" altLang="zh-CN" sz="2000" b="1" dirty="0">
                <a:latin typeface="Tahoma" panose="020B0604030504040204" pitchFamily="34" charset="0"/>
              </a:rPr>
              <a:t>》</a:t>
            </a:r>
            <a:r>
              <a:rPr lang="zh-CN" altLang="en-US" sz="2000" b="1" dirty="0">
                <a:latin typeface="Tahoma" panose="020B0604030504040204" pitchFamily="34" charset="0"/>
              </a:rPr>
              <a:t>精品课程的主持人。</a:t>
            </a:r>
            <a:endParaRPr lang="zh-CN" altLang="en-US" sz="2000" b="1" dirty="0"/>
          </a:p>
          <a:p>
            <a:pPr>
              <a:lnSpc>
                <a:spcPct val="140000"/>
              </a:lnSpc>
              <a:buClr>
                <a:srgbClr val="66FFFF"/>
              </a:buClr>
              <a:buFont typeface="Wingdings" panose="05000000000000000000" pitchFamily="2" charset="2"/>
              <a:buNone/>
            </a:pPr>
            <a:r>
              <a:rPr lang="zh-CN" altLang="en-US" sz="2000" b="1" dirty="0"/>
              <a:t>        </a:t>
            </a:r>
            <a:r>
              <a:rPr lang="zh-CN" altLang="en-US" sz="2000" b="1" dirty="0">
                <a:solidFill>
                  <a:srgbClr val="0000CC"/>
                </a:solidFill>
              </a:rPr>
              <a:t>欢迎喜欢植物病理尤其是对真菌病害感兴趣的同学到我们的实验室</a:t>
            </a:r>
            <a:r>
              <a:rPr lang="en-US" altLang="zh-CN" sz="2000" b="1" dirty="0">
                <a:solidFill>
                  <a:srgbClr val="0000CC"/>
                </a:solidFill>
              </a:rPr>
              <a:t>A305</a:t>
            </a:r>
            <a:r>
              <a:rPr lang="zh-CN" altLang="en-US" sz="2000" b="1" dirty="0">
                <a:solidFill>
                  <a:srgbClr val="0000CC"/>
                </a:solidFill>
              </a:rPr>
              <a:t>进行交流、切磋和实习！</a:t>
            </a:r>
            <a:endParaRPr lang="zh-CN" altLang="en-US" sz="2000" b="1" dirty="0">
              <a:solidFill>
                <a:srgbClr val="0000CC"/>
              </a:solidFill>
            </a:endParaRPr>
          </a:p>
        </p:txBody>
      </p:sp>
      <p:sp>
        <p:nvSpPr>
          <p:cNvPr id="3075" name="Text Box 3"/>
          <p:cNvSpPr txBox="1">
            <a:spLocks noChangeArrowheads="1"/>
          </p:cNvSpPr>
          <p:nvPr/>
        </p:nvSpPr>
        <p:spPr bwMode="auto">
          <a:xfrm>
            <a:off x="107950" y="115888"/>
            <a:ext cx="5442618" cy="523220"/>
          </a:xfrm>
          <a:prstGeom prst="rect">
            <a:avLst/>
          </a:prstGeom>
          <a:solidFill>
            <a:schemeClr val="bg1"/>
          </a:solidFill>
          <a:ln w="9525">
            <a:noFill/>
            <a:miter lim="800000"/>
          </a:ln>
          <a:effectLst/>
        </p:spPr>
        <p:txBody>
          <a:bodyPr wrap="square">
            <a:spAutoFit/>
          </a:bodyPr>
          <a:lstStyle/>
          <a:p>
            <a:pPr>
              <a:spcBef>
                <a:spcPct val="50000"/>
              </a:spcBef>
            </a:pPr>
            <a:r>
              <a:rPr lang="zh-CN" altLang="en-US" sz="2800" b="1" dirty="0">
                <a:solidFill>
                  <a:srgbClr val="1247F4"/>
                </a:solidFill>
                <a:latin typeface="微软雅黑" panose="020B0503020204020204" charset="-122"/>
                <a:ea typeface="微软雅黑" panose="020B0503020204020204" charset="-122"/>
              </a:rPr>
              <a:t>于金凤，教授，博士生导师</a:t>
            </a:r>
            <a:endParaRPr lang="zh-CN" altLang="en-US" sz="2800" b="1" dirty="0">
              <a:solidFill>
                <a:srgbClr val="1247F4"/>
              </a:solidFill>
              <a:latin typeface="微软雅黑" panose="020B0503020204020204" charset="-122"/>
              <a:ea typeface="微软雅黑" panose="020B0503020204020204" charset="-122"/>
            </a:endParaRPr>
          </a:p>
        </p:txBody>
      </p:sp>
      <p:pic>
        <p:nvPicPr>
          <p:cNvPr id="3076" name="Picture 4" descr="IMG_5376"/>
          <p:cNvPicPr>
            <a:picLocks noChangeAspect="1" noChangeArrowheads="1"/>
          </p:cNvPicPr>
          <p:nvPr/>
        </p:nvPicPr>
        <p:blipFill>
          <a:blip r:embed="rId1" cstate="print"/>
          <a:srcRect/>
          <a:stretch>
            <a:fillRect/>
          </a:stretch>
        </p:blipFill>
        <p:spPr bwMode="auto">
          <a:xfrm>
            <a:off x="6656705" y="3019425"/>
            <a:ext cx="2091055" cy="1569085"/>
          </a:xfrm>
          <a:prstGeom prst="rect">
            <a:avLst/>
          </a:prstGeom>
          <a:noFill/>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0" y="228600"/>
            <a:ext cx="6553200" cy="764704"/>
          </a:xfrm>
        </p:spPr>
        <p:txBody>
          <a:bodyPr>
            <a:normAutofit/>
          </a:bodyPr>
          <a:lstStyle/>
          <a:p>
            <a:r>
              <a:rPr lang="zh-CN" altLang="zh-CN" sz="2800" b="1" dirty="0">
                <a:solidFill>
                  <a:srgbClr val="1247F4"/>
                </a:solidFill>
                <a:latin typeface="微软雅黑" panose="020B0503020204020204" charset="-122"/>
                <a:ea typeface="微软雅黑" panose="020B0503020204020204" charset="-122"/>
              </a:rPr>
              <a:t>竺晓平 </a:t>
            </a:r>
            <a:r>
              <a:rPr lang="en-US" altLang="zh-CN" sz="2800" b="1" dirty="0">
                <a:solidFill>
                  <a:srgbClr val="1247F4"/>
                </a:solidFill>
                <a:latin typeface="微软雅黑" panose="020B0503020204020204" charset="-122"/>
                <a:ea typeface="微软雅黑" panose="020B0503020204020204" charset="-122"/>
              </a:rPr>
              <a:t> </a:t>
            </a:r>
            <a:r>
              <a:rPr lang="zh-CN" altLang="zh-CN" sz="2800" b="1" dirty="0">
                <a:solidFill>
                  <a:srgbClr val="1247F4"/>
                </a:solidFill>
                <a:latin typeface="微软雅黑" panose="020B0503020204020204" charset="-122"/>
                <a:ea typeface="微软雅黑" panose="020B0503020204020204" charset="-122"/>
              </a:rPr>
              <a:t>教授 </a:t>
            </a:r>
            <a:r>
              <a:rPr lang="zh-CN" altLang="en-US" sz="2800" b="1" dirty="0">
                <a:solidFill>
                  <a:srgbClr val="1247F4"/>
                </a:solidFill>
                <a:latin typeface="微软雅黑" panose="020B0503020204020204" charset="-122"/>
                <a:ea typeface="微软雅黑" panose="020B0503020204020204" charset="-122"/>
              </a:rPr>
              <a:t>，招收博士和硕士研究生</a:t>
            </a:r>
            <a:endParaRPr lang="zh-CN" altLang="en-US" sz="2800" b="1" dirty="0">
              <a:solidFill>
                <a:srgbClr val="1247F4"/>
              </a:solidFill>
              <a:latin typeface="微软雅黑" panose="020B0503020204020204" charset="-122"/>
              <a:ea typeface="微软雅黑" panose="020B0503020204020204" charset="-122"/>
            </a:endParaRPr>
          </a:p>
        </p:txBody>
      </p:sp>
      <p:sp>
        <p:nvSpPr>
          <p:cNvPr id="10" name="内容占位符 9"/>
          <p:cNvSpPr>
            <a:spLocks noGrp="1"/>
          </p:cNvSpPr>
          <p:nvPr>
            <p:ph sz="half" idx="1"/>
          </p:nvPr>
        </p:nvSpPr>
        <p:spPr>
          <a:xfrm>
            <a:off x="381000" y="993304"/>
            <a:ext cx="8382000" cy="5636096"/>
          </a:xfrm>
        </p:spPr>
        <p:txBody>
          <a:bodyPr>
            <a:normAutofit fontScale="92500" lnSpcReduction="10000"/>
          </a:bodyPr>
          <a:lstStyle/>
          <a:p>
            <a:r>
              <a:rPr lang="zh-CN" altLang="en-US" sz="2400" b="1" dirty="0"/>
              <a:t>教学和研究方向领域</a:t>
            </a:r>
            <a:endParaRPr lang="en-US" altLang="zh-CN" sz="2400" b="1" dirty="0"/>
          </a:p>
          <a:p>
            <a:pPr marL="0" indent="0">
              <a:buNone/>
            </a:pPr>
            <a:r>
              <a:rPr lang="en-US" altLang="zh-CN" sz="1800" dirty="0"/>
              <a:t> </a:t>
            </a:r>
            <a:r>
              <a:rPr lang="zh-CN" altLang="zh-CN" sz="2000" b="1" dirty="0">
                <a:solidFill>
                  <a:srgbClr val="FF0000"/>
                </a:solidFill>
              </a:rPr>
              <a:t>园艺植物病害分子鉴定、致病机制和防控</a:t>
            </a:r>
            <a:r>
              <a:rPr lang="zh-CN" altLang="en-US" sz="2000" b="1" dirty="0">
                <a:solidFill>
                  <a:srgbClr val="FF0000"/>
                </a:solidFill>
              </a:rPr>
              <a:t>；</a:t>
            </a:r>
            <a:endParaRPr lang="en-US" altLang="zh-CN" sz="2000" b="1" dirty="0">
              <a:solidFill>
                <a:srgbClr val="FF0000"/>
              </a:solidFill>
            </a:endParaRPr>
          </a:p>
          <a:p>
            <a:pPr marL="0" indent="0">
              <a:buNone/>
            </a:pPr>
            <a:r>
              <a:rPr lang="zh-CN" altLang="en-US" sz="2000" dirty="0"/>
              <a:t>通过实施农业部项目与中国农科院蔬菜所、植保所、中国农业大学等以及省内同行常年在山东设施蔬菜产区合作开展病害防控研究和示范工作</a:t>
            </a:r>
            <a:endParaRPr lang="en-US" altLang="zh-CN" sz="2000" dirty="0"/>
          </a:p>
          <a:p>
            <a:r>
              <a:rPr lang="zh-CN" altLang="en-US" sz="2400" b="1" dirty="0"/>
              <a:t>先后主持的项目</a:t>
            </a:r>
            <a:endParaRPr lang="en-US" altLang="zh-CN" sz="2400" b="1" dirty="0"/>
          </a:p>
          <a:p>
            <a:pPr marL="0" indent="0">
              <a:buNone/>
            </a:pPr>
            <a:r>
              <a:rPr lang="zh-CN" altLang="en-US" sz="2000" dirty="0"/>
              <a:t>国家自然科学基金</a:t>
            </a:r>
            <a:r>
              <a:rPr lang="en-US" altLang="zh-CN" sz="2000" b="1" dirty="0"/>
              <a:t>2</a:t>
            </a:r>
            <a:r>
              <a:rPr lang="zh-CN" altLang="en-US" sz="2000" dirty="0"/>
              <a:t>项、国家公益性行业科研专项子课题</a:t>
            </a:r>
            <a:r>
              <a:rPr lang="en-US" altLang="zh-CN" sz="2000" b="1" dirty="0"/>
              <a:t>2</a:t>
            </a:r>
            <a:r>
              <a:rPr lang="zh-CN" altLang="en-US" sz="2000" dirty="0"/>
              <a:t>项、</a:t>
            </a:r>
            <a:r>
              <a:rPr lang="en-US" altLang="zh-CN" sz="2000" dirty="0"/>
              <a:t>863</a:t>
            </a:r>
            <a:r>
              <a:rPr lang="zh-CN" altLang="en-US" sz="2000" dirty="0"/>
              <a:t>计划子课题</a:t>
            </a:r>
            <a:r>
              <a:rPr lang="en-US" altLang="zh-CN" sz="2000" dirty="0"/>
              <a:t>1</a:t>
            </a:r>
            <a:r>
              <a:rPr lang="zh-CN" altLang="en-US" sz="2000" dirty="0"/>
              <a:t>项、山东省科技发展计划</a:t>
            </a:r>
            <a:r>
              <a:rPr lang="en-US" altLang="zh-CN" sz="2000" b="1" dirty="0"/>
              <a:t>1</a:t>
            </a:r>
            <a:r>
              <a:rPr lang="zh-CN" altLang="en-US" sz="2000" dirty="0"/>
              <a:t>项、山东省自然基金</a:t>
            </a:r>
            <a:r>
              <a:rPr lang="en-US" altLang="zh-CN" sz="2000" b="1" dirty="0"/>
              <a:t>2</a:t>
            </a:r>
            <a:r>
              <a:rPr lang="zh-CN" altLang="en-US" sz="2000" dirty="0"/>
              <a:t>项等十余项（“十二五”以来共到位经费</a:t>
            </a:r>
            <a:r>
              <a:rPr lang="en-US" altLang="zh-CN" sz="2000" b="1" dirty="0"/>
              <a:t>351</a:t>
            </a:r>
            <a:r>
              <a:rPr lang="zh-CN" altLang="en-US" sz="2000" dirty="0"/>
              <a:t>万元），</a:t>
            </a:r>
            <a:r>
              <a:rPr lang="zh-CN" altLang="zh-CN" sz="2100" dirty="0"/>
              <a:t>获山东省科学技术进步奖二等奖</a:t>
            </a:r>
            <a:r>
              <a:rPr lang="zh-CN" altLang="en-US" sz="2100" dirty="0"/>
              <a:t>。</a:t>
            </a:r>
            <a:endParaRPr lang="en-US" altLang="zh-CN" sz="2000" dirty="0"/>
          </a:p>
          <a:p>
            <a:r>
              <a:rPr lang="zh-CN" altLang="en-US" sz="2400" b="1" dirty="0"/>
              <a:t>研究生培养情况</a:t>
            </a:r>
            <a:endParaRPr lang="en-US" altLang="zh-CN" sz="2400" b="1" dirty="0"/>
          </a:p>
          <a:p>
            <a:pPr marL="0" indent="0">
              <a:buNone/>
            </a:pPr>
            <a:r>
              <a:rPr lang="zh-CN" altLang="en-US" sz="2000" dirty="0"/>
              <a:t>近五年指导的研究生</a:t>
            </a:r>
            <a:r>
              <a:rPr lang="en-US" altLang="zh-CN" sz="2000" dirty="0"/>
              <a:t>30%</a:t>
            </a:r>
            <a:r>
              <a:rPr lang="zh-CN" altLang="en-US" sz="2000" dirty="0"/>
              <a:t>（</a:t>
            </a:r>
            <a:r>
              <a:rPr lang="en-US" altLang="zh-CN" sz="2000" b="1" dirty="0"/>
              <a:t>5</a:t>
            </a:r>
            <a:r>
              <a:rPr lang="zh-CN" altLang="en-US" sz="2000" dirty="0"/>
              <a:t>人）获研究生国家奖学金，</a:t>
            </a:r>
            <a:r>
              <a:rPr lang="en-US" altLang="zh-CN" sz="2000" dirty="0"/>
              <a:t>20%</a:t>
            </a:r>
            <a:r>
              <a:rPr lang="zh-CN" altLang="en-US" sz="2000" dirty="0"/>
              <a:t>（</a:t>
            </a:r>
            <a:r>
              <a:rPr lang="en-US" altLang="zh-CN" sz="2000" b="1" dirty="0"/>
              <a:t>3</a:t>
            </a:r>
            <a:r>
              <a:rPr lang="zh-CN" altLang="en-US" sz="2000" dirty="0"/>
              <a:t>人）获山东省研究生优秀毕业生称号，</a:t>
            </a:r>
            <a:r>
              <a:rPr lang="en-US" altLang="zh-CN" sz="2000" dirty="0"/>
              <a:t>1</a:t>
            </a:r>
            <a:r>
              <a:rPr lang="zh-CN" altLang="en-US" sz="2000" dirty="0"/>
              <a:t>人获山东省研究生科技成果奖。指导的研究生全部按期顺利毕业。</a:t>
            </a:r>
            <a:endParaRPr lang="en-US" altLang="zh-CN" sz="2000" dirty="0"/>
          </a:p>
          <a:p>
            <a:r>
              <a:rPr lang="zh-CN" altLang="en-US" sz="2400" b="1" dirty="0"/>
              <a:t>研究生就业情况</a:t>
            </a:r>
            <a:endParaRPr lang="en-US" altLang="zh-CN" sz="2400" b="1" dirty="0"/>
          </a:p>
          <a:p>
            <a:pPr marL="0" indent="0">
              <a:buNone/>
            </a:pPr>
            <a:r>
              <a:rPr lang="zh-CN" altLang="en-US" sz="2000" dirty="0"/>
              <a:t>近</a:t>
            </a:r>
            <a:r>
              <a:rPr lang="en-US" altLang="zh-CN" sz="2000" b="1" dirty="0"/>
              <a:t>5</a:t>
            </a:r>
            <a:r>
              <a:rPr lang="zh-CN" altLang="en-US" sz="2000" dirty="0"/>
              <a:t>年共有</a:t>
            </a:r>
            <a:r>
              <a:rPr lang="en-US" altLang="zh-CN" sz="2000" b="1" dirty="0"/>
              <a:t>2</a:t>
            </a:r>
            <a:r>
              <a:rPr lang="zh-CN" altLang="en-US" sz="2000" dirty="0"/>
              <a:t>名硕士毕业后攻读博士深造（</a:t>
            </a:r>
            <a:r>
              <a:rPr lang="en-US" altLang="zh-CN" sz="2000" dirty="0"/>
              <a:t>1</a:t>
            </a:r>
            <a:r>
              <a:rPr lang="zh-CN" altLang="en-US" sz="2000" dirty="0"/>
              <a:t>人推免中国农大，</a:t>
            </a:r>
            <a:r>
              <a:rPr lang="en-US" altLang="zh-CN" sz="2000" dirty="0"/>
              <a:t>1</a:t>
            </a:r>
            <a:r>
              <a:rPr lang="zh-CN" altLang="en-US" sz="2000" dirty="0"/>
              <a:t>人推免本校），</a:t>
            </a:r>
            <a:r>
              <a:rPr lang="en-US" altLang="zh-CN" sz="2000" b="1" dirty="0"/>
              <a:t>2</a:t>
            </a:r>
            <a:r>
              <a:rPr lang="zh-CN" altLang="en-US" sz="2000" dirty="0"/>
              <a:t>人考中省级单位公务员，</a:t>
            </a:r>
            <a:r>
              <a:rPr lang="en-US" altLang="zh-CN" sz="2000" b="1" dirty="0"/>
              <a:t>4</a:t>
            </a:r>
            <a:r>
              <a:rPr lang="zh-CN" altLang="en-US" sz="2000" dirty="0"/>
              <a:t>人考上事业单位编制（其中</a:t>
            </a:r>
            <a:r>
              <a:rPr lang="en-US" altLang="zh-CN" sz="2000" b="1" dirty="0"/>
              <a:t>1</a:t>
            </a:r>
            <a:r>
              <a:rPr lang="zh-CN" altLang="en-US" sz="2000" dirty="0"/>
              <a:t>人留校任教）</a:t>
            </a:r>
            <a:endParaRPr lang="en-US" altLang="zh-CN" sz="2000" dirty="0"/>
          </a:p>
          <a:p>
            <a:r>
              <a:rPr lang="zh-CN" altLang="en-US" sz="2400" b="1" dirty="0"/>
              <a:t>联系方式</a:t>
            </a:r>
            <a:endParaRPr lang="en-US" altLang="zh-CN" sz="2400" b="1" dirty="0"/>
          </a:p>
          <a:p>
            <a:pPr marL="0" indent="0">
              <a:buNone/>
            </a:pPr>
            <a:r>
              <a:rPr lang="zh-CN" altLang="en-US" sz="2000" dirty="0"/>
              <a:t>电话：</a:t>
            </a:r>
            <a:r>
              <a:rPr lang="en-US" altLang="zh-CN" sz="2000" dirty="0"/>
              <a:t>13515480075</a:t>
            </a:r>
            <a:r>
              <a:rPr lang="zh-CN" altLang="en-US" sz="2000" dirty="0"/>
              <a:t>；电子邮件：</a:t>
            </a:r>
            <a:r>
              <a:rPr lang="en-US" altLang="zh-CN" sz="2000" dirty="0" err="1"/>
              <a:t>zhuxp@sdau.edu.cn</a:t>
            </a:r>
            <a:endParaRPr lang="en-US" altLang="zh-CN" sz="2000" dirty="0"/>
          </a:p>
        </p:txBody>
      </p:sp>
      <p:pic>
        <p:nvPicPr>
          <p:cNvPr id="14337" name="Picture 1" descr="E:\植病学科和植病系的工作\植病系\植病系的基本情况---2016.1.19\2016---全国教师管理系统---2016\植病系教师照片\L371611041528060704.jpg"/>
          <p:cNvPicPr>
            <a:picLocks noChangeAspect="1" noChangeArrowheads="1"/>
          </p:cNvPicPr>
          <p:nvPr/>
        </p:nvPicPr>
        <p:blipFill>
          <a:blip r:embed="rId1" cstate="print"/>
          <a:srcRect/>
          <a:stretch>
            <a:fillRect/>
          </a:stretch>
        </p:blipFill>
        <p:spPr bwMode="auto">
          <a:xfrm>
            <a:off x="6878955" y="228600"/>
            <a:ext cx="1062990" cy="1415415"/>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90500" y="2149643"/>
            <a:ext cx="8777036" cy="4459041"/>
          </a:xfrm>
          <a:prstGeom prst="rect">
            <a:avLst/>
          </a:prstGeom>
          <a:noFill/>
        </p:spPr>
        <p:txBody>
          <a:bodyPr wrap="square" rtlCol="0">
            <a:spAutoFit/>
          </a:bodyPr>
          <a:lstStyle/>
          <a:p>
            <a:pPr indent="587375">
              <a:lnSpc>
                <a:spcPct val="150000"/>
              </a:lnSpc>
            </a:pPr>
            <a:r>
              <a:rPr lang="zh-CN" altLang="en-US" sz="2400" dirty="0">
                <a:latin typeface="微软雅黑" panose="020B0503020204020204" charset="-122"/>
                <a:ea typeface="微软雅黑" panose="020B0503020204020204" charset="-122"/>
              </a:rPr>
              <a:t>以小麦赤霉病为材料研究植物病原真菌致病机制和植物</a:t>
            </a:r>
            <a:r>
              <a:rPr lang="en-US" altLang="zh-CN" sz="2400" dirty="0">
                <a:latin typeface="微软雅黑" panose="020B0503020204020204" charset="-122"/>
                <a:ea typeface="微软雅黑" panose="020B0503020204020204" charset="-122"/>
              </a:rPr>
              <a:t>-</a:t>
            </a:r>
            <a:r>
              <a:rPr lang="zh-CN" altLang="en-US" sz="2400" dirty="0">
                <a:latin typeface="微软雅黑" panose="020B0503020204020204" charset="-122"/>
                <a:ea typeface="微软雅黑" panose="020B0503020204020204" charset="-122"/>
              </a:rPr>
              <a:t>病原物互作和烟草真菌病害及其防控。近年来以通讯作者在</a:t>
            </a:r>
            <a:r>
              <a:rPr lang="en-US" altLang="zh-CN" sz="2400" dirty="0">
                <a:latin typeface="微软雅黑" panose="020B0503020204020204" charset="-122"/>
                <a:ea typeface="微软雅黑" panose="020B0503020204020204" charset="-122"/>
              </a:rPr>
              <a:t>Planta</a:t>
            </a:r>
            <a:r>
              <a:rPr lang="zh-CN" altLang="en-US" sz="2400" dirty="0">
                <a:latin typeface="微软雅黑" panose="020B0503020204020204" charset="-122"/>
                <a:ea typeface="微软雅黑" panose="020B0503020204020204" charset="-122"/>
              </a:rPr>
              <a:t>、</a:t>
            </a:r>
            <a:r>
              <a:rPr lang="en-US" altLang="zh-CN" sz="2400" dirty="0">
                <a:latin typeface="微软雅黑" panose="020B0503020204020204" charset="-122"/>
                <a:ea typeface="微软雅黑" panose="020B0503020204020204" charset="-122"/>
              </a:rPr>
              <a:t>Fungal Genetics and Biology</a:t>
            </a:r>
            <a:r>
              <a:rPr lang="zh-CN" altLang="en-US" sz="2400" dirty="0">
                <a:latin typeface="微软雅黑" panose="020B0503020204020204" charset="-122"/>
                <a:ea typeface="微软雅黑" panose="020B0503020204020204" charset="-122"/>
              </a:rPr>
              <a:t>、</a:t>
            </a:r>
            <a:r>
              <a:rPr lang="en-US" altLang="zh-CN" sz="2400" dirty="0">
                <a:latin typeface="微软雅黑" panose="020B0503020204020204" charset="-122"/>
                <a:ea typeface="微软雅黑" panose="020B0503020204020204" charset="-122"/>
              </a:rPr>
              <a:t>Current Genetics</a:t>
            </a:r>
            <a:r>
              <a:rPr lang="zh-CN" altLang="en-US" sz="2400" dirty="0">
                <a:latin typeface="微软雅黑" panose="020B0503020204020204" charset="-122"/>
                <a:ea typeface="微软雅黑" panose="020B0503020204020204" charset="-122"/>
              </a:rPr>
              <a:t>、</a:t>
            </a:r>
            <a:r>
              <a:rPr lang="en-US" altLang="zh-CN" sz="2400" dirty="0">
                <a:latin typeface="微软雅黑" panose="020B0503020204020204" charset="-122"/>
                <a:ea typeface="微软雅黑" panose="020B0503020204020204" charset="-122"/>
              </a:rPr>
              <a:t>Frontier in Microbiology</a:t>
            </a:r>
            <a:r>
              <a:rPr lang="zh-CN" altLang="en-US" sz="2400" dirty="0">
                <a:latin typeface="微软雅黑" panose="020B0503020204020204" charset="-122"/>
                <a:ea typeface="微软雅黑" panose="020B0503020204020204" charset="-122"/>
              </a:rPr>
              <a:t>等发表</a:t>
            </a:r>
            <a:r>
              <a:rPr lang="en-US" altLang="zh-CN" sz="2400" dirty="0">
                <a:latin typeface="微软雅黑" panose="020B0503020204020204" charset="-122"/>
                <a:ea typeface="微软雅黑" panose="020B0503020204020204" charset="-122"/>
              </a:rPr>
              <a:t>SCI</a:t>
            </a:r>
            <a:r>
              <a:rPr lang="zh-CN" altLang="en-US" sz="2400" dirty="0">
                <a:latin typeface="微软雅黑" panose="020B0503020204020204" charset="-122"/>
                <a:ea typeface="微软雅黑" panose="020B0503020204020204" charset="-122"/>
              </a:rPr>
              <a:t>论文近</a:t>
            </a:r>
            <a:r>
              <a:rPr lang="en-US" altLang="zh-CN" sz="2400" dirty="0">
                <a:latin typeface="微软雅黑" panose="020B0503020204020204" charset="-122"/>
                <a:ea typeface="微软雅黑" panose="020B0503020204020204" charset="-122"/>
              </a:rPr>
              <a:t>20</a:t>
            </a:r>
            <a:r>
              <a:rPr lang="zh-CN" altLang="en-US" sz="2400" dirty="0">
                <a:latin typeface="微软雅黑" panose="020B0503020204020204" charset="-122"/>
                <a:ea typeface="微软雅黑" panose="020B0503020204020204" charset="-122"/>
              </a:rPr>
              <a:t>余篇。先后主持国家自然科学基金、山东省自然科学基金和山东省科技攻关等多项课题。曾获中国烟草总公司科学技术进步特等奖一项、第一届全国农林院校研究生学术科技作品竞赛二等奖指导教师。指导的研究生多人获得国家奖学金和慕赵奖学金。</a:t>
            </a:r>
            <a:endParaRPr lang="zh-CN" altLang="en-US" sz="2400" dirty="0">
              <a:latin typeface="微软雅黑" panose="020B0503020204020204" charset="-122"/>
              <a:ea typeface="微软雅黑" panose="020B0503020204020204" charset="-122"/>
            </a:endParaRPr>
          </a:p>
        </p:txBody>
      </p:sp>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0571" t="14354" r="21053" b="12260"/>
          <a:stretch>
            <a:fillRect/>
          </a:stretch>
        </p:blipFill>
        <p:spPr>
          <a:xfrm>
            <a:off x="176464" y="160475"/>
            <a:ext cx="1732547" cy="1989168"/>
          </a:xfrm>
          <a:prstGeom prst="rect">
            <a:avLst/>
          </a:prstGeom>
        </p:spPr>
      </p:pic>
      <p:sp>
        <p:nvSpPr>
          <p:cNvPr id="2" name="矩形 1"/>
          <p:cNvSpPr/>
          <p:nvPr/>
        </p:nvSpPr>
        <p:spPr>
          <a:xfrm>
            <a:off x="2121485" y="249316"/>
            <a:ext cx="6633577" cy="1316194"/>
          </a:xfrm>
          <a:prstGeom prst="rect">
            <a:avLst/>
          </a:prstGeom>
        </p:spPr>
        <p:txBody>
          <a:bodyPr wrap="square">
            <a:spAutoFit/>
          </a:bodyPr>
          <a:lstStyle/>
          <a:p>
            <a:pPr>
              <a:lnSpc>
                <a:spcPct val="150000"/>
              </a:lnSpc>
            </a:pPr>
            <a:r>
              <a:rPr lang="zh-CN" altLang="en-US" sz="2800" b="1" dirty="0">
                <a:solidFill>
                  <a:srgbClr val="1247F4"/>
                </a:solidFill>
                <a:latin typeface="微软雅黑" panose="020B0503020204020204" charset="-122"/>
                <a:ea typeface="微软雅黑" panose="020B0503020204020204" charset="-122"/>
              </a:rPr>
              <a:t>梁元存，教授，硕士生导师</a:t>
            </a:r>
            <a:r>
              <a:rPr lang="zh-CN" altLang="en-US" sz="2800" dirty="0">
                <a:latin typeface="微软雅黑" panose="020B0503020204020204" charset="-122"/>
                <a:ea typeface="微软雅黑" panose="020B0503020204020204" charset="-122"/>
              </a:rPr>
              <a:t>，长期从事</a:t>
            </a:r>
            <a:r>
              <a:rPr lang="zh-CN" altLang="en-US" sz="2800" b="1" dirty="0">
                <a:solidFill>
                  <a:srgbClr val="FF0000"/>
                </a:solidFill>
                <a:latin typeface="微软雅黑" panose="020B0503020204020204" charset="-122"/>
                <a:ea typeface="微软雅黑" panose="020B0503020204020204" charset="-122"/>
              </a:rPr>
              <a:t>植物病原真菌和真菌病害研究</a:t>
            </a:r>
            <a:r>
              <a:rPr lang="zh-CN" altLang="en-US" sz="2800" dirty="0">
                <a:latin typeface="微软雅黑" panose="020B0503020204020204" charset="-122"/>
                <a:ea typeface="微软雅黑" panose="020B0503020204020204" charset="-122"/>
              </a:rPr>
              <a:t>。</a:t>
            </a:r>
            <a:endParaRPr lang="zh-CN" altLang="en-US" sz="2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个人资料\个人照片\IMG_5953 - 副本 (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972569" y="914400"/>
            <a:ext cx="2512137" cy="2760929"/>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52400" y="838200"/>
            <a:ext cx="5562600" cy="4524315"/>
          </a:xfrm>
          <a:prstGeom prst="rect">
            <a:avLst/>
          </a:prstGeom>
        </p:spPr>
        <p:txBody>
          <a:bodyPr wrap="square">
            <a:spAutoFit/>
          </a:bodyPr>
          <a:lstStyle/>
          <a:p>
            <a:pPr>
              <a:lnSpc>
                <a:spcPct val="150000"/>
              </a:lnSpc>
            </a:pPr>
            <a:r>
              <a:rPr lang="zh-CN" altLang="zh-CN" sz="1600" kern="100" dirty="0">
                <a:solidFill>
                  <a:srgbClr val="000000"/>
                </a:solidFill>
                <a:latin typeface="Times New Roman" panose="02020603050405020304"/>
              </a:rPr>
              <a:t>山东省植物病理学会理事</a:t>
            </a:r>
            <a:r>
              <a:rPr lang="zh-CN" altLang="en-US" sz="1600" kern="100" dirty="0">
                <a:solidFill>
                  <a:srgbClr val="000000"/>
                </a:solidFill>
                <a:latin typeface="Times New Roman" panose="02020603050405020304"/>
              </a:rPr>
              <a:t>，</a:t>
            </a:r>
            <a:r>
              <a:rPr lang="zh-CN" altLang="zh-CN" sz="1600" kern="100" dirty="0">
                <a:solidFill>
                  <a:srgbClr val="000000"/>
                </a:solidFill>
                <a:latin typeface="Times New Roman" panose="02020603050405020304"/>
              </a:rPr>
              <a:t>中国林木病理学分会常务理事。</a:t>
            </a:r>
            <a:r>
              <a:rPr lang="zh-CN" altLang="en-US" sz="1600" b="1" kern="100" dirty="0">
                <a:solidFill>
                  <a:srgbClr val="000000"/>
                </a:solidFill>
                <a:latin typeface="Times New Roman" panose="02020603050405020304"/>
              </a:rPr>
              <a:t>教学工作：</a:t>
            </a:r>
            <a:r>
              <a:rPr lang="zh-CN" altLang="en-US" sz="1600" kern="100" dirty="0">
                <a:solidFill>
                  <a:srgbClr val="000000"/>
                </a:solidFill>
                <a:latin typeface="Times New Roman" panose="02020603050405020304"/>
              </a:rPr>
              <a:t>主讲植物病理学通论、植物病害生物防治等课程</a:t>
            </a:r>
            <a:r>
              <a:rPr lang="zh-CN" altLang="en-US" sz="1600" b="1" kern="100" dirty="0">
                <a:solidFill>
                  <a:srgbClr val="000000"/>
                </a:solidFill>
                <a:latin typeface="Times New Roman" panose="02020603050405020304"/>
              </a:rPr>
              <a:t>科研方向：</a:t>
            </a:r>
            <a:r>
              <a:rPr lang="zh-CN" altLang="en-US" sz="1600" dirty="0">
                <a:effectLst/>
              </a:rPr>
              <a:t>致力于</a:t>
            </a:r>
            <a:r>
              <a:rPr lang="zh-CN" altLang="en-US" sz="1600" b="1" dirty="0">
                <a:solidFill>
                  <a:srgbClr val="FF0000"/>
                </a:solidFill>
                <a:effectLst/>
              </a:rPr>
              <a:t>植物病害可持续治理的基础和应用研究</a:t>
            </a:r>
            <a:r>
              <a:rPr lang="zh-CN" altLang="en-US" sz="1600" dirty="0">
                <a:effectLst/>
              </a:rPr>
              <a:t>，研究方向为：</a:t>
            </a:r>
            <a:r>
              <a:rPr lang="zh-CN" altLang="zh-CN" sz="1600" kern="100" dirty="0">
                <a:solidFill>
                  <a:srgbClr val="000000"/>
                </a:solidFill>
                <a:latin typeface="Times New Roman" panose="02020603050405020304"/>
              </a:rPr>
              <a:t>植物病害</a:t>
            </a:r>
            <a:r>
              <a:rPr lang="zh-CN" altLang="zh-CN" sz="1600" kern="0" dirty="0">
                <a:solidFill>
                  <a:srgbClr val="000000"/>
                </a:solidFill>
                <a:latin typeface="Times New Roman" panose="02020603050405020304"/>
              </a:rPr>
              <a:t>生物防治、外来入侵有害生物</a:t>
            </a:r>
            <a:r>
              <a:rPr lang="zh-CN" altLang="en-US" sz="1600" kern="0" dirty="0">
                <a:solidFill>
                  <a:srgbClr val="000000"/>
                </a:solidFill>
                <a:latin typeface="Times New Roman" panose="02020603050405020304"/>
              </a:rPr>
              <a:t>。</a:t>
            </a:r>
            <a:r>
              <a:rPr lang="zh-CN" altLang="en-US" sz="1600" dirty="0">
                <a:effectLst/>
              </a:rPr>
              <a:t>在生物防治方向形成特色与优势，系统开展生防资源发掘、生物农药和生物菌肥研发，围绕生防细菌生物膜自然属性的本质发现、细菌分子通讯、网络调控机制及抗菌活性定向调控开展研究，构建生防微生物社会行为学和分子调控的特色研究。</a:t>
            </a:r>
            <a:r>
              <a:rPr lang="zh-CN" altLang="en-US" sz="1600" b="1" kern="0" dirty="0">
                <a:solidFill>
                  <a:srgbClr val="000000"/>
                </a:solidFill>
                <a:latin typeface="Times New Roman" panose="02020603050405020304"/>
              </a:rPr>
              <a:t>科研项目：</a:t>
            </a:r>
            <a:r>
              <a:rPr lang="zh-CN" altLang="en-US" sz="1600" dirty="0"/>
              <a:t>主持</a:t>
            </a:r>
            <a:r>
              <a:rPr lang="zh-CN" altLang="zh-CN" sz="1600" dirty="0"/>
              <a:t>国</a:t>
            </a:r>
            <a:r>
              <a:rPr lang="zh-CN" altLang="zh-CN" sz="1600" kern="100" dirty="0">
                <a:solidFill>
                  <a:srgbClr val="000000"/>
                </a:solidFill>
                <a:latin typeface="Times New Roman" panose="02020603050405020304"/>
              </a:rPr>
              <a:t>家自然科学基金、</a:t>
            </a:r>
            <a:r>
              <a:rPr lang="zh-CN" altLang="en-US" sz="1600" kern="100" dirty="0">
                <a:solidFill>
                  <a:srgbClr val="000000"/>
                </a:solidFill>
                <a:latin typeface="Times New Roman" panose="02020603050405020304"/>
              </a:rPr>
              <a:t>十三五科技部科技研发重点项目、</a:t>
            </a:r>
            <a:r>
              <a:rPr lang="zh-CN" altLang="zh-CN" sz="1600" kern="100" dirty="0">
                <a:solidFill>
                  <a:srgbClr val="000000"/>
                </a:solidFill>
                <a:latin typeface="Times New Roman" panose="02020603050405020304"/>
              </a:rPr>
              <a:t>国家林业局公益性行业</a:t>
            </a:r>
            <a:r>
              <a:rPr lang="zh-CN" altLang="en-US" sz="1600" kern="100" dirty="0">
                <a:solidFill>
                  <a:srgbClr val="000000"/>
                </a:solidFill>
                <a:latin typeface="Times New Roman" panose="02020603050405020304"/>
              </a:rPr>
              <a:t>重点</a:t>
            </a:r>
            <a:r>
              <a:rPr lang="zh-CN" altLang="zh-CN" sz="1600" kern="100" dirty="0">
                <a:solidFill>
                  <a:srgbClr val="000000"/>
                </a:solidFill>
                <a:latin typeface="Times New Roman" panose="02020603050405020304"/>
              </a:rPr>
              <a:t>项目、国家科技部科技支撑项目、国家科技部基础平台建设项目、山东省科技厅、山东省财政厅等多项国家及省部级研究课题。</a:t>
            </a:r>
            <a:endParaRPr lang="zh-CN" altLang="zh-CN" sz="1600" kern="100" dirty="0">
              <a:solidFill>
                <a:prstClr val="black"/>
              </a:solidFill>
              <a:latin typeface="Times New Roman" panose="02020603050405020304"/>
            </a:endParaRPr>
          </a:p>
        </p:txBody>
      </p:sp>
      <p:sp>
        <p:nvSpPr>
          <p:cNvPr id="3" name="矩形 2"/>
          <p:cNvSpPr/>
          <p:nvPr/>
        </p:nvSpPr>
        <p:spPr>
          <a:xfrm>
            <a:off x="297431" y="5467482"/>
            <a:ext cx="7897010" cy="1200329"/>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sz="1600" b="1" dirty="0">
                <a:solidFill>
                  <a:srgbClr val="002060"/>
                </a:solidFill>
                <a:latin typeface="宋体" panose="02010600030101010101" pitchFamily="2" charset="-122"/>
              </a:rPr>
              <a:t>在国内外重要学术期刊发表论文</a:t>
            </a:r>
            <a:r>
              <a:rPr lang="en-US" altLang="zh-CN" sz="1600" b="1" dirty="0">
                <a:solidFill>
                  <a:srgbClr val="002060"/>
                </a:solidFill>
                <a:latin typeface="宋体" panose="02010600030101010101" pitchFamily="2" charset="-122"/>
              </a:rPr>
              <a:t>100</a:t>
            </a:r>
            <a:r>
              <a:rPr lang="zh-CN" altLang="en-US" sz="1600" b="1" dirty="0">
                <a:solidFill>
                  <a:srgbClr val="002060"/>
                </a:solidFill>
                <a:latin typeface="宋体" panose="02010600030101010101" pitchFamily="2" charset="-122"/>
              </a:rPr>
              <a:t>余篇，主编、参编出版教材、著作</a:t>
            </a:r>
            <a:r>
              <a:rPr lang="en-US" altLang="zh-CN" sz="1600" b="1" dirty="0">
                <a:solidFill>
                  <a:srgbClr val="002060"/>
                </a:solidFill>
                <a:latin typeface="宋体" panose="02010600030101010101" pitchFamily="2" charset="-122"/>
              </a:rPr>
              <a:t>18</a:t>
            </a:r>
            <a:r>
              <a:rPr lang="zh-CN" altLang="en-US" sz="1600" b="1" dirty="0">
                <a:solidFill>
                  <a:srgbClr val="002060"/>
                </a:solidFill>
                <a:latin typeface="宋体" panose="02010600030101010101" pitchFamily="2" charset="-122"/>
              </a:rPr>
              <a:t>部。</a:t>
            </a:r>
            <a:endParaRPr lang="zh-CN" altLang="en-US" sz="1600" b="1" dirty="0">
              <a:solidFill>
                <a:srgbClr val="002060"/>
              </a:solidFill>
              <a:latin typeface="宋体" panose="02010600030101010101" pitchFamily="2" charset="-122"/>
            </a:endParaRPr>
          </a:p>
          <a:p>
            <a:pPr marL="285750" indent="-285750">
              <a:lnSpc>
                <a:spcPct val="150000"/>
              </a:lnSpc>
              <a:buFont typeface="Arial" panose="020B0604020202020204" pitchFamily="34" charset="0"/>
              <a:buChar char="•"/>
            </a:pPr>
            <a:r>
              <a:rPr lang="zh-CN" altLang="en-US" sz="1600" b="1" dirty="0">
                <a:solidFill>
                  <a:srgbClr val="002060"/>
                </a:solidFill>
                <a:latin typeface="宋体" panose="02010600030101010101" pitchFamily="2" charset="-122"/>
              </a:rPr>
              <a:t>曾获得山东省政府科技进步奖、山东省林业厅科技进步等多项科研奖励，及山东省教育厅教育成果奖多项。</a:t>
            </a:r>
            <a:endParaRPr lang="en-US" altLang="zh-CN" sz="1600" b="1" dirty="0">
              <a:solidFill>
                <a:srgbClr val="002060"/>
              </a:solidFill>
              <a:latin typeface="宋体" panose="02010600030101010101" pitchFamily="2" charset="-122"/>
            </a:endParaRPr>
          </a:p>
        </p:txBody>
      </p:sp>
      <p:sp>
        <p:nvSpPr>
          <p:cNvPr id="4" name="矩形 3"/>
          <p:cNvSpPr/>
          <p:nvPr/>
        </p:nvSpPr>
        <p:spPr>
          <a:xfrm>
            <a:off x="297431" y="152865"/>
            <a:ext cx="4493538" cy="581698"/>
          </a:xfrm>
          <a:prstGeom prst="rect">
            <a:avLst/>
          </a:prstGeom>
        </p:spPr>
        <p:txBody>
          <a:bodyPr wrap="none">
            <a:spAutoFit/>
          </a:bodyPr>
          <a:lstStyle/>
          <a:p>
            <a:pPr>
              <a:lnSpc>
                <a:spcPct val="125000"/>
              </a:lnSpc>
            </a:pPr>
            <a:r>
              <a:rPr lang="zh-CN" altLang="zh-CN" sz="2800" b="1" kern="100" dirty="0">
                <a:solidFill>
                  <a:srgbClr val="1247F4"/>
                </a:solidFill>
                <a:latin typeface="微软雅黑" panose="020B0503020204020204" charset="-122"/>
                <a:ea typeface="微软雅黑" panose="020B0503020204020204" charset="-122"/>
              </a:rPr>
              <a:t>刘振宇</a:t>
            </a:r>
            <a:r>
              <a:rPr lang="zh-CN" altLang="en-US" sz="2800" b="1" kern="100" dirty="0">
                <a:solidFill>
                  <a:srgbClr val="1247F4"/>
                </a:solidFill>
                <a:latin typeface="微软雅黑" panose="020B0503020204020204" charset="-122"/>
                <a:ea typeface="微软雅黑" panose="020B0503020204020204" charset="-122"/>
              </a:rPr>
              <a:t>，</a:t>
            </a:r>
            <a:r>
              <a:rPr lang="zh-CN" altLang="zh-CN" sz="2800" b="1" kern="100" dirty="0">
                <a:solidFill>
                  <a:srgbClr val="1247F4"/>
                </a:solidFill>
                <a:latin typeface="微软雅黑" panose="020B0503020204020204" charset="-122"/>
                <a:ea typeface="微软雅黑" panose="020B0503020204020204" charset="-122"/>
              </a:rPr>
              <a:t>教授，</a:t>
            </a:r>
            <a:r>
              <a:rPr lang="zh-CN" altLang="en-US" sz="2800" b="1" kern="100" dirty="0">
                <a:solidFill>
                  <a:srgbClr val="1247F4"/>
                </a:solidFill>
                <a:latin typeface="微软雅黑" panose="020B0503020204020204" charset="-122"/>
                <a:ea typeface="微软雅黑" panose="020B0503020204020204" charset="-122"/>
              </a:rPr>
              <a:t>博士生导师</a:t>
            </a:r>
            <a:endParaRPr lang="zh-CN" altLang="zh-CN" sz="2800" b="1" kern="100" dirty="0">
              <a:solidFill>
                <a:srgbClr val="1247F4"/>
              </a:solidFill>
              <a:latin typeface="微软雅黑" panose="020B0503020204020204" charset="-122"/>
              <a:ea typeface="微软雅黑" panose="020B0503020204020204" charset="-122"/>
            </a:endParaRPr>
          </a:p>
        </p:txBody>
      </p:sp>
      <p:sp>
        <p:nvSpPr>
          <p:cNvPr id="6" name="文本框 5"/>
          <p:cNvSpPr txBox="1"/>
          <p:nvPr/>
        </p:nvSpPr>
        <p:spPr>
          <a:xfrm>
            <a:off x="5770476" y="152400"/>
            <a:ext cx="2916324" cy="646331"/>
          </a:xfrm>
          <a:prstGeom prst="rect">
            <a:avLst/>
          </a:prstGeom>
          <a:noFill/>
        </p:spPr>
        <p:txBody>
          <a:bodyPr wrap="square" rtlCol="0">
            <a:spAutoFit/>
          </a:bodyPr>
          <a:lstStyle/>
          <a:p>
            <a:r>
              <a:rPr lang="en-US" altLang="zh-CN" b="1">
                <a:solidFill>
                  <a:prstClr val="black"/>
                </a:solidFill>
              </a:rPr>
              <a:t>Tel</a:t>
            </a:r>
            <a:r>
              <a:rPr lang="zh-CN" altLang="en-US" b="1">
                <a:solidFill>
                  <a:prstClr val="black"/>
                </a:solidFill>
              </a:rPr>
              <a:t>：</a:t>
            </a:r>
            <a:r>
              <a:rPr lang="en-US" altLang="zh-CN" b="1">
                <a:solidFill>
                  <a:prstClr val="black"/>
                </a:solidFill>
              </a:rPr>
              <a:t>13562896689</a:t>
            </a:r>
            <a:endParaRPr lang="en-US" altLang="zh-CN" b="1">
              <a:solidFill>
                <a:prstClr val="black"/>
              </a:solidFill>
            </a:endParaRPr>
          </a:p>
          <a:p>
            <a:r>
              <a:rPr lang="en-US" altLang="zh-CN" b="1">
                <a:solidFill>
                  <a:prstClr val="black"/>
                </a:solidFill>
              </a:rPr>
              <a:t>Email: cosmosliu@163.com</a:t>
            </a:r>
            <a:endParaRPr lang="en-US" altLang="zh-CN" b="1">
              <a:solidFill>
                <a:prstClr val="black"/>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96725" y="2973852"/>
            <a:ext cx="9143999" cy="3427990"/>
          </a:xfrm>
          <a:prstGeom prst="rect">
            <a:avLst/>
          </a:prstGeom>
          <a:noFill/>
        </p:spPr>
        <p:txBody>
          <a:bodyPr wrap="square" rtlCol="0">
            <a:spAutoFit/>
          </a:bodyPr>
          <a:lstStyle/>
          <a:p>
            <a:pPr>
              <a:lnSpc>
                <a:spcPct val="150000"/>
              </a:lnSpc>
              <a:spcBef>
                <a:spcPts val="600"/>
              </a:spcBef>
            </a:pPr>
            <a:r>
              <a:rPr lang="zh-CN" altLang="en-US" sz="2400" dirty="0">
                <a:latin typeface="微软雅黑" panose="020B0503020204020204" charset="-122"/>
                <a:ea typeface="微软雅黑" panose="020B0503020204020204" charset="-122"/>
                <a:cs typeface="Times New Roman" panose="02020603050405020304" pitchFamily="18" charset="0"/>
              </a:rPr>
              <a:t>主要从事植物病害生物防治，侧重</a:t>
            </a:r>
            <a:r>
              <a:rPr lang="en-US" altLang="zh-CN" sz="2400" dirty="0">
                <a:latin typeface="微软雅黑" panose="020B0503020204020204" charset="-122"/>
                <a:ea typeface="微软雅黑" panose="020B0503020204020204" charset="-122"/>
                <a:cs typeface="Times New Roman" panose="02020603050405020304" pitchFamily="18" charset="0"/>
              </a:rPr>
              <a:t>PGPR</a:t>
            </a:r>
            <a:r>
              <a:rPr lang="zh-CN" altLang="en-US" sz="2400" dirty="0">
                <a:latin typeface="微软雅黑" panose="020B0503020204020204" charset="-122"/>
                <a:ea typeface="微软雅黑" panose="020B0503020204020204" charset="-122"/>
                <a:cs typeface="Times New Roman" panose="02020603050405020304" pitchFamily="18" charset="0"/>
              </a:rPr>
              <a:t>细菌分子遗传及应用、</a:t>
            </a:r>
            <a:r>
              <a:rPr lang="en-US" altLang="zh-CN" sz="2400" dirty="0">
                <a:latin typeface="微软雅黑" panose="020B0503020204020204" charset="-122"/>
                <a:ea typeface="微软雅黑" panose="020B0503020204020204" charset="-122"/>
                <a:cs typeface="Times New Roman" panose="02020603050405020304" pitchFamily="18" charset="0"/>
              </a:rPr>
              <a:t>PGPR</a:t>
            </a:r>
            <a:r>
              <a:rPr lang="zh-CN" altLang="en-US" sz="2400" dirty="0">
                <a:latin typeface="微软雅黑" panose="020B0503020204020204" charset="-122"/>
                <a:ea typeface="微软雅黑" panose="020B0503020204020204" charset="-122"/>
                <a:cs typeface="Times New Roman" panose="02020603050405020304" pitchFamily="18" charset="0"/>
              </a:rPr>
              <a:t>细菌与植物互作等。主持参加农业部公益性行业项目、山东省科技发展计划、山东烟草专卖局面上项目、山东省小麦和药用植物产业技术体系等项目的研究。多次在密西西比州立大学访问研究。</a:t>
            </a:r>
            <a:endParaRPr lang="zh-CN" altLang="en-US" sz="2400" dirty="0">
              <a:latin typeface="微软雅黑" panose="020B0503020204020204" charset="-122"/>
              <a:ea typeface="微软雅黑" panose="020B0503020204020204" charset="-122"/>
              <a:cs typeface="Times New Roman" panose="02020603050405020304" pitchFamily="18" charset="0"/>
            </a:endParaRPr>
          </a:p>
          <a:p>
            <a:pPr>
              <a:lnSpc>
                <a:spcPct val="150000"/>
              </a:lnSpc>
              <a:spcBef>
                <a:spcPts val="600"/>
              </a:spcBef>
            </a:pPr>
            <a:r>
              <a:rPr lang="zh-CN" altLang="en-US" sz="2400" dirty="0">
                <a:latin typeface="微软雅黑" panose="020B0503020204020204" charset="-122"/>
                <a:ea typeface="微软雅黑" panose="020B0503020204020204" charset="-122"/>
              </a:rPr>
              <a:t>在</a:t>
            </a:r>
            <a:r>
              <a:rPr lang="en-US" altLang="zh-CN" sz="2400" dirty="0">
                <a:latin typeface="微软雅黑" panose="020B0503020204020204" charset="-122"/>
                <a:ea typeface="微软雅黑" panose="020B0503020204020204" charset="-122"/>
                <a:cs typeface="Times New Roman" panose="02020603050405020304" pitchFamily="18" charset="0"/>
              </a:rPr>
              <a:t>JAM</a:t>
            </a:r>
            <a:r>
              <a:rPr lang="zh-CN" altLang="en-US" sz="2400" dirty="0">
                <a:latin typeface="微软雅黑" panose="020B0503020204020204" charset="-122"/>
                <a:ea typeface="微软雅黑" panose="020B0503020204020204" charset="-122"/>
                <a:cs typeface="Times New Roman" panose="02020603050405020304" pitchFamily="18" charset="0"/>
              </a:rPr>
              <a:t>、</a:t>
            </a:r>
            <a:r>
              <a:rPr lang="en-US" altLang="zh-CN" sz="2400" dirty="0">
                <a:latin typeface="微软雅黑" panose="020B0503020204020204" charset="-122"/>
                <a:ea typeface="微软雅黑" panose="020B0503020204020204" charset="-122"/>
                <a:cs typeface="Times New Roman" panose="02020603050405020304" pitchFamily="18" charset="0"/>
              </a:rPr>
              <a:t>JGPP </a:t>
            </a:r>
            <a:r>
              <a:rPr lang="zh-CN" altLang="en-US" sz="2400" dirty="0">
                <a:latin typeface="微软雅黑" panose="020B0503020204020204" charset="-122"/>
                <a:ea typeface="微软雅黑" panose="020B0503020204020204" charset="-122"/>
                <a:cs typeface="Times New Roman" panose="02020603050405020304" pitchFamily="18" charset="0"/>
              </a:rPr>
              <a:t>、</a:t>
            </a:r>
            <a:r>
              <a:rPr lang="en-US" altLang="zh-CN" sz="2400" dirty="0">
                <a:latin typeface="微软雅黑" panose="020B0503020204020204" charset="-122"/>
                <a:ea typeface="微软雅黑" panose="020B0503020204020204" charset="-122"/>
                <a:cs typeface="Times New Roman" panose="02020603050405020304" pitchFamily="18" charset="0"/>
              </a:rPr>
              <a:t>AEM</a:t>
            </a:r>
            <a:r>
              <a:rPr lang="zh-CN" altLang="en-US" sz="2400" dirty="0">
                <a:latin typeface="微软雅黑" panose="020B0503020204020204" charset="-122"/>
                <a:ea typeface="微软雅黑" panose="020B0503020204020204" charset="-122"/>
                <a:cs typeface="Times New Roman" panose="02020603050405020304" pitchFamily="18" charset="0"/>
              </a:rPr>
              <a:t>、</a:t>
            </a:r>
            <a:r>
              <a:rPr lang="en-US" altLang="zh-CN" sz="2400" dirty="0">
                <a:latin typeface="微软雅黑" panose="020B0503020204020204" charset="-122"/>
                <a:ea typeface="微软雅黑" panose="020B0503020204020204" charset="-122"/>
                <a:cs typeface="Times New Roman" panose="02020603050405020304" pitchFamily="18" charset="0"/>
              </a:rPr>
              <a:t>Plant Disease</a:t>
            </a:r>
            <a:r>
              <a:rPr lang="zh-CN" altLang="en-US" sz="2400" dirty="0">
                <a:latin typeface="微软雅黑" panose="020B0503020204020204" charset="-122"/>
                <a:ea typeface="微软雅黑" panose="020B0503020204020204" charset="-122"/>
                <a:cs typeface="Times New Roman" panose="02020603050405020304" pitchFamily="18" charset="0"/>
              </a:rPr>
              <a:t>等刊物发表文章</a:t>
            </a:r>
            <a:r>
              <a:rPr lang="en-US" altLang="zh-CN" sz="2400" dirty="0">
                <a:latin typeface="微软雅黑" panose="020B0503020204020204" charset="-122"/>
                <a:ea typeface="微软雅黑" panose="020B0503020204020204" charset="-122"/>
                <a:cs typeface="Times New Roman" panose="02020603050405020304" pitchFamily="18" charset="0"/>
              </a:rPr>
              <a:t>70</a:t>
            </a:r>
            <a:r>
              <a:rPr lang="zh-CN" altLang="en-US" sz="2400" dirty="0">
                <a:latin typeface="微软雅黑" panose="020B0503020204020204" charset="-122"/>
                <a:ea typeface="微软雅黑" panose="020B0503020204020204" charset="-122"/>
                <a:cs typeface="Times New Roman" panose="02020603050405020304" pitchFamily="18" charset="0"/>
              </a:rPr>
              <a:t>余篇。</a:t>
            </a:r>
            <a:r>
              <a:rPr lang="zh-CN" altLang="en-US" sz="2400" dirty="0">
                <a:latin typeface="微软雅黑" panose="020B0503020204020204" charset="-122"/>
                <a:ea typeface="微软雅黑" panose="020B0503020204020204" charset="-122"/>
              </a:rPr>
              <a:t>出版教材</a:t>
            </a:r>
            <a:r>
              <a:rPr lang="en-US" altLang="zh-CN" sz="2400" dirty="0">
                <a:latin typeface="微软雅黑" panose="020B0503020204020204" charset="-122"/>
                <a:ea typeface="微软雅黑" panose="020B0503020204020204" charset="-122"/>
              </a:rPr>
              <a:t>2</a:t>
            </a:r>
            <a:r>
              <a:rPr lang="zh-CN" altLang="en-US" sz="2400" dirty="0">
                <a:latin typeface="微软雅黑" panose="020B0503020204020204" charset="-122"/>
                <a:ea typeface="微软雅黑" panose="020B0503020204020204" charset="-122"/>
              </a:rPr>
              <a:t>部，专著</a:t>
            </a:r>
            <a:r>
              <a:rPr lang="en-US" altLang="zh-CN" sz="2400" dirty="0">
                <a:latin typeface="微软雅黑" panose="020B0503020204020204" charset="-122"/>
                <a:ea typeface="微软雅黑" panose="020B0503020204020204" charset="-122"/>
              </a:rPr>
              <a:t>1</a:t>
            </a:r>
            <a:r>
              <a:rPr lang="zh-CN" altLang="en-US" sz="2400" dirty="0">
                <a:latin typeface="微软雅黑" panose="020B0503020204020204" charset="-122"/>
                <a:ea typeface="微软雅黑" panose="020B0503020204020204" charset="-122"/>
              </a:rPr>
              <a:t>部。主讲本科生课程</a:t>
            </a:r>
            <a:r>
              <a:rPr lang="en-US" altLang="zh-CN" sz="2400" dirty="0">
                <a:latin typeface="微软雅黑" panose="020B0503020204020204" charset="-122"/>
                <a:ea typeface="微软雅黑" panose="020B0503020204020204" charset="-122"/>
              </a:rPr>
              <a:t>5</a:t>
            </a:r>
            <a:r>
              <a:rPr lang="zh-CN" altLang="en-US" sz="2400" dirty="0">
                <a:latin typeface="微软雅黑" panose="020B0503020204020204" charset="-122"/>
                <a:ea typeface="微软雅黑" panose="020B0503020204020204" charset="-122"/>
              </a:rPr>
              <a:t>门，研究生课程</a:t>
            </a:r>
            <a:r>
              <a:rPr lang="en-US" altLang="zh-CN" sz="2400" dirty="0">
                <a:latin typeface="微软雅黑" panose="020B0503020204020204" charset="-122"/>
                <a:ea typeface="微软雅黑" panose="020B0503020204020204" charset="-122"/>
              </a:rPr>
              <a:t>3</a:t>
            </a:r>
            <a:r>
              <a:rPr lang="zh-CN" altLang="en-US" sz="2400" dirty="0">
                <a:latin typeface="微软雅黑" panose="020B0503020204020204" charset="-122"/>
                <a:ea typeface="微软雅黑" panose="020B0503020204020204" charset="-122"/>
              </a:rPr>
              <a:t>门。</a:t>
            </a:r>
            <a:endParaRPr lang="zh-CN" altLang="en-US" sz="2400" dirty="0">
              <a:latin typeface="微软雅黑" panose="020B0503020204020204" charset="-122"/>
              <a:ea typeface="微软雅黑" panose="020B0503020204020204" charset="-122"/>
            </a:endParaRPr>
          </a:p>
        </p:txBody>
      </p:sp>
      <p:sp>
        <p:nvSpPr>
          <p:cNvPr id="2" name="矩形 1"/>
          <p:cNvSpPr/>
          <p:nvPr/>
        </p:nvSpPr>
        <p:spPr>
          <a:xfrm>
            <a:off x="252900" y="194468"/>
            <a:ext cx="4992869" cy="1084977"/>
          </a:xfrm>
          <a:prstGeom prst="rect">
            <a:avLst/>
          </a:prstGeom>
        </p:spPr>
        <p:txBody>
          <a:bodyPr wrap="square">
            <a:spAutoFit/>
          </a:bodyPr>
          <a:lstStyle/>
          <a:p>
            <a:pPr>
              <a:lnSpc>
                <a:spcPct val="120000"/>
              </a:lnSpc>
              <a:spcBef>
                <a:spcPts val="600"/>
              </a:spcBef>
            </a:pPr>
            <a:r>
              <a:rPr lang="zh-CN" altLang="en-US" sz="2800" b="1" dirty="0">
                <a:solidFill>
                  <a:srgbClr val="1247F4"/>
                </a:solidFill>
                <a:latin typeface="微软雅黑" panose="020B0503020204020204" charset="-122"/>
                <a:ea typeface="微软雅黑" panose="020B0503020204020204" charset="-122"/>
              </a:rPr>
              <a:t>刘爱新，教授，博士生导师</a:t>
            </a:r>
            <a:r>
              <a:rPr lang="zh-CN" altLang="en-US" sz="2800" b="1" dirty="0">
                <a:solidFill>
                  <a:srgbClr val="FF0000"/>
                </a:solidFill>
                <a:latin typeface="黑体" panose="02010609060101010101" pitchFamily="49" charset="-122"/>
                <a:ea typeface="黑体" panose="02010609060101010101" pitchFamily="49" charset="-122"/>
              </a:rPr>
              <a:t>，</a:t>
            </a:r>
            <a:r>
              <a:rPr lang="zh-CN" altLang="en-US" sz="2800" dirty="0">
                <a:latin typeface="Times New Roman" panose="02020603050405020304" pitchFamily="18" charset="0"/>
                <a:ea typeface="黑体" panose="02010609060101010101" pitchFamily="49" charset="-122"/>
                <a:cs typeface="Times New Roman" panose="02020603050405020304" pitchFamily="18" charset="0"/>
              </a:rPr>
              <a:t>植物保护专业主任</a:t>
            </a:r>
            <a:endParaRPr lang="zh-CN" altLang="en-US" sz="2800" dirty="0"/>
          </a:p>
        </p:txBody>
      </p:sp>
      <p:pic>
        <p:nvPicPr>
          <p:cNvPr id="5" name="图片 4"/>
          <p:cNvPicPr>
            <a:picLocks noChangeAspect="1"/>
          </p:cNvPicPr>
          <p:nvPr/>
        </p:nvPicPr>
        <p:blipFill rotWithShape="1">
          <a:blip r:embed="rId1"/>
          <a:srcRect l="10489" t="130"/>
          <a:stretch>
            <a:fillRect/>
          </a:stretch>
        </p:blipFill>
        <p:spPr>
          <a:xfrm>
            <a:off x="7171922" y="0"/>
            <a:ext cx="1462505" cy="1473915"/>
          </a:xfrm>
          <a:prstGeom prst="rect">
            <a:avLst/>
          </a:prstGeom>
        </p:spPr>
      </p:pic>
      <p:sp>
        <p:nvSpPr>
          <p:cNvPr id="6" name="矩形 5"/>
          <p:cNvSpPr/>
          <p:nvPr/>
        </p:nvSpPr>
        <p:spPr>
          <a:xfrm>
            <a:off x="96726" y="1393075"/>
            <a:ext cx="8922712" cy="1135054"/>
          </a:xfrm>
          <a:prstGeom prst="rect">
            <a:avLst/>
          </a:prstGeom>
        </p:spPr>
        <p:txBody>
          <a:bodyPr wrap="square">
            <a:spAutoFit/>
          </a:bodyPr>
          <a:lstStyle/>
          <a:p>
            <a:pPr>
              <a:lnSpc>
                <a:spcPct val="150000"/>
              </a:lnSpc>
              <a:spcBef>
                <a:spcPts val="600"/>
              </a:spcBef>
            </a:pPr>
            <a:r>
              <a:rPr lang="zh-CN" altLang="en-US" sz="2400" dirty="0">
                <a:latin typeface="微软雅黑" panose="020B0503020204020204" charset="-122"/>
                <a:ea typeface="微软雅黑" panose="020B0503020204020204" charset="-122"/>
                <a:cs typeface="Times New Roman" panose="02020603050405020304" pitchFamily="18" charset="0"/>
              </a:rPr>
              <a:t>山东农业大学“</a:t>
            </a:r>
            <a:r>
              <a:rPr lang="en-US" altLang="zh-CN" sz="2400" dirty="0">
                <a:latin typeface="微软雅黑" panose="020B0503020204020204" charset="-122"/>
                <a:ea typeface="微软雅黑" panose="020B0503020204020204" charset="-122"/>
                <a:cs typeface="Times New Roman" panose="02020603050405020304" pitchFamily="18" charset="0"/>
              </a:rPr>
              <a:t>1512</a:t>
            </a:r>
            <a:r>
              <a:rPr lang="zh-CN" altLang="en-US" sz="2400" dirty="0">
                <a:latin typeface="微软雅黑" panose="020B0503020204020204" charset="-122"/>
                <a:ea typeface="微软雅黑" panose="020B0503020204020204" charset="-122"/>
                <a:cs typeface="Times New Roman" panose="02020603050405020304" pitchFamily="18" charset="0"/>
              </a:rPr>
              <a:t>”第三层次。获国家教委科技进步二等奖</a:t>
            </a:r>
            <a:r>
              <a:rPr lang="en-US" altLang="zh-CN" sz="2400" dirty="0">
                <a:latin typeface="微软雅黑" panose="020B0503020204020204" charset="-122"/>
                <a:ea typeface="微软雅黑" panose="020B0503020204020204" charset="-122"/>
                <a:cs typeface="Times New Roman" panose="02020603050405020304" pitchFamily="18" charset="0"/>
              </a:rPr>
              <a:t>1</a:t>
            </a:r>
            <a:r>
              <a:rPr lang="zh-CN" altLang="en-US" sz="2400" dirty="0">
                <a:latin typeface="微软雅黑" panose="020B0503020204020204" charset="-122"/>
                <a:ea typeface="微软雅黑" panose="020B0503020204020204" charset="-122"/>
                <a:cs typeface="Times New Roman" panose="02020603050405020304" pitchFamily="18" charset="0"/>
              </a:rPr>
              <a:t>项，山东农业大学优秀专业主任，教学优秀奖等奖项及荣誉称号。</a:t>
            </a:r>
            <a:endParaRPr lang="zh-CN" altLang="en-US" sz="2400" dirty="0">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92088" y="172185"/>
            <a:ext cx="4503420" cy="882650"/>
          </a:xfrm>
        </p:spPr>
        <p:txBody>
          <a:bodyPr>
            <a:normAutofit/>
          </a:bodyPr>
          <a:lstStyle/>
          <a:p>
            <a:r>
              <a:rPr lang="zh-CN" altLang="en-US" sz="2800" b="1" dirty="0">
                <a:solidFill>
                  <a:srgbClr val="1247F4"/>
                </a:solidFill>
                <a:latin typeface="微软雅黑" panose="020B0503020204020204" charset="-122"/>
                <a:ea typeface="微软雅黑" panose="020B0503020204020204" charset="-122"/>
              </a:rPr>
              <a:t>王群青，教授，博士生导师</a:t>
            </a:r>
            <a:endParaRPr lang="zh-CN" altLang="en-US" sz="2800" b="1" dirty="0">
              <a:solidFill>
                <a:srgbClr val="1247F4"/>
              </a:solidFill>
              <a:latin typeface="微软雅黑" panose="020B0503020204020204" charset="-122"/>
              <a:ea typeface="微软雅黑" panose="020B0503020204020204" charset="-122"/>
            </a:endParaRPr>
          </a:p>
        </p:txBody>
      </p:sp>
      <p:sp>
        <p:nvSpPr>
          <p:cNvPr id="5" name="副标题 4"/>
          <p:cNvSpPr>
            <a:spLocks noGrp="1"/>
          </p:cNvSpPr>
          <p:nvPr>
            <p:ph type="subTitle" idx="1"/>
            <p:custDataLst>
              <p:tags r:id="rId2"/>
            </p:custDataLst>
          </p:nvPr>
        </p:nvSpPr>
        <p:spPr>
          <a:xfrm>
            <a:off x="192088" y="828609"/>
            <a:ext cx="6685530" cy="3556000"/>
          </a:xfrm>
        </p:spPr>
        <p:txBody>
          <a:bodyPr>
            <a:noAutofit/>
          </a:bodyPr>
          <a:lstStyle/>
          <a:p>
            <a:pPr algn="l">
              <a:lnSpc>
                <a:spcPct val="130000"/>
              </a:lnSpc>
            </a:pPr>
            <a:r>
              <a:rPr lang="en-US" altLang="zh-CN" sz="2400" dirty="0">
                <a:solidFill>
                  <a:schemeClr val="tx1"/>
                </a:solidFill>
                <a:latin typeface="微软雅黑" panose="020B0503020204020204" charset="-122"/>
                <a:ea typeface="微软雅黑" panose="020B0503020204020204" charset="-122"/>
                <a:sym typeface="+mn-ea"/>
              </a:rPr>
              <a:t>        </a:t>
            </a:r>
            <a:r>
              <a:rPr lang="zh-CN" altLang="en-US" sz="2400" dirty="0">
                <a:solidFill>
                  <a:schemeClr val="tx1"/>
                </a:solidFill>
                <a:latin typeface="微软雅黑" panose="020B0503020204020204" charset="-122"/>
                <a:ea typeface="微软雅黑" panose="020B0503020204020204" charset="-122"/>
                <a:sym typeface="+mn-ea"/>
              </a:rPr>
              <a:t>山东农业大学</a:t>
            </a:r>
            <a:r>
              <a:rPr lang="en-US" altLang="zh-CN" sz="2400" dirty="0">
                <a:solidFill>
                  <a:schemeClr val="tx1"/>
                </a:solidFill>
                <a:latin typeface="微软雅黑" panose="020B0503020204020204" charset="-122"/>
                <a:ea typeface="微软雅黑" panose="020B0503020204020204" charset="-122"/>
                <a:sym typeface="+mn-ea"/>
              </a:rPr>
              <a:t>2016</a:t>
            </a:r>
            <a:r>
              <a:rPr lang="zh-CN" altLang="en-US" sz="2400" dirty="0">
                <a:solidFill>
                  <a:schemeClr val="tx1"/>
                </a:solidFill>
                <a:latin typeface="微软雅黑" panose="020B0503020204020204" charset="-122"/>
                <a:ea typeface="微软雅黑" panose="020B0503020204020204" charset="-122"/>
                <a:sym typeface="+mn-ea"/>
              </a:rPr>
              <a:t>年</a:t>
            </a:r>
            <a:r>
              <a:rPr lang="zh-CN" altLang="en-US" sz="2400" b="1" dirty="0">
                <a:solidFill>
                  <a:srgbClr val="FF0000"/>
                </a:solidFill>
                <a:latin typeface="微软雅黑" panose="020B0503020204020204" charset="-122"/>
                <a:ea typeface="微软雅黑" panose="020B0503020204020204" charset="-122"/>
                <a:sym typeface="+mn-ea"/>
              </a:rPr>
              <a:t>海外高层次引进人才</a:t>
            </a:r>
            <a:r>
              <a:rPr lang="zh-CN" altLang="en-US" sz="2400" dirty="0">
                <a:solidFill>
                  <a:schemeClr val="tx1"/>
                </a:solidFill>
                <a:latin typeface="微软雅黑" panose="020B0503020204020204" charset="-122"/>
                <a:ea typeface="微软雅黑" panose="020B0503020204020204" charset="-122"/>
                <a:sym typeface="+mn-ea"/>
              </a:rPr>
              <a:t>，长期</a:t>
            </a:r>
            <a:r>
              <a:rPr lang="zh-CN" altLang="en-US" sz="2400" b="1" dirty="0">
                <a:solidFill>
                  <a:srgbClr val="FF0000"/>
                </a:solidFill>
                <a:latin typeface="微软雅黑" panose="020B0503020204020204" charset="-122"/>
                <a:ea typeface="微软雅黑" panose="020B0503020204020204" charset="-122"/>
                <a:sym typeface="+mn-ea"/>
              </a:rPr>
              <a:t>从事疫霉菌病害成灾机理以及植物疫病控制的应用和基础研究</a:t>
            </a:r>
            <a:r>
              <a:rPr lang="zh-CN" altLang="en-US" sz="2400" dirty="0">
                <a:solidFill>
                  <a:schemeClr val="tx1"/>
                </a:solidFill>
                <a:latin typeface="微软雅黑" panose="020B0503020204020204" charset="-122"/>
                <a:ea typeface="微软雅黑" panose="020B0503020204020204" charset="-122"/>
                <a:sym typeface="+mn-ea"/>
              </a:rPr>
              <a:t>。对疫霉菌效应分子控制寄主防卫反应的分子机理、疫霉菌致病性的变异机制等进行了系统的研究。</a:t>
            </a:r>
            <a:endParaRPr lang="zh-CN" altLang="en-US" sz="2400" dirty="0">
              <a:solidFill>
                <a:schemeClr val="tx1"/>
              </a:solidFill>
              <a:latin typeface="微软雅黑" panose="020B0503020204020204" charset="-122"/>
              <a:ea typeface="微软雅黑" panose="020B0503020204020204" charset="-122"/>
              <a:sym typeface="+mn-ea"/>
            </a:endParaRPr>
          </a:p>
          <a:p>
            <a:pPr algn="l">
              <a:lnSpc>
                <a:spcPct val="130000"/>
              </a:lnSpc>
            </a:pPr>
            <a:r>
              <a:rPr lang="zh-CN" altLang="en-US" sz="2400" dirty="0">
                <a:solidFill>
                  <a:schemeClr val="tx1"/>
                </a:solidFill>
                <a:latin typeface="微软雅黑" panose="020B0503020204020204" charset="-122"/>
                <a:ea typeface="微软雅黑" panose="020B0503020204020204" charset="-122"/>
                <a:sym typeface="+mn-ea"/>
              </a:rPr>
              <a:t>主要研究方向：</a:t>
            </a:r>
            <a:endParaRPr lang="zh-CN" altLang="en-US" sz="2400" dirty="0">
              <a:solidFill>
                <a:schemeClr val="tx1"/>
              </a:solidFill>
              <a:latin typeface="微软雅黑" panose="020B0503020204020204" charset="-122"/>
              <a:ea typeface="微软雅黑" panose="020B0503020204020204" charset="-122"/>
              <a:sym typeface="+mn-ea"/>
            </a:endParaRPr>
          </a:p>
          <a:p>
            <a:pPr algn="l">
              <a:lnSpc>
                <a:spcPct val="130000"/>
              </a:lnSpc>
            </a:pPr>
            <a:r>
              <a:rPr lang="zh-CN" altLang="en-US" sz="2400" dirty="0">
                <a:solidFill>
                  <a:schemeClr val="tx1"/>
                </a:solidFill>
                <a:latin typeface="微软雅黑" panose="020B0503020204020204" charset="-122"/>
                <a:ea typeface="微软雅黑" panose="020B0503020204020204" charset="-122"/>
                <a:sym typeface="+mn-ea"/>
              </a:rPr>
              <a:t>1. 植物疫病菌的功能基因组学；</a:t>
            </a:r>
            <a:endParaRPr lang="zh-CN" altLang="en-US" sz="2400" dirty="0">
              <a:solidFill>
                <a:schemeClr val="tx1"/>
              </a:solidFill>
              <a:latin typeface="微软雅黑" panose="020B0503020204020204" charset="-122"/>
              <a:ea typeface="微软雅黑" panose="020B0503020204020204" charset="-122"/>
              <a:sym typeface="+mn-ea"/>
            </a:endParaRPr>
          </a:p>
          <a:p>
            <a:pPr algn="l">
              <a:lnSpc>
                <a:spcPct val="130000"/>
              </a:lnSpc>
            </a:pPr>
            <a:r>
              <a:rPr lang="zh-CN" altLang="en-US" sz="2400" dirty="0">
                <a:solidFill>
                  <a:schemeClr val="tx1"/>
                </a:solidFill>
                <a:latin typeface="微软雅黑" panose="020B0503020204020204" charset="-122"/>
                <a:ea typeface="微软雅黑" panose="020B0503020204020204" charset="-122"/>
                <a:sym typeface="+mn-ea"/>
              </a:rPr>
              <a:t>2. 植物疫病成灾规律与综合控制技术；</a:t>
            </a:r>
            <a:endParaRPr lang="zh-CN" altLang="en-US" sz="2400" dirty="0">
              <a:solidFill>
                <a:schemeClr val="tx1"/>
              </a:solidFill>
              <a:latin typeface="微软雅黑" panose="020B0503020204020204" charset="-122"/>
              <a:ea typeface="微软雅黑" panose="020B0503020204020204" charset="-122"/>
              <a:sym typeface="+mn-ea"/>
            </a:endParaRPr>
          </a:p>
          <a:p>
            <a:pPr algn="l">
              <a:lnSpc>
                <a:spcPct val="130000"/>
              </a:lnSpc>
            </a:pPr>
            <a:r>
              <a:rPr lang="zh-CN" altLang="en-US" sz="2400" dirty="0">
                <a:solidFill>
                  <a:schemeClr val="tx1"/>
                </a:solidFill>
                <a:latin typeface="微软雅黑" panose="020B0503020204020204" charset="-122"/>
                <a:ea typeface="微软雅黑" panose="020B0503020204020204" charset="-122"/>
                <a:sym typeface="+mn-ea"/>
              </a:rPr>
              <a:t>3. 疫霉菌效应分子的功能机制研究。</a:t>
            </a:r>
            <a:endParaRPr lang="zh-CN" altLang="en-US" sz="2400" b="1" dirty="0">
              <a:latin typeface="微软雅黑" panose="020B0503020204020204" charset="-122"/>
              <a:ea typeface="微软雅黑" panose="020B0503020204020204" charset="-122"/>
            </a:endParaRPr>
          </a:p>
          <a:p>
            <a:pPr algn="l">
              <a:lnSpc>
                <a:spcPct val="120000"/>
              </a:lnSpc>
            </a:pPr>
            <a:endParaRPr lang="zh-CN" altLang="en-US" sz="2400" b="1" dirty="0">
              <a:latin typeface="微软雅黑" panose="020B0503020204020204" charset="-122"/>
              <a:ea typeface="微软雅黑" panose="020B0503020204020204" charset="-122"/>
            </a:endParaRPr>
          </a:p>
        </p:txBody>
      </p:sp>
      <p:pic>
        <p:nvPicPr>
          <p:cNvPr id="3" name="图片 2" descr="2寸"/>
          <p:cNvPicPr>
            <a:picLocks noChangeAspect="1"/>
          </p:cNvPicPr>
          <p:nvPr/>
        </p:nvPicPr>
        <p:blipFill>
          <a:blip r:embed="rId3" cstate="print"/>
          <a:stretch>
            <a:fillRect/>
          </a:stretch>
        </p:blipFill>
        <p:spPr>
          <a:xfrm>
            <a:off x="7324407" y="428943"/>
            <a:ext cx="1627505" cy="2279650"/>
          </a:xfrm>
          <a:prstGeom prst="rect">
            <a:avLst/>
          </a:prstGeom>
        </p:spPr>
      </p:pic>
      <p:pic>
        <p:nvPicPr>
          <p:cNvPr id="4" name="图片 3" descr="PC2011"/>
          <p:cNvPicPr>
            <a:picLocks noChangeAspect="1"/>
          </p:cNvPicPr>
          <p:nvPr/>
        </p:nvPicPr>
        <p:blipFill>
          <a:blip r:embed="rId4" cstate="print"/>
          <a:stretch>
            <a:fillRect/>
          </a:stretch>
        </p:blipFill>
        <p:spPr>
          <a:xfrm>
            <a:off x="5983704" y="3938364"/>
            <a:ext cx="1210043" cy="1585791"/>
          </a:xfrm>
          <a:prstGeom prst="rect">
            <a:avLst/>
          </a:prstGeom>
        </p:spPr>
      </p:pic>
      <p:pic>
        <p:nvPicPr>
          <p:cNvPr id="6" name="图片 5" descr="nph14230-toc-0001-m"/>
          <p:cNvPicPr>
            <a:picLocks noChangeAspect="1"/>
          </p:cNvPicPr>
          <p:nvPr/>
        </p:nvPicPr>
        <p:blipFill>
          <a:blip r:embed="rId5" cstate="print"/>
          <a:stretch>
            <a:fillRect/>
          </a:stretch>
        </p:blipFill>
        <p:spPr>
          <a:xfrm>
            <a:off x="7438926" y="3932822"/>
            <a:ext cx="1210043" cy="1591333"/>
          </a:xfrm>
          <a:prstGeom prst="rect">
            <a:avLst/>
          </a:prstGeom>
        </p:spPr>
      </p:pic>
      <p:sp>
        <p:nvSpPr>
          <p:cNvPr id="7" name="文本框 6"/>
          <p:cNvSpPr txBox="1"/>
          <p:nvPr/>
        </p:nvSpPr>
        <p:spPr>
          <a:xfrm>
            <a:off x="271369" y="5710360"/>
            <a:ext cx="8601261" cy="961225"/>
          </a:xfrm>
          <a:prstGeom prst="rect">
            <a:avLst/>
          </a:prstGeom>
          <a:noFill/>
        </p:spPr>
        <p:txBody>
          <a:bodyPr wrap="square" rtlCol="0" anchor="t">
            <a:spAutoFit/>
          </a:bodyPr>
          <a:lstStyle/>
          <a:p>
            <a:pPr>
              <a:lnSpc>
                <a:spcPct val="150000"/>
              </a:lnSpc>
            </a:pPr>
            <a:r>
              <a:rPr lang="zh-CN" altLang="en-US" sz="2000" b="1" dirty="0">
                <a:latin typeface="微软雅黑" panose="020B0503020204020204" charset="-122"/>
                <a:ea typeface="微软雅黑" panose="020B0503020204020204" charset="-122"/>
                <a:sym typeface="+mn-ea"/>
              </a:rPr>
              <a:t>关于疫霉菌的毒性蛋白相互协作控制植物对病原菌的先天免疫的研究被选为植物学研究的顶级刊物Plant Cell和</a:t>
            </a:r>
            <a:r>
              <a:rPr lang="en-US" altLang="zh-CN" sz="2000" b="1" dirty="0">
                <a:latin typeface="微软雅黑" panose="020B0503020204020204" charset="-122"/>
                <a:ea typeface="微软雅黑" panose="020B0503020204020204" charset="-122"/>
                <a:sym typeface="+mn-ea"/>
              </a:rPr>
              <a:t>New </a:t>
            </a:r>
            <a:r>
              <a:rPr lang="en-US" altLang="zh-CN" sz="2000" b="1" dirty="0" err="1">
                <a:latin typeface="微软雅黑" panose="020B0503020204020204" charset="-122"/>
                <a:ea typeface="微软雅黑" panose="020B0503020204020204" charset="-122"/>
                <a:sym typeface="+mn-ea"/>
              </a:rPr>
              <a:t>Phytologist</a:t>
            </a:r>
            <a:r>
              <a:rPr lang="zh-CN" altLang="en-US" sz="2000" b="1" dirty="0">
                <a:latin typeface="微软雅黑" panose="020B0503020204020204" charset="-122"/>
                <a:ea typeface="微软雅黑" panose="020B0503020204020204" charset="-122"/>
                <a:sym typeface="+mn-ea"/>
              </a:rPr>
              <a:t>的封面推荐文章。</a:t>
            </a:r>
            <a:endParaRPr lang="zh-CN" altLang="en-US" sz="2000" b="1" dirty="0">
              <a:latin typeface="微软雅黑" panose="020B0503020204020204" charset="-122"/>
              <a:ea typeface="微软雅黑" panose="020B0503020204020204" charset="-122"/>
            </a:endParaRPr>
          </a:p>
        </p:txBody>
      </p:sp>
      <p:sp>
        <p:nvSpPr>
          <p:cNvPr id="8" name="文本框 7"/>
          <p:cNvSpPr txBox="1"/>
          <p:nvPr/>
        </p:nvSpPr>
        <p:spPr>
          <a:xfrm>
            <a:off x="5599664" y="3055244"/>
            <a:ext cx="3544336" cy="747512"/>
          </a:xfrm>
          <a:prstGeom prst="rect">
            <a:avLst/>
          </a:prstGeom>
          <a:noFill/>
        </p:spPr>
        <p:txBody>
          <a:bodyPr wrap="square" rtlCol="0">
            <a:spAutoFit/>
          </a:bodyPr>
          <a:lstStyle/>
          <a:p>
            <a:pPr>
              <a:lnSpc>
                <a:spcPct val="110000"/>
              </a:lnSpc>
            </a:pPr>
            <a:r>
              <a:rPr lang="zh-CN" altLang="en-US" sz="2000" dirty="0"/>
              <a:t>手机：</a:t>
            </a:r>
            <a:r>
              <a:rPr lang="en-US" altLang="zh-CN" sz="2000" dirty="0"/>
              <a:t>13854837168</a:t>
            </a:r>
            <a:r>
              <a:rPr lang="zh-CN" altLang="en-US" sz="2000" dirty="0"/>
              <a:t>（微信号）</a:t>
            </a:r>
            <a:endParaRPr lang="zh-CN" altLang="en-US" sz="2000" dirty="0"/>
          </a:p>
          <a:p>
            <a:pPr>
              <a:lnSpc>
                <a:spcPct val="110000"/>
              </a:lnSpc>
            </a:pPr>
            <a:r>
              <a:rPr lang="zh-CN" altLang="en-US" sz="2000" dirty="0"/>
              <a:t>邮箱 </a:t>
            </a:r>
            <a:r>
              <a:rPr lang="en-US" altLang="zh-CN" sz="2000" dirty="0"/>
              <a:t>wangqunqing@163.com</a:t>
            </a:r>
            <a:endParaRPr lang="en-US" altLang="zh-CN" sz="2000" dirty="0"/>
          </a:p>
        </p:txBody>
      </p:sp>
    </p:spTree>
    <p:custDataLst>
      <p:tags r:id="rId6"/>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3482" t="11410"/>
          <a:stretch>
            <a:fillRect/>
          </a:stretch>
        </p:blipFill>
        <p:spPr>
          <a:xfrm>
            <a:off x="6221433" y="0"/>
            <a:ext cx="2922567" cy="2144670"/>
          </a:xfrm>
          <a:prstGeom prst="rect">
            <a:avLst/>
          </a:prstGeom>
        </p:spPr>
      </p:pic>
      <p:sp>
        <p:nvSpPr>
          <p:cNvPr id="6" name="矩形 5"/>
          <p:cNvSpPr/>
          <p:nvPr/>
        </p:nvSpPr>
        <p:spPr>
          <a:xfrm>
            <a:off x="179511" y="180303"/>
            <a:ext cx="6041922" cy="1781385"/>
          </a:xfrm>
          <a:prstGeom prst="rect">
            <a:avLst/>
          </a:prstGeom>
        </p:spPr>
        <p:txBody>
          <a:bodyPr wrap="square">
            <a:spAutoFit/>
          </a:bodyPr>
          <a:lstStyle/>
          <a:p>
            <a:pPr>
              <a:lnSpc>
                <a:spcPct val="150000"/>
              </a:lnSpc>
            </a:pPr>
            <a:r>
              <a:rPr lang="zh-CN" altLang="en-US" sz="2800" b="1" dirty="0">
                <a:solidFill>
                  <a:srgbClr val="1247F4"/>
                </a:solidFill>
                <a:effectLst/>
                <a:latin typeface="微软雅黑" panose="020B0503020204020204" charset="-122"/>
                <a:ea typeface="微软雅黑" panose="020B0503020204020204" charset="-122"/>
              </a:rPr>
              <a:t>李壮，教授，硕士研究生导师</a:t>
            </a:r>
            <a:r>
              <a:rPr lang="zh-CN" altLang="en-US" sz="2400" dirty="0">
                <a:effectLst/>
                <a:latin typeface="微软雅黑" panose="020B0503020204020204" charset="-122"/>
                <a:ea typeface="微软雅黑" panose="020B0503020204020204" charset="-122"/>
              </a:rPr>
              <a:t>，教育部留学回国人员科研启动基金评审专家，国家自然科学基金同行评议人。</a:t>
            </a:r>
            <a:endParaRPr lang="zh-CN" altLang="en-US" sz="2400" dirty="0">
              <a:effectLst/>
              <a:latin typeface="微软雅黑" panose="020B0503020204020204" charset="-122"/>
              <a:ea typeface="微软雅黑" panose="020B0503020204020204" charset="-122"/>
            </a:endParaRPr>
          </a:p>
        </p:txBody>
      </p:sp>
      <p:sp>
        <p:nvSpPr>
          <p:cNvPr id="8" name="矩形 7"/>
          <p:cNvSpPr/>
          <p:nvPr/>
        </p:nvSpPr>
        <p:spPr>
          <a:xfrm>
            <a:off x="123926" y="3517659"/>
            <a:ext cx="8896146" cy="3353097"/>
          </a:xfrm>
          <a:prstGeom prst="rect">
            <a:avLst/>
          </a:prstGeom>
        </p:spPr>
        <p:txBody>
          <a:bodyPr wrap="square">
            <a:spAutoFit/>
          </a:bodyPr>
          <a:lstStyle/>
          <a:p>
            <a:pPr>
              <a:lnSpc>
                <a:spcPct val="150000"/>
              </a:lnSpc>
            </a:pPr>
            <a:r>
              <a:rPr lang="zh-CN" altLang="en-US" sz="2400" dirty="0">
                <a:effectLst/>
                <a:latin typeface="微软雅黑" panose="020B0503020204020204" charset="-122"/>
                <a:ea typeface="微软雅黑" panose="020B0503020204020204" charset="-122"/>
              </a:rPr>
              <a:t>承担植物保护学、普通植物病理学、菌物资源学等课程教学。</a:t>
            </a:r>
            <a:endParaRPr lang="en-US" altLang="zh-CN" sz="2400" dirty="0">
              <a:effectLst/>
              <a:latin typeface="微软雅黑" panose="020B0503020204020204" charset="-122"/>
              <a:ea typeface="微软雅黑" panose="020B0503020204020204" charset="-122"/>
            </a:endParaRPr>
          </a:p>
          <a:p>
            <a:pPr>
              <a:lnSpc>
                <a:spcPct val="150000"/>
              </a:lnSpc>
            </a:pPr>
            <a:r>
              <a:rPr lang="zh-CN" altLang="en-US" sz="2400" b="1" dirty="0">
                <a:solidFill>
                  <a:srgbClr val="FF0000"/>
                </a:solidFill>
                <a:latin typeface="微软雅黑" panose="020B0503020204020204" charset="-122"/>
                <a:ea typeface="微软雅黑" panose="020B0503020204020204" charset="-122"/>
              </a:rPr>
              <a:t>主要从事菌物资源学、植物病理学研究。</a:t>
            </a:r>
            <a:r>
              <a:rPr lang="zh-CN" altLang="en-US" sz="2400" dirty="0">
                <a:effectLst/>
                <a:latin typeface="微软雅黑" panose="020B0503020204020204" charset="-122"/>
                <a:ea typeface="微软雅黑" panose="020B0503020204020204" charset="-122"/>
              </a:rPr>
              <a:t>主持国家自然科学基金、教育部留学回国人员科研启动基金，参与国家自然科学基金重点项目等多项课题。在</a:t>
            </a:r>
            <a:r>
              <a:rPr lang="en-US" altLang="zh-CN" sz="2400" dirty="0" err="1">
                <a:effectLst/>
                <a:latin typeface="微软雅黑" panose="020B0503020204020204" charset="-122"/>
                <a:ea typeface="微软雅黑" panose="020B0503020204020204" charset="-122"/>
              </a:rPr>
              <a:t>Mycologia</a:t>
            </a:r>
            <a:r>
              <a:rPr lang="zh-CN" altLang="en-US" sz="2400" dirty="0">
                <a:effectLst/>
                <a:latin typeface="微软雅黑" panose="020B0503020204020204" charset="-122"/>
                <a:ea typeface="微软雅黑" panose="020B0503020204020204" charset="-122"/>
              </a:rPr>
              <a:t>、</a:t>
            </a:r>
            <a:r>
              <a:rPr lang="en-US" altLang="zh-CN" sz="2400" dirty="0">
                <a:effectLst/>
                <a:latin typeface="微软雅黑" panose="020B0503020204020204" charset="-122"/>
                <a:ea typeface="微软雅黑" panose="020B0503020204020204" charset="-122"/>
              </a:rPr>
              <a:t>Mycological Progress</a:t>
            </a:r>
            <a:r>
              <a:rPr lang="zh-CN" altLang="en-US" sz="2400" dirty="0">
                <a:effectLst/>
                <a:latin typeface="微软雅黑" panose="020B0503020204020204" charset="-122"/>
                <a:ea typeface="微软雅黑" panose="020B0503020204020204" charset="-122"/>
              </a:rPr>
              <a:t>、</a:t>
            </a:r>
            <a:r>
              <a:rPr lang="en-US" altLang="zh-CN" sz="2400" dirty="0" err="1">
                <a:effectLst/>
                <a:latin typeface="微软雅黑" panose="020B0503020204020204" charset="-122"/>
                <a:ea typeface="微软雅黑" panose="020B0503020204020204" charset="-122"/>
              </a:rPr>
              <a:t>Mycoscience</a:t>
            </a:r>
            <a:r>
              <a:rPr lang="zh-CN" altLang="en-US" sz="2400" dirty="0">
                <a:effectLst/>
                <a:latin typeface="微软雅黑" panose="020B0503020204020204" charset="-122"/>
                <a:ea typeface="微软雅黑" panose="020B0503020204020204" charset="-122"/>
              </a:rPr>
              <a:t>、</a:t>
            </a:r>
            <a:r>
              <a:rPr lang="en-US" altLang="zh-CN" sz="2400" dirty="0" err="1">
                <a:effectLst/>
                <a:latin typeface="微软雅黑" panose="020B0503020204020204" charset="-122"/>
                <a:ea typeface="微软雅黑" panose="020B0503020204020204" charset="-122"/>
              </a:rPr>
              <a:t>Mycotaxon</a:t>
            </a:r>
            <a:r>
              <a:rPr lang="zh-CN" altLang="en-US" sz="2400" dirty="0">
                <a:effectLst/>
                <a:latin typeface="微软雅黑" panose="020B0503020204020204" charset="-122"/>
                <a:ea typeface="微软雅黑" panose="020B0503020204020204" charset="-122"/>
              </a:rPr>
              <a:t>、</a:t>
            </a:r>
            <a:r>
              <a:rPr lang="en-US" altLang="zh-CN" sz="2400" dirty="0">
                <a:effectLst/>
                <a:latin typeface="微软雅黑" panose="020B0503020204020204" charset="-122"/>
                <a:ea typeface="微软雅黑" panose="020B0503020204020204" charset="-122"/>
              </a:rPr>
              <a:t>Molecular Plant Pathology</a:t>
            </a:r>
            <a:r>
              <a:rPr lang="zh-CN" altLang="en-US" sz="2400" dirty="0">
                <a:effectLst/>
                <a:latin typeface="微软雅黑" panose="020B0503020204020204" charset="-122"/>
                <a:ea typeface="微软雅黑" panose="020B0503020204020204" charset="-122"/>
              </a:rPr>
              <a:t>、</a:t>
            </a:r>
            <a:r>
              <a:rPr lang="en-US" altLang="zh-CN" sz="2400" dirty="0">
                <a:effectLst/>
                <a:latin typeface="微软雅黑" panose="020B0503020204020204" charset="-122"/>
                <a:ea typeface="微软雅黑" panose="020B0503020204020204" charset="-122"/>
              </a:rPr>
              <a:t>Plant Pathology</a:t>
            </a:r>
            <a:r>
              <a:rPr lang="zh-CN" altLang="en-US" sz="2400" dirty="0">
                <a:effectLst/>
                <a:latin typeface="微软雅黑" panose="020B0503020204020204" charset="-122"/>
                <a:ea typeface="微软雅黑" panose="020B0503020204020204" charset="-122"/>
              </a:rPr>
              <a:t>等杂志发表论文</a:t>
            </a:r>
            <a:r>
              <a:rPr lang="en-US" altLang="zh-CN" sz="2400" dirty="0">
                <a:effectLst/>
                <a:latin typeface="微软雅黑" panose="020B0503020204020204" charset="-122"/>
                <a:ea typeface="微软雅黑" panose="020B0503020204020204" charset="-122"/>
              </a:rPr>
              <a:t>20</a:t>
            </a:r>
            <a:r>
              <a:rPr lang="zh-CN" altLang="en-US" sz="2400" dirty="0">
                <a:effectLst/>
                <a:latin typeface="微软雅黑" panose="020B0503020204020204" charset="-122"/>
                <a:ea typeface="微软雅黑" panose="020B0503020204020204" charset="-122"/>
              </a:rPr>
              <a:t>余篇。</a:t>
            </a:r>
            <a:endParaRPr lang="zh-CN" altLang="en-US" sz="2400" dirty="0">
              <a:effectLst/>
              <a:latin typeface="微软雅黑" panose="020B0503020204020204" charset="-122"/>
              <a:ea typeface="微软雅黑" panose="020B0503020204020204" charset="-122"/>
            </a:endParaRPr>
          </a:p>
        </p:txBody>
      </p:sp>
      <p:sp>
        <p:nvSpPr>
          <p:cNvPr id="2" name="矩形 1"/>
          <p:cNvSpPr/>
          <p:nvPr/>
        </p:nvSpPr>
        <p:spPr>
          <a:xfrm>
            <a:off x="179511" y="2099706"/>
            <a:ext cx="8784977" cy="1569660"/>
          </a:xfrm>
          <a:prstGeom prst="rect">
            <a:avLst/>
          </a:prstGeom>
        </p:spPr>
        <p:txBody>
          <a:bodyPr wrap="square">
            <a:spAutoFit/>
          </a:bodyPr>
          <a:lstStyle/>
          <a:p>
            <a:r>
              <a:rPr lang="en-US" altLang="zh-CN" sz="2400" dirty="0">
                <a:latin typeface="微软雅黑" panose="020B0503020204020204" charset="-122"/>
                <a:ea typeface="微软雅黑" panose="020B0503020204020204" charset="-122"/>
              </a:rPr>
              <a:t>2004</a:t>
            </a:r>
            <a:r>
              <a:rPr lang="zh-CN" altLang="en-US" sz="2400" dirty="0">
                <a:latin typeface="微软雅黑" panose="020B0503020204020204" charset="-122"/>
                <a:ea typeface="微软雅黑" panose="020B0503020204020204" charset="-122"/>
              </a:rPr>
              <a:t>年</a:t>
            </a:r>
            <a:r>
              <a:rPr lang="en-US" altLang="zh-CN" sz="2400" dirty="0">
                <a:latin typeface="微软雅黑" panose="020B0503020204020204" charset="-122"/>
                <a:ea typeface="微软雅黑" panose="020B0503020204020204" charset="-122"/>
              </a:rPr>
              <a:t>3</a:t>
            </a:r>
            <a:r>
              <a:rPr lang="zh-CN" altLang="en-US" sz="2400" dirty="0">
                <a:latin typeface="微软雅黑" panose="020B0503020204020204" charset="-122"/>
                <a:ea typeface="微软雅黑" panose="020B0503020204020204" charset="-122"/>
              </a:rPr>
              <a:t>月日本岩手大学大学院联合农学研究科生物环境科学专业毕业，获农学博士学位。同年</a:t>
            </a:r>
            <a:r>
              <a:rPr lang="en-US" altLang="zh-CN" sz="2400" dirty="0">
                <a:latin typeface="微软雅黑" panose="020B0503020204020204" charset="-122"/>
                <a:ea typeface="微软雅黑" panose="020B0503020204020204" charset="-122"/>
              </a:rPr>
              <a:t>8</a:t>
            </a:r>
            <a:r>
              <a:rPr lang="zh-CN" altLang="en-US" sz="2400" dirty="0">
                <a:latin typeface="微软雅黑" panose="020B0503020204020204" charset="-122"/>
                <a:ea typeface="微软雅黑" panose="020B0503020204020204" charset="-122"/>
              </a:rPr>
              <a:t>月进入东北师范大学植被生态科学教育部重点实验室，从事博士后研究工作。</a:t>
            </a:r>
            <a:r>
              <a:rPr lang="en-US" altLang="zh-CN" sz="2400" dirty="0">
                <a:latin typeface="微软雅黑" panose="020B0503020204020204" charset="-122"/>
                <a:ea typeface="微软雅黑" panose="020B0503020204020204" charset="-122"/>
              </a:rPr>
              <a:t>2009</a:t>
            </a:r>
            <a:r>
              <a:rPr lang="zh-CN" altLang="en-US" sz="2400" dirty="0">
                <a:latin typeface="微软雅黑" panose="020B0503020204020204" charset="-122"/>
                <a:ea typeface="微软雅黑" panose="020B0503020204020204" charset="-122"/>
              </a:rPr>
              <a:t>年进入山东农业大学工作。</a:t>
            </a:r>
            <a:endParaRPr lang="zh-CN" altLang="en-US" sz="2400" dirty="0">
              <a:latin typeface="微软雅黑" panose="020B0503020204020204" charset="-122"/>
              <a:ea typeface="微软雅黑" panose="020B050302020402020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4988" y="1211291"/>
            <a:ext cx="6909581" cy="2319994"/>
          </a:xfrm>
          <a:prstGeom prst="rect">
            <a:avLst/>
          </a:prstGeom>
          <a:noFill/>
        </p:spPr>
        <p:txBody>
          <a:bodyPr wrap="square" rtlCol="0">
            <a:spAutoFit/>
          </a:bodyPr>
          <a:lstStyle/>
          <a:p>
            <a:pPr>
              <a:lnSpc>
                <a:spcPct val="150000"/>
              </a:lnSpc>
            </a:pPr>
            <a:r>
              <a:rPr lang="zh-CN" altLang="en-US" sz="2400" dirty="0">
                <a:latin typeface="微软雅黑" panose="020B0503020204020204" charset="-122"/>
                <a:ea typeface="微软雅黑" panose="020B0503020204020204" charset="-122"/>
              </a:rPr>
              <a:t>承担</a:t>
            </a:r>
            <a:r>
              <a:rPr lang="en-US" altLang="zh-CN" sz="2400" dirty="0">
                <a:latin typeface="微软雅黑" panose="020B0503020204020204" charset="-122"/>
                <a:ea typeface="微软雅黑" panose="020B0503020204020204" charset="-122"/>
              </a:rPr>
              <a:t>《</a:t>
            </a:r>
            <a:r>
              <a:rPr lang="zh-CN" altLang="en-US" sz="2400" dirty="0">
                <a:latin typeface="微软雅黑" panose="020B0503020204020204" charset="-122"/>
                <a:ea typeface="微软雅黑" panose="020B0503020204020204" charset="-122"/>
              </a:rPr>
              <a:t>农业植物病理学</a:t>
            </a:r>
            <a:r>
              <a:rPr lang="en-US" altLang="zh-CN" sz="2400" dirty="0">
                <a:latin typeface="微软雅黑" panose="020B0503020204020204" charset="-122"/>
                <a:ea typeface="微软雅黑" panose="020B0503020204020204" charset="-122"/>
              </a:rPr>
              <a:t>》</a:t>
            </a:r>
            <a:r>
              <a:rPr lang="zh-CN" altLang="en-US" sz="2400" dirty="0">
                <a:latin typeface="微软雅黑" panose="020B0503020204020204" charset="-122"/>
                <a:ea typeface="微软雅黑" panose="020B0503020204020204" charset="-122"/>
              </a:rPr>
              <a:t>和</a:t>
            </a:r>
            <a:r>
              <a:rPr lang="en-US" altLang="zh-CN" sz="2400" dirty="0">
                <a:latin typeface="微软雅黑" panose="020B0503020204020204" charset="-122"/>
                <a:ea typeface="微软雅黑" panose="020B0503020204020204" charset="-122"/>
              </a:rPr>
              <a:t>《</a:t>
            </a:r>
            <a:r>
              <a:rPr lang="zh-CN" altLang="en-US" sz="2400" dirty="0">
                <a:latin typeface="微软雅黑" panose="020B0503020204020204" charset="-122"/>
                <a:ea typeface="微软雅黑" panose="020B0503020204020204" charset="-122"/>
              </a:rPr>
              <a:t>植物病毒学</a:t>
            </a:r>
            <a:r>
              <a:rPr lang="en-US" altLang="zh-CN" sz="2400" dirty="0">
                <a:latin typeface="微软雅黑" panose="020B0503020204020204" charset="-122"/>
                <a:ea typeface="微软雅黑" panose="020B0503020204020204" charset="-122"/>
              </a:rPr>
              <a:t>》</a:t>
            </a:r>
            <a:r>
              <a:rPr lang="zh-CN" altLang="en-US" sz="2400" dirty="0">
                <a:latin typeface="微软雅黑" panose="020B0503020204020204" charset="-122"/>
                <a:ea typeface="微软雅黑" panose="020B0503020204020204" charset="-122"/>
              </a:rPr>
              <a:t>教学</a:t>
            </a:r>
            <a:endParaRPr lang="zh-CN" altLang="en-US" sz="2400" dirty="0">
              <a:latin typeface="微软雅黑" panose="020B0503020204020204" charset="-122"/>
              <a:ea typeface="微软雅黑" panose="020B0503020204020204" charset="-122"/>
            </a:endParaRPr>
          </a:p>
          <a:p>
            <a:pPr>
              <a:lnSpc>
                <a:spcPct val="150000"/>
              </a:lnSpc>
              <a:spcBef>
                <a:spcPts val="600"/>
              </a:spcBef>
            </a:pPr>
            <a:r>
              <a:rPr lang="zh-CN" altLang="en-US" sz="2400" dirty="0">
                <a:latin typeface="微软雅黑" panose="020B0503020204020204" charset="-122"/>
                <a:ea typeface="微软雅黑" panose="020B0503020204020204" charset="-122"/>
              </a:rPr>
              <a:t>主要研究领域为</a:t>
            </a:r>
            <a:r>
              <a:rPr lang="zh-CN" altLang="en-US" sz="2400" dirty="0">
                <a:solidFill>
                  <a:srgbClr val="FF0000"/>
                </a:solidFill>
                <a:latin typeface="微软雅黑" panose="020B0503020204020204" charset="-122"/>
                <a:ea typeface="微软雅黑" panose="020B0503020204020204" charset="-122"/>
              </a:rPr>
              <a:t>植物病毒致病机制、寄主抗病机制及病毒病害防控技术</a:t>
            </a:r>
            <a:endParaRPr lang="en-US" altLang="zh-CN" sz="2400" dirty="0">
              <a:solidFill>
                <a:srgbClr val="FF0000"/>
              </a:solidFill>
              <a:latin typeface="微软雅黑" panose="020B0503020204020204" charset="-122"/>
              <a:ea typeface="微软雅黑" panose="020B0503020204020204" charset="-122"/>
            </a:endParaRPr>
          </a:p>
          <a:p>
            <a:pPr>
              <a:lnSpc>
                <a:spcPct val="150000"/>
              </a:lnSpc>
            </a:pPr>
            <a:endParaRPr lang="zh-CN" altLang="en-US" sz="2400" dirty="0">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27843" y="305371"/>
            <a:ext cx="1751169" cy="2011681"/>
          </a:xfrm>
          <a:prstGeom prst="rect">
            <a:avLst/>
          </a:prstGeom>
        </p:spPr>
      </p:pic>
      <p:sp>
        <p:nvSpPr>
          <p:cNvPr id="2" name="矩形 1"/>
          <p:cNvSpPr/>
          <p:nvPr/>
        </p:nvSpPr>
        <p:spPr>
          <a:xfrm>
            <a:off x="286179" y="357105"/>
            <a:ext cx="6788390" cy="954107"/>
          </a:xfrm>
          <a:prstGeom prst="rect">
            <a:avLst/>
          </a:prstGeom>
        </p:spPr>
        <p:txBody>
          <a:bodyPr wrap="square">
            <a:spAutoFit/>
          </a:bodyPr>
          <a:lstStyle/>
          <a:p>
            <a:r>
              <a:rPr lang="zh-CN" altLang="en-US" sz="2800" b="1" dirty="0">
                <a:solidFill>
                  <a:srgbClr val="1247F4"/>
                </a:solidFill>
                <a:latin typeface="微软雅黑" panose="020B0503020204020204" charset="-122"/>
                <a:ea typeface="微软雅黑" panose="020B0503020204020204" charset="-122"/>
              </a:rPr>
              <a:t>耿超，副教授，硕士生导师</a:t>
            </a:r>
            <a:r>
              <a:rPr lang="zh-CN" altLang="en-US" sz="2800" dirty="0">
                <a:latin typeface="微软雅黑" panose="020B0503020204020204" charset="-122"/>
                <a:ea typeface="微软雅黑" panose="020B0503020204020204" charset="-122"/>
              </a:rPr>
              <a:t>，省优秀博士论文获得者。</a:t>
            </a:r>
            <a:endParaRPr lang="zh-CN" altLang="en-US" sz="2800" dirty="0">
              <a:latin typeface="微软雅黑" panose="020B0503020204020204" charset="-122"/>
              <a:ea typeface="微软雅黑" panose="020B0503020204020204" charset="-122"/>
            </a:endParaRPr>
          </a:p>
        </p:txBody>
      </p:sp>
      <p:sp>
        <p:nvSpPr>
          <p:cNvPr id="3" name="矩形 2"/>
          <p:cNvSpPr/>
          <p:nvPr/>
        </p:nvSpPr>
        <p:spPr>
          <a:xfrm>
            <a:off x="164988" y="2912861"/>
            <a:ext cx="8915652" cy="2243050"/>
          </a:xfrm>
          <a:prstGeom prst="rect">
            <a:avLst/>
          </a:prstGeom>
        </p:spPr>
        <p:txBody>
          <a:bodyPr wrap="square">
            <a:spAutoFit/>
          </a:bodyPr>
          <a:lstStyle/>
          <a:p>
            <a:pPr>
              <a:lnSpc>
                <a:spcPct val="150000"/>
              </a:lnSpc>
              <a:spcBef>
                <a:spcPts val="600"/>
              </a:spcBef>
            </a:pPr>
            <a:r>
              <a:rPr lang="zh-CN" altLang="en-US" sz="2400" dirty="0">
                <a:solidFill>
                  <a:srgbClr val="FF0000"/>
                </a:solidFill>
                <a:latin typeface="微软雅黑" panose="020B0503020204020204" charset="-122"/>
                <a:ea typeface="微软雅黑" panose="020B0503020204020204" charset="-122"/>
              </a:rPr>
              <a:t>主持国家自然科学基金、</a:t>
            </a:r>
            <a:r>
              <a:rPr lang="zh-CN" altLang="en-US" sz="2400" dirty="0">
                <a:latin typeface="微软雅黑" panose="020B0503020204020204" charset="-122"/>
                <a:ea typeface="微软雅黑" panose="020B0503020204020204" charset="-122"/>
              </a:rPr>
              <a:t>山东农业大学科研启动经费、山东省自然科学基金等多个项目。国家自然科学基金国际合作重点项目和国家自然科学基金面上项目骨干成员；以第一或通讯作者在</a:t>
            </a:r>
            <a:r>
              <a:rPr lang="en-US" altLang="zh-CN" sz="2400" dirty="0">
                <a:solidFill>
                  <a:srgbClr val="FF0000"/>
                </a:solidFill>
                <a:latin typeface="微软雅黑" panose="020B0503020204020204" charset="-122"/>
                <a:ea typeface="微软雅黑" panose="020B0503020204020204" charset="-122"/>
              </a:rPr>
              <a:t>Plant Physiology</a:t>
            </a:r>
            <a:r>
              <a:rPr lang="zh-CN" altLang="en-US" sz="2400" dirty="0">
                <a:latin typeface="微软雅黑" panose="020B0503020204020204" charset="-122"/>
                <a:ea typeface="微软雅黑" panose="020B0503020204020204" charset="-122"/>
              </a:rPr>
              <a:t>、</a:t>
            </a:r>
            <a:r>
              <a:rPr lang="en-US" altLang="zh-CN" sz="2400" dirty="0" err="1">
                <a:solidFill>
                  <a:srgbClr val="FF0000"/>
                </a:solidFill>
                <a:latin typeface="微软雅黑" panose="020B0503020204020204" charset="-122"/>
                <a:ea typeface="微软雅黑" panose="020B0503020204020204" charset="-122"/>
              </a:rPr>
              <a:t>Moelcular</a:t>
            </a:r>
            <a:r>
              <a:rPr lang="en-US" altLang="zh-CN" sz="2400" dirty="0">
                <a:solidFill>
                  <a:srgbClr val="FF0000"/>
                </a:solidFill>
                <a:latin typeface="微软雅黑" panose="020B0503020204020204" charset="-122"/>
                <a:ea typeface="微软雅黑" panose="020B0503020204020204" charset="-122"/>
              </a:rPr>
              <a:t> Plant Pathology</a:t>
            </a:r>
            <a:r>
              <a:rPr lang="zh-CN" altLang="en-US" sz="2400" dirty="0">
                <a:latin typeface="微软雅黑" panose="020B0503020204020204" charset="-122"/>
                <a:ea typeface="微软雅黑" panose="020B0503020204020204" charset="-122"/>
              </a:rPr>
              <a:t>等杂志发表多篇论文。</a:t>
            </a:r>
            <a:endParaRPr lang="en-US" altLang="zh-CN" sz="2400" dirty="0">
              <a:latin typeface="微软雅黑" panose="020B0503020204020204" charset="-122"/>
              <a:ea typeface="微软雅黑" panose="020B0503020204020204" charset="-122"/>
            </a:endParaRPr>
          </a:p>
        </p:txBody>
      </p:sp>
      <p:sp>
        <p:nvSpPr>
          <p:cNvPr id="4" name="矩形 3"/>
          <p:cNvSpPr/>
          <p:nvPr/>
        </p:nvSpPr>
        <p:spPr>
          <a:xfrm>
            <a:off x="133307" y="5344558"/>
            <a:ext cx="8979013" cy="1323439"/>
          </a:xfrm>
          <a:prstGeom prst="rect">
            <a:avLst/>
          </a:prstGeom>
        </p:spPr>
        <p:txBody>
          <a:bodyPr wrap="square">
            <a:spAutoFit/>
          </a:bodyPr>
          <a:lstStyle/>
          <a:p>
            <a:pPr>
              <a:spcBef>
                <a:spcPts val="600"/>
              </a:spcBef>
            </a:pPr>
            <a:r>
              <a:rPr lang="zh-CN" altLang="en-US" sz="2000" b="1" dirty="0"/>
              <a:t>联系方式</a:t>
            </a:r>
            <a:endParaRPr lang="en-US" altLang="zh-CN" sz="2000" b="1" dirty="0"/>
          </a:p>
          <a:p>
            <a:r>
              <a:rPr lang="zh-CN" altLang="en-US" sz="2000" dirty="0"/>
              <a:t>邮箱：</a:t>
            </a:r>
            <a:r>
              <a:rPr lang="en-US" altLang="zh-CN" sz="2000" dirty="0">
                <a:hlinkClick r:id="rId2"/>
              </a:rPr>
              <a:t>gengchaoemail@163.com</a:t>
            </a:r>
            <a:r>
              <a:rPr lang="zh-CN" altLang="en-US" sz="2000" dirty="0">
                <a:hlinkClick r:id="rId2"/>
              </a:rPr>
              <a:t>，</a:t>
            </a:r>
            <a:r>
              <a:rPr lang="en-US" altLang="zh-CN" sz="2000" dirty="0">
                <a:hlinkClick r:id="rId2"/>
              </a:rPr>
              <a:t>chaogeng@sdau.edu.cn</a:t>
            </a:r>
            <a:endParaRPr lang="en-US" altLang="zh-CN" sz="2000" dirty="0"/>
          </a:p>
          <a:p>
            <a:r>
              <a:rPr lang="zh-CN" altLang="en-US" sz="2000" dirty="0"/>
              <a:t>电话：</a:t>
            </a:r>
            <a:r>
              <a:rPr lang="en-US" altLang="zh-CN" sz="2000" dirty="0"/>
              <a:t>15615643595</a:t>
            </a:r>
            <a:endParaRPr lang="en-US" altLang="zh-CN" sz="2000" dirty="0"/>
          </a:p>
          <a:p>
            <a:r>
              <a:rPr lang="zh-CN" altLang="en-US" sz="2000" dirty="0"/>
              <a:t>更多信息请访问：</a:t>
            </a:r>
            <a:r>
              <a:rPr lang="en-US" altLang="zh-CN" sz="2000" dirty="0"/>
              <a:t>http://</a:t>
            </a:r>
            <a:r>
              <a:rPr lang="en-US" altLang="zh-CN" sz="2000" dirty="0" err="1"/>
              <a:t>zhibao.sdau.edu.cn</a:t>
            </a:r>
            <a:r>
              <a:rPr lang="en-US" altLang="zh-CN" sz="2000" dirty="0"/>
              <a:t>/2017/1212/c1967a115996/</a:t>
            </a:r>
            <a:r>
              <a:rPr lang="en-US" altLang="zh-CN" sz="2000" dirty="0" err="1"/>
              <a:t>page.htm</a:t>
            </a:r>
            <a:endParaRPr lang="en-US" altLang="zh-CN"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bwMode="auto">
          <a:xfrm>
            <a:off x="492994" y="2247291"/>
            <a:ext cx="8078789" cy="1447800"/>
            <a:chOff x="521" y="1833"/>
            <a:chExt cx="5089" cy="912"/>
          </a:xfrm>
        </p:grpSpPr>
        <p:sp>
          <p:nvSpPr>
            <p:cNvPr id="4" name="Text Box 17"/>
            <p:cNvSpPr txBox="1">
              <a:spLocks noChangeArrowheads="1"/>
            </p:cNvSpPr>
            <p:nvPr/>
          </p:nvSpPr>
          <p:spPr bwMode="auto">
            <a:xfrm>
              <a:off x="1608" y="1941"/>
              <a:ext cx="4002" cy="446"/>
            </a:xfrm>
            <a:prstGeom prst="rect">
              <a:avLst/>
            </a:prstGeom>
            <a:noFill/>
            <a:ln w="9525">
              <a:noFill/>
              <a:miter lim="800000"/>
            </a:ln>
            <a:effectLst/>
          </p:spPr>
          <p:txBody>
            <a:bodyPr wrap="square">
              <a:spAutoFit/>
            </a:bodyPr>
            <a:lstStyle/>
            <a:p>
              <a:pPr>
                <a:spcBef>
                  <a:spcPct val="50000"/>
                </a:spcBef>
              </a:pPr>
              <a:r>
                <a:rPr lang="zh-CN" altLang="en-US" sz="4000" b="1">
                  <a:solidFill>
                    <a:schemeClr val="accent2"/>
                  </a:solidFill>
                  <a:ea typeface="黑体" panose="02010609060101010101" pitchFamily="49" charset="-122"/>
                </a:rPr>
                <a:t>一、学科历史与发展</a:t>
              </a:r>
              <a:endParaRPr lang="zh-CN" altLang="en-US" sz="4000" b="1">
                <a:solidFill>
                  <a:schemeClr val="accent2"/>
                </a:solidFill>
                <a:ea typeface="黑体" panose="02010609060101010101" pitchFamily="49" charset="-122"/>
              </a:endParaRPr>
            </a:p>
          </p:txBody>
        </p:sp>
        <p:grpSp>
          <p:nvGrpSpPr>
            <p:cNvPr id="3" name="Group 23"/>
            <p:cNvGrpSpPr/>
            <p:nvPr/>
          </p:nvGrpSpPr>
          <p:grpSpPr bwMode="auto">
            <a:xfrm>
              <a:off x="521" y="1833"/>
              <a:ext cx="4967" cy="912"/>
              <a:chOff x="521" y="1833"/>
              <a:chExt cx="4967" cy="912"/>
            </a:xfrm>
          </p:grpSpPr>
          <p:pic>
            <p:nvPicPr>
              <p:cNvPr id="6" name="Picture 5" descr="2950313_111438000476_1"/>
              <p:cNvPicPr>
                <a:picLocks noChangeAspect="1" noChangeArrowheads="1"/>
              </p:cNvPicPr>
              <p:nvPr/>
            </p:nvPicPr>
            <p:blipFill>
              <a:blip r:embed="rId1" cstate="print">
                <a:clrChange>
                  <a:clrFrom>
                    <a:srgbClr val="FFFFFF"/>
                  </a:clrFrom>
                  <a:clrTo>
                    <a:srgbClr val="FFFFFF">
                      <a:alpha val="0"/>
                    </a:srgbClr>
                  </a:clrTo>
                </a:clrChange>
              </a:blip>
              <a:srcRect l="4666" t="4471" b="4471"/>
              <a:stretch>
                <a:fillRect/>
              </a:stretch>
            </p:blipFill>
            <p:spPr bwMode="auto">
              <a:xfrm>
                <a:off x="521" y="1833"/>
                <a:ext cx="1042" cy="912"/>
              </a:xfrm>
              <a:prstGeom prst="rect">
                <a:avLst/>
              </a:prstGeom>
              <a:noFill/>
            </p:spPr>
          </p:pic>
          <p:sp>
            <p:nvSpPr>
              <p:cNvPr id="7" name="Line 19"/>
              <p:cNvSpPr>
                <a:spLocks noChangeShapeType="1"/>
              </p:cNvSpPr>
              <p:nvPr/>
            </p:nvSpPr>
            <p:spPr bwMode="auto">
              <a:xfrm flipV="1">
                <a:off x="1474" y="2468"/>
                <a:ext cx="4014" cy="1"/>
              </a:xfrm>
              <a:prstGeom prst="line">
                <a:avLst/>
              </a:prstGeom>
              <a:noFill/>
              <a:ln w="57150">
                <a:solidFill>
                  <a:srgbClr val="008000"/>
                </a:solidFill>
                <a:prstDash val="sysDot"/>
                <a:round/>
                <a:tailEnd type="oval" w="med" len="med"/>
              </a:ln>
              <a:effectLst/>
            </p:spPr>
            <p:txBody>
              <a:bodyPr/>
              <a:lstStyle/>
              <a:p>
                <a:endParaRPr lang="zh-CN" altLang="en-US"/>
              </a:p>
            </p:txBody>
          </p:sp>
        </p:grpSp>
      </p:grpSp>
      <p:sp>
        <p:nvSpPr>
          <p:cNvPr id="8" name="Text Box 25"/>
          <p:cNvSpPr txBox="1">
            <a:spLocks noChangeArrowheads="1"/>
          </p:cNvSpPr>
          <p:nvPr/>
        </p:nvSpPr>
        <p:spPr bwMode="auto">
          <a:xfrm>
            <a:off x="3048000" y="3810000"/>
            <a:ext cx="4495800" cy="1169551"/>
          </a:xfrm>
          <a:prstGeom prst="rect">
            <a:avLst/>
          </a:prstGeom>
          <a:noFill/>
          <a:ln w="9525">
            <a:noFill/>
            <a:miter lim="800000"/>
          </a:ln>
          <a:effectLst/>
        </p:spPr>
        <p:txBody>
          <a:bodyPr wrap="square">
            <a:spAutoFit/>
          </a:bodyPr>
          <a:lstStyle/>
          <a:p>
            <a:pPr>
              <a:spcBef>
                <a:spcPct val="50000"/>
              </a:spcBef>
            </a:pPr>
            <a:r>
              <a:rPr lang="en-US" altLang="zh-CN" sz="2800" b="1">
                <a:solidFill>
                  <a:srgbClr val="4D4D4D"/>
                </a:solidFill>
                <a:latin typeface="黑体" panose="02010609060101010101" pitchFamily="49" charset="-122"/>
                <a:ea typeface="黑体" panose="02010609060101010101" pitchFamily="49" charset="-122"/>
              </a:rPr>
              <a:t>1</a:t>
            </a:r>
            <a:r>
              <a:rPr lang="zh-CN" altLang="en-US" sz="2800" b="1">
                <a:solidFill>
                  <a:srgbClr val="4D4D4D"/>
                </a:solidFill>
                <a:latin typeface="黑体" panose="02010609060101010101" pitchFamily="49" charset="-122"/>
                <a:ea typeface="黑体" panose="02010609060101010101" pitchFamily="49" charset="-122"/>
              </a:rPr>
              <a:t>、历史演进</a:t>
            </a:r>
            <a:endParaRPr lang="zh-CN" altLang="en-US" sz="2800" b="1">
              <a:solidFill>
                <a:srgbClr val="4D4D4D"/>
              </a:solidFill>
              <a:latin typeface="黑体" panose="02010609060101010101" pitchFamily="49" charset="-122"/>
              <a:ea typeface="黑体" panose="02010609060101010101" pitchFamily="49" charset="-122"/>
            </a:endParaRPr>
          </a:p>
          <a:p>
            <a:pPr>
              <a:spcBef>
                <a:spcPct val="50000"/>
              </a:spcBef>
            </a:pPr>
            <a:r>
              <a:rPr lang="en-US" altLang="zh-CN" sz="2800" b="1">
                <a:solidFill>
                  <a:srgbClr val="4D4D4D"/>
                </a:solidFill>
                <a:latin typeface="黑体" panose="02010609060101010101" pitchFamily="49" charset="-122"/>
                <a:ea typeface="黑体" panose="02010609060101010101" pitchFamily="49" charset="-122"/>
              </a:rPr>
              <a:t>2</a:t>
            </a:r>
            <a:r>
              <a:rPr lang="zh-CN" altLang="en-US" sz="2800" b="1">
                <a:solidFill>
                  <a:srgbClr val="4D4D4D"/>
                </a:solidFill>
                <a:latin typeface="黑体" panose="02010609060101010101" pitchFamily="49" charset="-122"/>
                <a:ea typeface="黑体" panose="02010609060101010101" pitchFamily="49" charset="-122"/>
              </a:rPr>
              <a:t>、植物病理学科的发展</a:t>
            </a:r>
            <a:endParaRPr lang="zh-CN" altLang="en-US" sz="2800" b="1">
              <a:solidFill>
                <a:srgbClr val="4D4D4D"/>
              </a:solidFill>
              <a:latin typeface="黑体" panose="02010609060101010101" pitchFamily="49" charset="-122"/>
              <a:ea typeface="黑体" panose="02010609060101010101" pitchFamily="49"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96690" y="1282948"/>
            <a:ext cx="6553201" cy="5015091"/>
          </a:xfrm>
          <a:prstGeom prst="rect">
            <a:avLst/>
          </a:prstGeom>
          <a:noFill/>
        </p:spPr>
        <p:txBody>
          <a:bodyPr wrap="square" rtlCol="0">
            <a:spAutoFit/>
          </a:bodyPr>
          <a:lstStyle/>
          <a:p>
            <a:pPr>
              <a:lnSpc>
                <a:spcPct val="150000"/>
              </a:lnSpc>
            </a:pPr>
            <a:r>
              <a:rPr lang="zh-CN" altLang="en-US" sz="2400" dirty="0"/>
              <a:t>主要</a:t>
            </a:r>
            <a:r>
              <a:rPr lang="zh-CN" altLang="en-US" sz="2400" b="1" dirty="0">
                <a:solidFill>
                  <a:srgbClr val="FF0000"/>
                </a:solidFill>
              </a:rPr>
              <a:t>以酿酒酵母为材料研究细胞自噬机制</a:t>
            </a:r>
            <a:r>
              <a:rPr lang="zh-CN" altLang="en-US" sz="2400" dirty="0"/>
              <a:t>。先后主持国家自然科学基金青年基金项目、南京农业大学青年科技创新基金项目等，作为主要完成人参加国家自然科学基金项目</a:t>
            </a:r>
            <a:r>
              <a:rPr lang="en-US" altLang="zh-CN" sz="2400" dirty="0"/>
              <a:t>5</a:t>
            </a:r>
            <a:r>
              <a:rPr lang="zh-CN" altLang="en-US" sz="2400" dirty="0"/>
              <a:t>项。以植物病原真菌为研究对象，分析植物病原真菌致病及其与植物互作机制，尤其是植物与病原物互作中细胞自噬相关调控机制。</a:t>
            </a:r>
            <a:endParaRPr lang="en-US" altLang="zh-CN" sz="2400" dirty="0"/>
          </a:p>
          <a:p>
            <a:pPr>
              <a:lnSpc>
                <a:spcPct val="150000"/>
              </a:lnSpc>
            </a:pPr>
            <a:r>
              <a:rPr lang="zh-CN" altLang="en-US" sz="2400" dirty="0"/>
              <a:t>在</a:t>
            </a:r>
            <a:r>
              <a:rPr lang="en-US" altLang="zh-CN" sz="2400" dirty="0"/>
              <a:t>《Traffic》</a:t>
            </a:r>
            <a:r>
              <a:rPr lang="zh-CN" altLang="en-US" sz="2400" dirty="0"/>
              <a:t>、</a:t>
            </a:r>
            <a:r>
              <a:rPr lang="en-US" altLang="zh-CN" sz="2400" dirty="0"/>
              <a:t>《Molecules and Cells》</a:t>
            </a:r>
            <a:r>
              <a:rPr lang="zh-CN" altLang="en-US" sz="2400" dirty="0"/>
              <a:t>和</a:t>
            </a:r>
            <a:r>
              <a:rPr lang="en-US" altLang="zh-CN" sz="2400" dirty="0"/>
              <a:t>《</a:t>
            </a:r>
            <a:r>
              <a:rPr lang="en-US" altLang="zh-CN" sz="2400" dirty="0" err="1"/>
              <a:t>Plos</a:t>
            </a:r>
            <a:r>
              <a:rPr lang="en-US" altLang="zh-CN" sz="2400" dirty="0"/>
              <a:t> Genetics》</a:t>
            </a:r>
            <a:r>
              <a:rPr lang="zh-CN" altLang="en-US" sz="2400" dirty="0"/>
              <a:t>等杂志上发表论文</a:t>
            </a:r>
            <a:r>
              <a:rPr lang="en-US" altLang="zh-CN" sz="2400" dirty="0"/>
              <a:t>15</a:t>
            </a:r>
            <a:r>
              <a:rPr lang="zh-CN" altLang="en-US" sz="2400" dirty="0"/>
              <a:t>篇。</a:t>
            </a:r>
            <a:endParaRPr lang="en-GB" sz="2400" dirty="0"/>
          </a:p>
        </p:txBody>
      </p:sp>
      <p:pic>
        <p:nvPicPr>
          <p:cNvPr id="3" name="图片 2" descr="图片包含 天空, 户外, 人员, 男士&#10;&#10;描述已自动生成"/>
          <p:cNvPicPr>
            <a:picLocks noChangeAspect="1"/>
          </p:cNvPicPr>
          <p:nvPr/>
        </p:nvPicPr>
        <p:blipFill rotWithShape="1">
          <a:blip r:embed="rId1">
            <a:extLst>
              <a:ext uri="{28A0092B-C50C-407E-A947-70E740481C1C}">
                <a14:useLocalDpi xmlns:a14="http://schemas.microsoft.com/office/drawing/2010/main" val="0"/>
              </a:ext>
            </a:extLst>
          </a:blip>
          <a:srcRect l="21346" t="14159" r="27321" b="45556"/>
          <a:stretch>
            <a:fillRect/>
          </a:stretch>
        </p:blipFill>
        <p:spPr>
          <a:xfrm>
            <a:off x="6949891" y="191325"/>
            <a:ext cx="2027368" cy="2122714"/>
          </a:xfrm>
          <a:prstGeom prst="rect">
            <a:avLst/>
          </a:prstGeom>
        </p:spPr>
      </p:pic>
      <p:sp>
        <p:nvSpPr>
          <p:cNvPr id="5" name="矩形 4"/>
          <p:cNvSpPr/>
          <p:nvPr/>
        </p:nvSpPr>
        <p:spPr>
          <a:xfrm>
            <a:off x="396690" y="464049"/>
            <a:ext cx="4852610" cy="546175"/>
          </a:xfrm>
          <a:prstGeom prst="rect">
            <a:avLst/>
          </a:prstGeom>
        </p:spPr>
        <p:txBody>
          <a:bodyPr wrap="none">
            <a:spAutoFit/>
          </a:bodyPr>
          <a:lstStyle/>
          <a:p>
            <a:pPr>
              <a:lnSpc>
                <a:spcPct val="114000"/>
              </a:lnSpc>
            </a:pPr>
            <a:r>
              <a:rPr lang="zh-CN" altLang="en-US" sz="2800" b="1" dirty="0">
                <a:solidFill>
                  <a:srgbClr val="1247F4"/>
                </a:solidFill>
                <a:latin typeface="微软雅黑" panose="020B0503020204020204" charset="-122"/>
                <a:ea typeface="微软雅黑" panose="020B0503020204020204" charset="-122"/>
              </a:rPr>
              <a:t>邹珅珅，副教授，硕士生导师</a:t>
            </a:r>
            <a:endParaRPr lang="en-US" altLang="zh-CN" sz="2800" b="1" dirty="0">
              <a:solidFill>
                <a:srgbClr val="1247F4"/>
              </a:solidFill>
              <a:latin typeface="微软雅黑" panose="020B0503020204020204" charset="-122"/>
              <a:ea typeface="微软雅黑" panose="020B050302020402020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6699" y="1568629"/>
            <a:ext cx="6768738" cy="1135054"/>
          </a:xfrm>
          <a:prstGeom prst="rect">
            <a:avLst/>
          </a:prstGeom>
          <a:noFill/>
        </p:spPr>
        <p:txBody>
          <a:bodyPr wrap="square" rtlCol="0">
            <a:spAutoFit/>
          </a:bodyPr>
          <a:lstStyle/>
          <a:p>
            <a:pPr indent="635000">
              <a:lnSpc>
                <a:spcPct val="150000"/>
              </a:lnSpc>
            </a:pPr>
            <a:r>
              <a:rPr lang="zh-CN" altLang="en-US" sz="2400" dirty="0">
                <a:latin typeface="微软雅黑" panose="020B0503020204020204" charset="-122"/>
                <a:ea typeface="微软雅黑" panose="020B0503020204020204" charset="-122"/>
              </a:rPr>
              <a:t>曾在浙江省农业科学院工作、美国加州大学河滨分校、南京野生植物综合利用研究院工作。</a:t>
            </a:r>
            <a:endParaRPr lang="en-GB" sz="2400" dirty="0">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7035437" y="117564"/>
            <a:ext cx="1841863" cy="2233055"/>
          </a:xfrm>
          <a:prstGeom prst="rect">
            <a:avLst/>
          </a:prstGeom>
        </p:spPr>
      </p:pic>
      <p:sp>
        <p:nvSpPr>
          <p:cNvPr id="3" name="矩形 2"/>
          <p:cNvSpPr/>
          <p:nvPr/>
        </p:nvSpPr>
        <p:spPr>
          <a:xfrm>
            <a:off x="365170" y="494766"/>
            <a:ext cx="5983378" cy="1039772"/>
          </a:xfrm>
          <a:prstGeom prst="rect">
            <a:avLst/>
          </a:prstGeom>
        </p:spPr>
        <p:txBody>
          <a:bodyPr wrap="square">
            <a:spAutoFit/>
          </a:bodyPr>
          <a:lstStyle/>
          <a:p>
            <a:pPr>
              <a:lnSpc>
                <a:spcPct val="114000"/>
              </a:lnSpc>
            </a:pPr>
            <a:r>
              <a:rPr lang="zh-CN" altLang="en-US" sz="2800" b="1" dirty="0">
                <a:solidFill>
                  <a:srgbClr val="1247F4"/>
                </a:solidFill>
                <a:latin typeface="微软雅黑" panose="020B0503020204020204" charset="-122"/>
                <a:ea typeface="微软雅黑" panose="020B0503020204020204" charset="-122"/>
              </a:rPr>
              <a:t>陈蕾，副教授，硕士生导师</a:t>
            </a:r>
            <a:r>
              <a:rPr lang="zh-CN" altLang="en-US" sz="2800" dirty="0">
                <a:latin typeface="微软雅黑" panose="020B0503020204020204" charset="-122"/>
                <a:ea typeface="微软雅黑" panose="020B0503020204020204" charset="-122"/>
              </a:rPr>
              <a:t>，植物病理学系副主任。</a:t>
            </a:r>
            <a:endParaRPr lang="en-US" altLang="zh-CN" sz="2800" dirty="0">
              <a:latin typeface="微软雅黑" panose="020B0503020204020204" charset="-122"/>
              <a:ea typeface="微软雅黑" panose="020B0503020204020204" charset="-122"/>
            </a:endParaRPr>
          </a:p>
        </p:txBody>
      </p:sp>
      <p:sp>
        <p:nvSpPr>
          <p:cNvPr id="5" name="矩形 4"/>
          <p:cNvSpPr/>
          <p:nvPr/>
        </p:nvSpPr>
        <p:spPr>
          <a:xfrm>
            <a:off x="412342" y="2831859"/>
            <a:ext cx="8464958" cy="3351046"/>
          </a:xfrm>
          <a:prstGeom prst="rect">
            <a:avLst/>
          </a:prstGeom>
        </p:spPr>
        <p:txBody>
          <a:bodyPr wrap="square">
            <a:spAutoFit/>
          </a:bodyPr>
          <a:lstStyle/>
          <a:p>
            <a:pPr>
              <a:lnSpc>
                <a:spcPct val="150000"/>
              </a:lnSpc>
            </a:pPr>
            <a:r>
              <a:rPr lang="zh-CN" altLang="en-US" sz="2400" dirty="0">
                <a:latin typeface="微软雅黑" panose="020B0503020204020204" charset="-122"/>
                <a:ea typeface="微软雅黑" panose="020B0503020204020204" charset="-122"/>
              </a:rPr>
              <a:t>从事</a:t>
            </a:r>
            <a:r>
              <a:rPr lang="zh-CN" altLang="en-US" sz="2400" b="1" dirty="0">
                <a:solidFill>
                  <a:srgbClr val="FF0000"/>
                </a:solidFill>
                <a:latin typeface="微软雅黑" panose="020B0503020204020204" charset="-122"/>
                <a:ea typeface="微软雅黑" panose="020B0503020204020204" charset="-122"/>
              </a:rPr>
              <a:t>植物</a:t>
            </a:r>
            <a:r>
              <a:rPr lang="en-US" altLang="zh-CN" sz="2400" b="1" dirty="0">
                <a:solidFill>
                  <a:srgbClr val="FF0000"/>
                </a:solidFill>
                <a:latin typeface="微软雅黑" panose="020B0503020204020204" charset="-122"/>
                <a:ea typeface="微软雅黑" panose="020B0503020204020204" charset="-122"/>
              </a:rPr>
              <a:t>-</a:t>
            </a:r>
            <a:r>
              <a:rPr lang="zh-CN" altLang="en-US" sz="2400" b="1" dirty="0">
                <a:solidFill>
                  <a:srgbClr val="FF0000"/>
                </a:solidFill>
                <a:latin typeface="微软雅黑" panose="020B0503020204020204" charset="-122"/>
                <a:ea typeface="微软雅黑" panose="020B0503020204020204" charset="-122"/>
              </a:rPr>
              <a:t>病菌互作信号传导与分子结构基础研究</a:t>
            </a:r>
            <a:r>
              <a:rPr lang="zh-CN" altLang="en-US" sz="2400" dirty="0">
                <a:latin typeface="微软雅黑" panose="020B0503020204020204" charset="-122"/>
                <a:ea typeface="微软雅黑" panose="020B0503020204020204" charset="-122"/>
              </a:rPr>
              <a:t>，主持完成的项目包括国家自然科学基金、浙江省核农学产业科技创新团队子项目、浙江省植物有害生物防控重点实验室项目、浙江省高校病虫害防治重中之重项目子项目、浙江省农科院重点实验室项目等。主持国家自然科学基金等多个课题。授权专利</a:t>
            </a:r>
            <a:r>
              <a:rPr lang="en-US" altLang="zh-CN" sz="2400" dirty="0">
                <a:latin typeface="微软雅黑" panose="020B0503020204020204" charset="-122"/>
                <a:ea typeface="微软雅黑" panose="020B0503020204020204" charset="-122"/>
              </a:rPr>
              <a:t>2</a:t>
            </a:r>
            <a:r>
              <a:rPr lang="zh-CN" altLang="en-US" sz="2400" dirty="0">
                <a:latin typeface="微软雅黑" panose="020B0503020204020204" charset="-122"/>
                <a:ea typeface="微软雅黑" panose="020B0503020204020204" charset="-122"/>
              </a:rPr>
              <a:t>项。发表论文</a:t>
            </a:r>
            <a:r>
              <a:rPr lang="en-US" altLang="zh-CN" sz="2400" dirty="0">
                <a:latin typeface="微软雅黑" panose="020B0503020204020204" charset="-122"/>
                <a:ea typeface="微软雅黑" panose="020B0503020204020204" charset="-122"/>
              </a:rPr>
              <a:t>21</a:t>
            </a:r>
            <a:r>
              <a:rPr lang="zh-CN" altLang="en-US" sz="2400" dirty="0">
                <a:latin typeface="微软雅黑" panose="020B0503020204020204" charset="-122"/>
                <a:ea typeface="微软雅黑" panose="020B0503020204020204" charset="-122"/>
              </a:rPr>
              <a:t>篇，参编译著</a:t>
            </a:r>
            <a:r>
              <a:rPr lang="en-US" altLang="zh-CN" sz="2400" dirty="0">
                <a:latin typeface="微软雅黑" panose="020B0503020204020204" charset="-122"/>
                <a:ea typeface="微软雅黑" panose="020B0503020204020204" charset="-122"/>
              </a:rPr>
              <a:t>1</a:t>
            </a:r>
            <a:r>
              <a:rPr lang="zh-CN" altLang="en-US" sz="2400" dirty="0">
                <a:latin typeface="微软雅黑" panose="020B0503020204020204" charset="-122"/>
                <a:ea typeface="微软雅黑" panose="020B0503020204020204" charset="-122"/>
              </a:rPr>
              <a:t>部。获得省部级科技进步奖</a:t>
            </a:r>
            <a:r>
              <a:rPr lang="en-US" altLang="zh-CN" sz="2400" dirty="0">
                <a:latin typeface="微软雅黑" panose="020B0503020204020204" charset="-122"/>
                <a:ea typeface="微软雅黑" panose="020B0503020204020204" charset="-122"/>
              </a:rPr>
              <a:t>4</a:t>
            </a:r>
            <a:r>
              <a:rPr lang="zh-CN" altLang="en-US" sz="2400" dirty="0">
                <a:latin typeface="微软雅黑" panose="020B0503020204020204" charset="-122"/>
                <a:ea typeface="微软雅黑" panose="020B0503020204020204" charset="-122"/>
              </a:rPr>
              <a:t>项。</a:t>
            </a:r>
            <a:endParaRPr lang="zh-CN" altLang="en-US" sz="2400" dirty="0">
              <a:latin typeface="微软雅黑" panose="020B0503020204020204" charset="-122"/>
              <a:ea typeface="微软雅黑" panose="020B050302020402020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http://zhibao.sdau.edu.cn/picture/article/38/f9/74/201372d141a0ac742eb95dbf933e/67ef2fb6-a305-4459-96d9-4b37408e4e4b.jpg"/>
          <p:cNvPicPr/>
          <p:nvPr/>
        </p:nvPicPr>
        <p:blipFill>
          <a:blip r:embed="rId1" cstate="print"/>
          <a:srcRect/>
          <a:stretch>
            <a:fillRect/>
          </a:stretch>
        </p:blipFill>
        <p:spPr>
          <a:xfrm>
            <a:off x="122820" y="178622"/>
            <a:ext cx="1577643" cy="2003104"/>
          </a:xfrm>
          <a:prstGeom prst="rect">
            <a:avLst/>
          </a:prstGeom>
          <a:noFill/>
          <a:ln w="9525">
            <a:noFill/>
            <a:miter lim="800000"/>
            <a:headEnd/>
            <a:tailEnd/>
          </a:ln>
        </p:spPr>
      </p:pic>
      <p:sp>
        <p:nvSpPr>
          <p:cNvPr id="5" name="TextBox 4"/>
          <p:cNvSpPr txBox="1"/>
          <p:nvPr/>
        </p:nvSpPr>
        <p:spPr>
          <a:xfrm>
            <a:off x="1828800" y="324720"/>
            <a:ext cx="6975630" cy="1776577"/>
          </a:xfrm>
          <a:prstGeom prst="rect">
            <a:avLst/>
          </a:prstGeom>
          <a:noFill/>
        </p:spPr>
        <p:txBody>
          <a:bodyPr wrap="square" rtlCol="0">
            <a:spAutoFit/>
          </a:bodyPr>
          <a:lstStyle/>
          <a:p>
            <a:pPr algn="just">
              <a:lnSpc>
                <a:spcPct val="150000"/>
              </a:lnSpc>
            </a:pPr>
            <a:r>
              <a:rPr lang="zh-CN" altLang="en-US" sz="2400" b="1" dirty="0">
                <a:latin typeface="微软雅黑" panose="020B0503020204020204" charset="-122"/>
                <a:ea typeface="微软雅黑" panose="020B0503020204020204" charset="-122"/>
                <a:cs typeface="Times New Roman" panose="02020603050405020304" pitchFamily="18" charset="0"/>
              </a:rPr>
              <a:t>      </a:t>
            </a:r>
            <a:r>
              <a:rPr lang="zh-CN" altLang="en-US" sz="2800" b="1" dirty="0">
                <a:solidFill>
                  <a:srgbClr val="1247F4"/>
                </a:solidFill>
                <a:latin typeface="微软雅黑" panose="020B0503020204020204" charset="-122"/>
                <a:ea typeface="微软雅黑" panose="020B0503020204020204" charset="-122"/>
                <a:cs typeface="Times New Roman" panose="02020603050405020304" pitchFamily="18" charset="0"/>
              </a:rPr>
              <a:t> 朱</a:t>
            </a:r>
            <a:r>
              <a:rPr lang="zh-CN" altLang="zh-CN" sz="2800" b="1" dirty="0">
                <a:solidFill>
                  <a:srgbClr val="1247F4"/>
                </a:solidFill>
                <a:latin typeface="微软雅黑" panose="020B0503020204020204" charset="-122"/>
                <a:ea typeface="微软雅黑" panose="020B0503020204020204" charset="-122"/>
                <a:cs typeface="Times New Roman" panose="02020603050405020304" pitchFamily="18" charset="0"/>
              </a:rPr>
              <a:t>孟娟，副教授，硕士生导师</a:t>
            </a:r>
            <a:r>
              <a:rPr lang="zh-CN" altLang="zh-CN" sz="2400" dirty="0">
                <a:latin typeface="Times New Roman" panose="02020603050405020304" pitchFamily="18" charset="0"/>
                <a:ea typeface="黑体" panose="02010609060101010101" pitchFamily="49" charset="-122"/>
                <a:cs typeface="Times New Roman" panose="02020603050405020304" pitchFamily="18" charset="0"/>
              </a:rPr>
              <a:t>，校“</a:t>
            </a:r>
            <a:r>
              <a:rPr lang="en-AU" altLang="zh-CN" sz="2400" dirty="0">
                <a:latin typeface="Times New Roman" panose="02020603050405020304" pitchFamily="18" charset="0"/>
                <a:ea typeface="黑体" panose="02010609060101010101" pitchFamily="49" charset="-122"/>
                <a:cs typeface="Times New Roman" panose="02020603050405020304" pitchFamily="18" charset="0"/>
              </a:rPr>
              <a:t>1512</a:t>
            </a:r>
            <a:r>
              <a:rPr lang="zh-CN" altLang="zh-CN" sz="2400" dirty="0">
                <a:latin typeface="Times New Roman" panose="02020603050405020304" pitchFamily="18" charset="0"/>
                <a:ea typeface="黑体" panose="02010609060101010101" pitchFamily="49" charset="-122"/>
                <a:cs typeface="Times New Roman" panose="02020603050405020304" pitchFamily="18" charset="0"/>
              </a:rPr>
              <a:t>”工程第四层次人才。</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2013</a:t>
            </a:r>
            <a:r>
              <a:rPr lang="zh-CN" altLang="zh-CN" sz="2400" dirty="0">
                <a:latin typeface="Times New Roman" panose="02020603050405020304" pitchFamily="18" charset="0"/>
                <a:ea typeface="黑体" panose="02010609060101010101" pitchFamily="49" charset="-122"/>
                <a:cs typeface="Times New Roman" panose="02020603050405020304" pitchFamily="18" charset="0"/>
              </a:rPr>
              <a:t>年毕业于中国农业大学微生物学专业，获理学博士学位。</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矩形 1"/>
          <p:cNvSpPr/>
          <p:nvPr/>
        </p:nvSpPr>
        <p:spPr>
          <a:xfrm>
            <a:off x="339570" y="2633045"/>
            <a:ext cx="8261720" cy="3900235"/>
          </a:xfrm>
          <a:prstGeom prst="rect">
            <a:avLst/>
          </a:prstGeom>
        </p:spPr>
        <p:txBody>
          <a:bodyPr wrap="square">
            <a:spAutoFit/>
          </a:bodyPr>
          <a:lstStyle/>
          <a:p>
            <a:pPr algn="just">
              <a:lnSpc>
                <a:spcPct val="150000"/>
              </a:lnSpc>
            </a:pPr>
            <a:r>
              <a:rPr lang="zh-CN" altLang="zh-CN" sz="2400" b="1" dirty="0">
                <a:latin typeface="Times New Roman" panose="02020603050405020304" pitchFamily="18" charset="0"/>
                <a:ea typeface="黑体" panose="02010609060101010101" pitchFamily="49" charset="-122"/>
                <a:cs typeface="Times New Roman" panose="02020603050405020304" pitchFamily="18" charset="0"/>
              </a:rPr>
              <a:t>主要从事大型真菌驯化栽培及其活性物质研究。</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a:p>
            <a:pPr algn="just">
              <a:lnSpc>
                <a:spcPct val="150000"/>
              </a:lnSpc>
            </a:pP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       </a:t>
            </a:r>
            <a:r>
              <a:rPr lang="zh-CN" altLang="zh-CN" sz="2400" dirty="0">
                <a:latin typeface="Times New Roman" panose="02020603050405020304" pitchFamily="18" charset="0"/>
                <a:ea typeface="黑体" panose="02010609060101010101" pitchFamily="49" charset="-122"/>
                <a:cs typeface="Times New Roman" panose="02020603050405020304" pitchFamily="18" charset="0"/>
              </a:rPr>
              <a:t>主持国家自然科学基金</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1</a:t>
            </a:r>
            <a:r>
              <a:rPr lang="zh-CN" altLang="zh-CN" sz="2400" dirty="0">
                <a:latin typeface="Times New Roman" panose="02020603050405020304" pitchFamily="18" charset="0"/>
                <a:ea typeface="黑体" panose="02010609060101010101" pitchFamily="49" charset="-122"/>
                <a:cs typeface="Times New Roman" panose="02020603050405020304" pitchFamily="18" charset="0"/>
              </a:rPr>
              <a:t>项、山东省自然科学基金</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1</a:t>
            </a:r>
            <a:r>
              <a:rPr lang="zh-CN" altLang="zh-CN" sz="2400" dirty="0">
                <a:latin typeface="Times New Roman" panose="02020603050405020304" pitchFamily="18" charset="0"/>
                <a:ea typeface="黑体" panose="02010609060101010101" pitchFamily="49" charset="-122"/>
                <a:cs typeface="Times New Roman" panose="02020603050405020304" pitchFamily="18" charset="0"/>
              </a:rPr>
              <a:t>项。在</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Molecules</a:t>
            </a:r>
            <a:r>
              <a:rPr lang="zh-CN" altLang="zh-CN" sz="24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INT BIODETER BIODEGR</a:t>
            </a:r>
            <a:r>
              <a:rPr lang="zh-CN" altLang="zh-CN" sz="24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INT J BIOL MACROMOL</a:t>
            </a:r>
            <a:r>
              <a:rPr lang="zh-CN" altLang="zh-CN" sz="2400" dirty="0">
                <a:latin typeface="Times New Roman" panose="02020603050405020304" pitchFamily="18" charset="0"/>
                <a:ea typeface="黑体" panose="02010609060101010101" pitchFamily="49" charset="-122"/>
                <a:cs typeface="Times New Roman" panose="02020603050405020304" pitchFamily="18" charset="0"/>
              </a:rPr>
              <a:t>等国际期刊上发表多篇</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SCI</a:t>
            </a:r>
            <a:r>
              <a:rPr lang="zh-CN" altLang="zh-CN" sz="2400" dirty="0">
                <a:latin typeface="Times New Roman" panose="02020603050405020304" pitchFamily="18" charset="0"/>
                <a:ea typeface="黑体" panose="02010609060101010101" pitchFamily="49" charset="-122"/>
                <a:cs typeface="Times New Roman" panose="02020603050405020304" pitchFamily="18" charset="0"/>
              </a:rPr>
              <a:t>论文。</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 </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a:p>
            <a:pPr algn="just">
              <a:lnSpc>
                <a:spcPct val="150000"/>
              </a:lnSpc>
            </a:pP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       2015</a:t>
            </a:r>
            <a:r>
              <a:rPr lang="zh-CN" altLang="zh-CN" sz="2400" dirty="0">
                <a:latin typeface="Times New Roman" panose="02020603050405020304" pitchFamily="18" charset="0"/>
                <a:ea typeface="黑体" panose="02010609060101010101" pitchFamily="49" charset="-122"/>
                <a:cs typeface="Times New Roman" panose="02020603050405020304" pitchFamily="18" charset="0"/>
              </a:rPr>
              <a:t>年获泰安市青年科技奖、</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2016</a:t>
            </a:r>
            <a:r>
              <a:rPr lang="zh-CN" altLang="zh-CN" sz="2400" dirty="0">
                <a:latin typeface="Times New Roman" panose="02020603050405020304" pitchFamily="18" charset="0"/>
                <a:ea typeface="黑体" panose="02010609060101010101" pitchFamily="49" charset="-122"/>
                <a:cs typeface="Times New Roman" panose="02020603050405020304" pitchFamily="18" charset="0"/>
              </a:rPr>
              <a:t>年获山东农业大学第八届青年教师讲课技能比赛二等奖。承担本科生《菌物专业英语》、《毒菌学》等课程</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7544" y="511831"/>
            <a:ext cx="2232248" cy="318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467544" y="4005064"/>
            <a:ext cx="8414593" cy="2105705"/>
          </a:xfrm>
          <a:prstGeom prst="rect">
            <a:avLst/>
          </a:prstGeom>
        </p:spPr>
        <p:txBody>
          <a:bodyPr wrap="square">
            <a:spAutoFit/>
          </a:bodyPr>
          <a:lstStyle/>
          <a:p>
            <a:pPr algn="just">
              <a:lnSpc>
                <a:spcPts val="3400"/>
              </a:lnSpc>
            </a:pPr>
            <a:r>
              <a:rPr lang="zh-CN" altLang="en-US" sz="2400" b="1" dirty="0">
                <a:latin typeface="Times New Roman" panose="02020603050405020304" pitchFamily="18" charset="0"/>
                <a:cs typeface="Times New Roman" panose="02020603050405020304" pitchFamily="18" charset="0"/>
              </a:rPr>
              <a:t>研究方向</a:t>
            </a:r>
            <a:endParaRPr lang="zh-CN" altLang="en-US" sz="2400" b="1" dirty="0">
              <a:latin typeface="Times New Roman" panose="02020603050405020304" pitchFamily="18" charset="0"/>
              <a:cs typeface="Times New Roman" panose="02020603050405020304" pitchFamily="18" charset="0"/>
            </a:endParaRPr>
          </a:p>
          <a:p>
            <a:pPr algn="just">
              <a:lnSpc>
                <a:spcPts val="4100"/>
              </a:lnSpc>
            </a:pPr>
            <a:r>
              <a:rPr lang="en-US" altLang="zh-CN" sz="2400" b="1" dirty="0">
                <a:latin typeface="Times New Roman" panose="02020603050405020304" pitchFamily="18" charset="0"/>
                <a:cs typeface="Times New Roman" panose="02020603050405020304" pitchFamily="18" charset="0"/>
              </a:rPr>
              <a:t>      1</a:t>
            </a:r>
            <a:r>
              <a:rPr lang="zh-CN" altLang="en-US" sz="2400" b="1" dirty="0">
                <a:latin typeface="Times New Roman" panose="02020603050405020304" pitchFamily="18" charset="0"/>
                <a:cs typeface="Times New Roman" panose="02020603050405020304" pitchFamily="18" charset="0"/>
              </a:rPr>
              <a:t>、食用菌新品种选育</a:t>
            </a:r>
            <a:endParaRPr lang="zh-CN" altLang="en-US" sz="2400" b="1" dirty="0">
              <a:latin typeface="Times New Roman" panose="02020603050405020304" pitchFamily="18" charset="0"/>
              <a:cs typeface="Times New Roman" panose="02020603050405020304" pitchFamily="18" charset="0"/>
            </a:endParaRPr>
          </a:p>
          <a:p>
            <a:pPr algn="just">
              <a:lnSpc>
                <a:spcPts val="4100"/>
              </a:lnSpc>
            </a:pPr>
            <a:r>
              <a:rPr lang="en-US" altLang="zh-CN" sz="2400" b="1" dirty="0">
                <a:latin typeface="Times New Roman" panose="02020603050405020304" pitchFamily="18" charset="0"/>
                <a:cs typeface="Times New Roman" panose="02020603050405020304" pitchFamily="18" charset="0"/>
              </a:rPr>
              <a:t>      2</a:t>
            </a:r>
            <a:r>
              <a:rPr lang="zh-CN" altLang="en-US" sz="2400" b="1" dirty="0">
                <a:latin typeface="Times New Roman" panose="02020603050405020304" pitchFamily="18" charset="0"/>
                <a:cs typeface="Times New Roman" panose="02020603050405020304" pitchFamily="18" charset="0"/>
              </a:rPr>
              <a:t>、农林废弃物的食用菌基质化再利用</a:t>
            </a:r>
            <a:endParaRPr lang="zh-CN" altLang="en-US" sz="2400" b="1" dirty="0">
              <a:latin typeface="Times New Roman" panose="02020603050405020304" pitchFamily="18" charset="0"/>
              <a:cs typeface="Times New Roman" panose="02020603050405020304" pitchFamily="18" charset="0"/>
            </a:endParaRPr>
          </a:p>
          <a:p>
            <a:pPr algn="just">
              <a:lnSpc>
                <a:spcPts val="4100"/>
              </a:lnSpc>
            </a:pPr>
            <a:r>
              <a:rPr lang="en-US" altLang="zh-CN" sz="2400" b="1" dirty="0">
                <a:latin typeface="Times New Roman" panose="02020603050405020304" pitchFamily="18" charset="0"/>
                <a:cs typeface="Times New Roman" panose="02020603050405020304" pitchFamily="18" charset="0"/>
              </a:rPr>
              <a:t>      3</a:t>
            </a:r>
            <a:r>
              <a:rPr lang="zh-CN" altLang="en-US" sz="2400" b="1" dirty="0">
                <a:latin typeface="Times New Roman" panose="02020603050405020304" pitchFamily="18" charset="0"/>
                <a:cs typeface="Times New Roman" panose="02020603050405020304" pitchFamily="18" charset="0"/>
              </a:rPr>
              <a:t>、特色食药用菌开发及其功能活性成分研究</a:t>
            </a:r>
            <a:endParaRPr lang="zh-CN" altLang="en-US" sz="2400" b="1" dirty="0">
              <a:latin typeface="Times New Roman" panose="02020603050405020304" pitchFamily="18" charset="0"/>
              <a:cs typeface="Times New Roman" panose="02020603050405020304" pitchFamily="18" charset="0"/>
            </a:endParaRPr>
          </a:p>
        </p:txBody>
      </p:sp>
      <p:sp>
        <p:nvSpPr>
          <p:cNvPr id="5" name="矩形 4"/>
          <p:cNvSpPr/>
          <p:nvPr/>
        </p:nvSpPr>
        <p:spPr>
          <a:xfrm>
            <a:off x="2698575" y="404664"/>
            <a:ext cx="6192688" cy="2662139"/>
          </a:xfrm>
          <a:prstGeom prst="rect">
            <a:avLst/>
          </a:prstGeom>
        </p:spPr>
        <p:txBody>
          <a:bodyPr wrap="square">
            <a:spAutoFit/>
          </a:bodyPr>
          <a:lstStyle/>
          <a:p>
            <a:pPr algn="just">
              <a:lnSpc>
                <a:spcPts val="3400"/>
              </a:lnSpc>
            </a:pPr>
            <a:r>
              <a:rPr lang="zh-CN" altLang="en-US" sz="2800" b="1" dirty="0">
                <a:solidFill>
                  <a:srgbClr val="1247F4"/>
                </a:solidFill>
                <a:latin typeface="微软雅黑" panose="020B0503020204020204" charset="-122"/>
                <a:ea typeface="微软雅黑" panose="020B0503020204020204" charset="-122"/>
                <a:cs typeface="Times New Roman" panose="02020603050405020304" pitchFamily="18" charset="0"/>
              </a:rPr>
              <a:t>王丽，副教授，菌物系副主任</a:t>
            </a:r>
            <a:r>
              <a:rPr lang="zh-CN" altLang="en-US" sz="2200" b="1" dirty="0">
                <a:latin typeface="Times New Roman" panose="02020603050405020304" pitchFamily="18" charset="0"/>
                <a:cs typeface="Times New Roman" panose="02020603050405020304" pitchFamily="18" charset="0"/>
              </a:rPr>
              <a:t>， “</a:t>
            </a:r>
            <a:r>
              <a:rPr lang="en-US" altLang="zh-CN" sz="2200" b="1" dirty="0">
                <a:latin typeface="Times New Roman" panose="02020603050405020304" pitchFamily="18" charset="0"/>
                <a:cs typeface="Times New Roman" panose="02020603050405020304" pitchFamily="18" charset="0"/>
              </a:rPr>
              <a:t>1512”</a:t>
            </a:r>
            <a:r>
              <a:rPr lang="zh-CN" altLang="en-US" sz="2200" b="1" dirty="0">
                <a:latin typeface="Times New Roman" panose="02020603050405020304" pitchFamily="18" charset="0"/>
                <a:cs typeface="Times New Roman" panose="02020603050405020304" pitchFamily="18" charset="0"/>
              </a:rPr>
              <a:t>工程第三层次人才。曾获山东农业大学优秀创新创业指导教师，第十三届泰安市青年科技人才标兵和山东农业大学青年岗位能手等荣誉称号。主持国家自然科学基金、山东省自然基金等项目，发表</a:t>
            </a:r>
            <a:r>
              <a:rPr lang="en-US" altLang="zh-CN" sz="2200" b="1" dirty="0">
                <a:latin typeface="Times New Roman" panose="02020603050405020304" pitchFamily="18" charset="0"/>
                <a:cs typeface="Times New Roman" panose="02020603050405020304" pitchFamily="18" charset="0"/>
              </a:rPr>
              <a:t>SCI</a:t>
            </a:r>
            <a:r>
              <a:rPr lang="zh-CN" altLang="en-US" sz="2200" b="1" dirty="0">
                <a:latin typeface="Times New Roman" panose="02020603050405020304" pitchFamily="18" charset="0"/>
                <a:cs typeface="Times New Roman" panose="02020603050405020304" pitchFamily="18" charset="0"/>
              </a:rPr>
              <a:t>论文</a:t>
            </a:r>
            <a:r>
              <a:rPr lang="en-US" altLang="zh-CN" sz="2200" b="1" dirty="0">
                <a:latin typeface="Times New Roman" panose="02020603050405020304" pitchFamily="18" charset="0"/>
                <a:cs typeface="Times New Roman" panose="02020603050405020304" pitchFamily="18" charset="0"/>
              </a:rPr>
              <a:t>10</a:t>
            </a:r>
            <a:r>
              <a:rPr lang="zh-CN" altLang="en-US" sz="2200" b="1" dirty="0">
                <a:latin typeface="Times New Roman" panose="02020603050405020304" pitchFamily="18" charset="0"/>
                <a:cs typeface="Times New Roman" panose="02020603050405020304" pitchFamily="18" charset="0"/>
              </a:rPr>
              <a:t>余篇。</a:t>
            </a:r>
            <a:endParaRPr lang="zh-CN" altLang="en-US" sz="2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5011" y="243548"/>
            <a:ext cx="1491630" cy="1988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表格 4"/>
          <p:cNvGraphicFramePr>
            <a:graphicFrameLocks noGrp="1"/>
          </p:cNvGraphicFramePr>
          <p:nvPr/>
        </p:nvGraphicFramePr>
        <p:xfrm>
          <a:off x="184484" y="2521145"/>
          <a:ext cx="8775032" cy="3794760"/>
        </p:xfrm>
        <a:graphic>
          <a:graphicData uri="http://schemas.openxmlformats.org/drawingml/2006/table">
            <a:tbl>
              <a:tblPr/>
              <a:tblGrid>
                <a:gridCol w="8775032"/>
              </a:tblGrid>
              <a:tr h="0">
                <a:tc>
                  <a:txBody>
                    <a:bodyPr/>
                    <a:lstStyle/>
                    <a:p>
                      <a:endParaRPr lang="zh-CN" altLang="en-US" sz="2400">
                        <a:latin typeface="微软雅黑" panose="020B0503020204020204" charset="-122"/>
                        <a:ea typeface="微软雅黑" panose="020B0503020204020204" charset="-122"/>
                        <a:cs typeface="Times New Roman" panose="02020603050405020304" pitchFamily="18" charset="0"/>
                      </a:endParaRPr>
                    </a:p>
                  </a:txBody>
                  <a:tcPr marL="0" marR="0" marT="0" marB="0">
                    <a:lnL>
                      <a:noFill/>
                    </a:lnL>
                    <a:lnR>
                      <a:noFill/>
                    </a:lnR>
                    <a:lnT>
                      <a:noFill/>
                    </a:lnT>
                    <a:lnB>
                      <a:noFill/>
                    </a:lnB>
                  </a:tcPr>
                </a:tc>
              </a:tr>
              <a:tr h="3429000">
                <a:tc>
                  <a:txBody>
                    <a:bodyPr/>
                    <a:lstStyle/>
                    <a:p>
                      <a:pPr algn="l">
                        <a:lnSpc>
                          <a:spcPct val="150000"/>
                        </a:lnSpc>
                      </a:pPr>
                      <a:r>
                        <a:rPr lang="zh-CN" altLang="en-US" sz="2400" dirty="0">
                          <a:effectLst/>
                          <a:latin typeface="微软雅黑" panose="020B0503020204020204" charset="-122"/>
                          <a:ea typeface="微软雅黑" panose="020B0503020204020204" charset="-122"/>
                          <a:cs typeface="Times New Roman" panose="02020603050405020304" pitchFamily="18" charset="0"/>
                        </a:rPr>
                        <a:t>  主要研究方向为</a:t>
                      </a:r>
                      <a:r>
                        <a:rPr lang="zh-CN" altLang="en-US" sz="2400" b="1" dirty="0">
                          <a:solidFill>
                            <a:srgbClr val="FF0000"/>
                          </a:solidFill>
                          <a:effectLst/>
                          <a:latin typeface="微软雅黑" panose="020B0503020204020204" charset="-122"/>
                          <a:ea typeface="微软雅黑" panose="020B0503020204020204" charset="-122"/>
                          <a:cs typeface="Times New Roman" panose="02020603050405020304" pitchFamily="18" charset="0"/>
                        </a:rPr>
                        <a:t>生物质能源开发和微生物资源利用</a:t>
                      </a:r>
                      <a:r>
                        <a:rPr lang="zh-CN" altLang="en-US" sz="2400" dirty="0">
                          <a:effectLst/>
                          <a:latin typeface="微软雅黑" panose="020B0503020204020204" charset="-122"/>
                          <a:ea typeface="微软雅黑" panose="020B0503020204020204" charset="-122"/>
                          <a:cs typeface="Times New Roman" panose="02020603050405020304" pitchFamily="18" charset="0"/>
                        </a:rPr>
                        <a:t>。在</a:t>
                      </a:r>
                      <a:r>
                        <a:rPr lang="en-US" altLang="zh-CN" sz="2400" dirty="0">
                          <a:effectLst/>
                          <a:latin typeface="微软雅黑" panose="020B0503020204020204" charset="-122"/>
                          <a:ea typeface="微软雅黑" panose="020B0503020204020204" charset="-122"/>
                          <a:cs typeface="Times New Roman" panose="02020603050405020304" pitchFamily="18" charset="0"/>
                        </a:rPr>
                        <a:t>Molecular Plant Pathology</a:t>
                      </a:r>
                      <a:r>
                        <a:rPr lang="zh-CN" altLang="en-US" sz="2400" dirty="0">
                          <a:effectLst/>
                          <a:latin typeface="微软雅黑" panose="020B0503020204020204" charset="-122"/>
                          <a:ea typeface="微软雅黑" panose="020B0503020204020204" charset="-122"/>
                          <a:cs typeface="Times New Roman" panose="02020603050405020304" pitchFamily="18" charset="0"/>
                        </a:rPr>
                        <a:t>，</a:t>
                      </a:r>
                      <a:r>
                        <a:rPr lang="en-US" altLang="zh-CN" sz="2400" dirty="0">
                          <a:effectLst/>
                          <a:latin typeface="微软雅黑" panose="020B0503020204020204" charset="-122"/>
                          <a:ea typeface="微软雅黑" panose="020B0503020204020204" charset="-122"/>
                          <a:cs typeface="Times New Roman" panose="02020603050405020304" pitchFamily="18" charset="0"/>
                        </a:rPr>
                        <a:t>Plant Disease</a:t>
                      </a:r>
                      <a:r>
                        <a:rPr lang="zh-CN" altLang="en-US" sz="2400" dirty="0">
                          <a:effectLst/>
                          <a:latin typeface="微软雅黑" panose="020B0503020204020204" charset="-122"/>
                          <a:ea typeface="微软雅黑" panose="020B0503020204020204" charset="-122"/>
                          <a:cs typeface="Times New Roman" panose="02020603050405020304" pitchFamily="18" charset="0"/>
                        </a:rPr>
                        <a:t>等刊物上发表多篇研究论文。担任</a:t>
                      </a:r>
                      <a:r>
                        <a:rPr lang="en-US" altLang="zh-CN" sz="2400" dirty="0">
                          <a:effectLst/>
                          <a:latin typeface="微软雅黑" panose="020B0503020204020204" charset="-122"/>
                          <a:ea typeface="微软雅黑" panose="020B0503020204020204" charset="-122"/>
                          <a:cs typeface="Times New Roman" panose="02020603050405020304" pitchFamily="18" charset="0"/>
                        </a:rPr>
                        <a:t>Applied Microbiology and Biotechnology</a:t>
                      </a:r>
                      <a:r>
                        <a:rPr lang="zh-CN" altLang="en-US" sz="2400" dirty="0">
                          <a:effectLst/>
                          <a:latin typeface="微软雅黑" panose="020B0503020204020204" charset="-122"/>
                          <a:ea typeface="微软雅黑" panose="020B0503020204020204" charset="-122"/>
                          <a:cs typeface="Times New Roman" panose="02020603050405020304" pitchFamily="18" charset="0"/>
                        </a:rPr>
                        <a:t>，</a:t>
                      </a:r>
                      <a:r>
                        <a:rPr lang="en-US" altLang="zh-CN" sz="2400" dirty="0">
                          <a:effectLst/>
                          <a:latin typeface="微软雅黑" panose="020B0503020204020204" charset="-122"/>
                          <a:ea typeface="微软雅黑" panose="020B0503020204020204" charset="-122"/>
                          <a:cs typeface="Times New Roman" panose="02020603050405020304" pitchFamily="18" charset="0"/>
                        </a:rPr>
                        <a:t>Molecular Biotechnology</a:t>
                      </a:r>
                      <a:r>
                        <a:rPr lang="zh-CN" altLang="en-US" sz="2400" dirty="0">
                          <a:effectLst/>
                          <a:latin typeface="微软雅黑" panose="020B0503020204020204" charset="-122"/>
                          <a:ea typeface="微软雅黑" panose="020B0503020204020204" charset="-122"/>
                          <a:cs typeface="Times New Roman" panose="02020603050405020304" pitchFamily="18" charset="0"/>
                        </a:rPr>
                        <a:t>等生物学期刊审稿人。</a:t>
                      </a:r>
                      <a:br>
                        <a:rPr lang="zh-CN" altLang="en-US" sz="2400" dirty="0">
                          <a:effectLst/>
                          <a:latin typeface="微软雅黑" panose="020B0503020204020204" charset="-122"/>
                          <a:ea typeface="微软雅黑" panose="020B0503020204020204" charset="-122"/>
                          <a:cs typeface="Times New Roman" panose="02020603050405020304" pitchFamily="18" charset="0"/>
                        </a:rPr>
                      </a:br>
                      <a:r>
                        <a:rPr lang="zh-CN" altLang="en-US" sz="2400" dirty="0">
                          <a:effectLst/>
                          <a:latin typeface="微软雅黑" panose="020B0503020204020204" charset="-122"/>
                          <a:ea typeface="微软雅黑" panose="020B0503020204020204" charset="-122"/>
                          <a:cs typeface="Times New Roman" panose="02020603050405020304" pitchFamily="18" charset="0"/>
                        </a:rPr>
                        <a:t>    通讯地址：山东泰安岱宗大街</a:t>
                      </a:r>
                      <a:r>
                        <a:rPr lang="en-US" altLang="zh-CN" sz="2400" dirty="0">
                          <a:effectLst/>
                          <a:latin typeface="微软雅黑" panose="020B0503020204020204" charset="-122"/>
                          <a:ea typeface="微软雅黑" panose="020B0503020204020204" charset="-122"/>
                          <a:cs typeface="Times New Roman" panose="02020603050405020304" pitchFamily="18" charset="0"/>
                        </a:rPr>
                        <a:t>61</a:t>
                      </a:r>
                      <a:r>
                        <a:rPr lang="zh-CN" altLang="en-US" sz="2400" dirty="0">
                          <a:effectLst/>
                          <a:latin typeface="微软雅黑" panose="020B0503020204020204" charset="-122"/>
                          <a:ea typeface="微软雅黑" panose="020B0503020204020204" charset="-122"/>
                          <a:cs typeface="Times New Roman" panose="02020603050405020304" pitchFamily="18" charset="0"/>
                        </a:rPr>
                        <a:t>号山东农业大学植保学院</a:t>
                      </a:r>
                      <a:br>
                        <a:rPr lang="zh-CN" altLang="en-US" sz="2400" dirty="0">
                          <a:effectLst/>
                          <a:latin typeface="微软雅黑" panose="020B0503020204020204" charset="-122"/>
                          <a:ea typeface="微软雅黑" panose="020B0503020204020204" charset="-122"/>
                          <a:cs typeface="Times New Roman" panose="02020603050405020304" pitchFamily="18" charset="0"/>
                        </a:rPr>
                      </a:br>
                      <a:r>
                        <a:rPr lang="zh-CN" altLang="en-US" sz="2400" dirty="0">
                          <a:effectLst/>
                          <a:latin typeface="微软雅黑" panose="020B0503020204020204" charset="-122"/>
                          <a:ea typeface="微软雅黑" panose="020B0503020204020204" charset="-122"/>
                          <a:cs typeface="Times New Roman" panose="02020603050405020304" pitchFamily="18" charset="0"/>
                        </a:rPr>
                        <a:t>    邮编：</a:t>
                      </a:r>
                      <a:r>
                        <a:rPr lang="en-US" altLang="zh-CN" sz="2400" dirty="0">
                          <a:effectLst/>
                          <a:latin typeface="微软雅黑" panose="020B0503020204020204" charset="-122"/>
                          <a:ea typeface="微软雅黑" panose="020B0503020204020204" charset="-122"/>
                          <a:cs typeface="Times New Roman" panose="02020603050405020304" pitchFamily="18" charset="0"/>
                        </a:rPr>
                        <a:t>271018</a:t>
                      </a:r>
                      <a:r>
                        <a:rPr lang="zh-CN" altLang="en-US" sz="2400" dirty="0">
                          <a:effectLst/>
                          <a:latin typeface="微软雅黑" panose="020B0503020204020204" charset="-122"/>
                          <a:ea typeface="微软雅黑" panose="020B0503020204020204" charset="-122"/>
                          <a:cs typeface="Times New Roman" panose="02020603050405020304" pitchFamily="18" charset="0"/>
                        </a:rPr>
                        <a:t>；</a:t>
                      </a:r>
                      <a:r>
                        <a:rPr lang="en-US" altLang="zh-CN" sz="2400" dirty="0">
                          <a:effectLst/>
                          <a:latin typeface="微软雅黑" panose="020B0503020204020204" charset="-122"/>
                          <a:ea typeface="微软雅黑" panose="020B0503020204020204" charset="-122"/>
                          <a:cs typeface="Times New Roman" panose="02020603050405020304" pitchFamily="18" charset="0"/>
                        </a:rPr>
                        <a:t>    E-mail: hanch87@163.com</a:t>
                      </a:r>
                      <a:endParaRPr lang="en-US" altLang="zh-CN" sz="2400" dirty="0">
                        <a:effectLst/>
                        <a:latin typeface="微软雅黑" panose="020B0503020204020204" charset="-122"/>
                        <a:ea typeface="微软雅黑" panose="020B0503020204020204" charset="-122"/>
                        <a:cs typeface="Times New Roman" panose="02020603050405020304" pitchFamily="18" charset="0"/>
                      </a:endParaRPr>
                    </a:p>
                  </a:txBody>
                  <a:tcPr marL="0" marR="0" marT="0" marB="0">
                    <a:lnL>
                      <a:noFill/>
                    </a:lnL>
                    <a:lnR>
                      <a:noFill/>
                    </a:lnR>
                    <a:lnT>
                      <a:noFill/>
                    </a:lnT>
                    <a:lnB>
                      <a:noFill/>
                    </a:lnB>
                  </a:tcPr>
                </a:tc>
              </a:tr>
            </a:tbl>
          </a:graphicData>
        </a:graphic>
      </p:graphicFrame>
      <p:sp>
        <p:nvSpPr>
          <p:cNvPr id="2" name="矩形 1"/>
          <p:cNvSpPr/>
          <p:nvPr/>
        </p:nvSpPr>
        <p:spPr>
          <a:xfrm>
            <a:off x="2024714" y="243548"/>
            <a:ext cx="6682455" cy="1962525"/>
          </a:xfrm>
          <a:prstGeom prst="rect">
            <a:avLst/>
          </a:prstGeom>
        </p:spPr>
        <p:txBody>
          <a:bodyPr wrap="square">
            <a:spAutoFit/>
          </a:bodyPr>
          <a:lstStyle/>
          <a:p>
            <a:pPr>
              <a:lnSpc>
                <a:spcPct val="150000"/>
              </a:lnSpc>
            </a:pPr>
            <a:r>
              <a:rPr lang="zh-CN" altLang="en-US" sz="2800" b="1" dirty="0">
                <a:solidFill>
                  <a:srgbClr val="1247F4"/>
                </a:solidFill>
                <a:latin typeface="微软雅黑" panose="020B0503020204020204" charset="-122"/>
                <a:ea typeface="微软雅黑" panose="020B0503020204020204" charset="-122"/>
                <a:cs typeface="Times New Roman" panose="02020603050405020304" pitchFamily="18" charset="0"/>
              </a:rPr>
              <a:t>韩超，博士，讲师</a:t>
            </a:r>
            <a:r>
              <a:rPr lang="zh-CN" altLang="en-US" sz="2800" dirty="0">
                <a:latin typeface="微软雅黑" panose="020B0503020204020204" charset="-122"/>
                <a:ea typeface="微软雅黑" panose="020B0503020204020204" charset="-122"/>
                <a:cs typeface="Times New Roman" panose="02020603050405020304" pitchFamily="18" charset="0"/>
              </a:rPr>
              <a:t>。</a:t>
            </a:r>
            <a:r>
              <a:rPr lang="en-US" altLang="zh-CN" sz="2800" dirty="0">
                <a:latin typeface="微软雅黑" panose="020B0503020204020204" charset="-122"/>
                <a:ea typeface="微软雅黑" panose="020B0503020204020204" charset="-122"/>
                <a:cs typeface="Times New Roman" panose="02020603050405020304" pitchFamily="18" charset="0"/>
              </a:rPr>
              <a:t>2010</a:t>
            </a:r>
            <a:r>
              <a:rPr lang="zh-CN" altLang="en-US" sz="2800" dirty="0">
                <a:latin typeface="微软雅黑" panose="020B0503020204020204" charset="-122"/>
                <a:ea typeface="微软雅黑" panose="020B0503020204020204" charset="-122"/>
                <a:cs typeface="Times New Roman" panose="02020603050405020304" pitchFamily="18" charset="0"/>
              </a:rPr>
              <a:t>年获得山东农业大学农学学士学位，</a:t>
            </a:r>
            <a:r>
              <a:rPr lang="en-US" altLang="zh-CN" sz="2800" dirty="0">
                <a:latin typeface="微软雅黑" panose="020B0503020204020204" charset="-122"/>
                <a:ea typeface="微软雅黑" panose="020B0503020204020204" charset="-122"/>
                <a:cs typeface="Times New Roman" panose="02020603050405020304" pitchFamily="18" charset="0"/>
              </a:rPr>
              <a:t>2015</a:t>
            </a:r>
            <a:r>
              <a:rPr lang="zh-CN" altLang="en-US" sz="2800" dirty="0">
                <a:latin typeface="微软雅黑" panose="020B0503020204020204" charset="-122"/>
                <a:ea typeface="微软雅黑" panose="020B0503020204020204" charset="-122"/>
                <a:cs typeface="Times New Roman" panose="02020603050405020304" pitchFamily="18" charset="0"/>
              </a:rPr>
              <a:t>年获得山东农业大学农学博士学位，同年留校任教。</a:t>
            </a:r>
            <a:endParaRPr lang="zh-CN" altLang="en-US" sz="28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夏吉文\1-2寸照片\1 寸.jpg"/>
          <p:cNvPicPr>
            <a:picLocks noChangeAspect="1" noChangeArrowheads="1"/>
          </p:cNvPicPr>
          <p:nvPr/>
        </p:nvPicPr>
        <p:blipFill>
          <a:blip r:embed="rId1" cstate="print"/>
          <a:srcRect/>
          <a:stretch>
            <a:fillRect/>
          </a:stretch>
        </p:blipFill>
        <p:spPr bwMode="auto">
          <a:xfrm>
            <a:off x="251520" y="160399"/>
            <a:ext cx="1669105" cy="2312377"/>
          </a:xfrm>
          <a:prstGeom prst="rect">
            <a:avLst/>
          </a:prstGeom>
          <a:noFill/>
        </p:spPr>
      </p:pic>
      <p:sp>
        <p:nvSpPr>
          <p:cNvPr id="1027" name="Rectangle 3"/>
          <p:cNvSpPr>
            <a:spLocks noChangeArrowheads="1"/>
          </p:cNvSpPr>
          <p:nvPr/>
        </p:nvSpPr>
        <p:spPr bwMode="auto">
          <a:xfrm>
            <a:off x="269776" y="2772692"/>
            <a:ext cx="8604448" cy="3351046"/>
          </a:xfrm>
          <a:prstGeom prst="rect">
            <a:avLst/>
          </a:prstGeom>
          <a:noFill/>
          <a:ln w="9525">
            <a:noFill/>
            <a:miter lim="800000"/>
          </a:ln>
          <a:effectLst/>
        </p:spPr>
        <p:txBody>
          <a:bodyPr vert="horz" wrap="square" lIns="91440" tIns="45720" rIns="91440" bIns="45720" numCol="1" anchor="ctr" anchorCtr="0" compatLnSpc="1">
            <a:spAutoFit/>
          </a:bodyPr>
          <a:lstStyle/>
          <a:p>
            <a:pPr lvl="0" algn="just" fontAlgn="base">
              <a:lnSpc>
                <a:spcPct val="150000"/>
              </a:lnSpc>
              <a:spcBef>
                <a:spcPct val="0"/>
              </a:spcBef>
              <a:spcAft>
                <a:spcPct val="0"/>
              </a:spcAft>
            </a:pPr>
            <a:r>
              <a:rPr kumimoji="0" lang="en-US" altLang="zh-CN" sz="2400" b="0" i="0" u="none" strike="noStrike" cap="none" normalizeH="0" baseline="0" dirty="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2017</a:t>
            </a:r>
            <a:r>
              <a:rPr kumimoji="0" lang="zh-CN" altLang="en-US" sz="2400" b="0" i="0" u="none" strike="noStrike" cap="none" normalizeH="0" baseline="0" dirty="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年</a:t>
            </a:r>
            <a:r>
              <a:rPr kumimoji="0" lang="en-US" altLang="zh-CN" sz="2400" b="0" i="0" u="none" strike="noStrike" cap="none" normalizeH="0" baseline="0" dirty="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9</a:t>
            </a:r>
            <a:r>
              <a:rPr kumimoji="0" lang="zh-CN" altLang="en-US" sz="2400" b="0" i="0" u="none" strike="noStrike" cap="none" normalizeH="0" baseline="0" dirty="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月进入山东农业大学园艺学博士后科研流动站从事博士后研究；</a:t>
            </a:r>
            <a:r>
              <a:rPr kumimoji="0" lang="en-US" altLang="zh-CN" sz="2400" b="0" i="0" u="none" strike="noStrike" cap="none" normalizeH="0" baseline="0" dirty="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2018</a:t>
            </a:r>
            <a:r>
              <a:rPr kumimoji="0" lang="zh-CN" altLang="en-US" sz="2400" b="0" i="0" u="none" strike="noStrike" cap="none" normalizeH="0" baseline="0" dirty="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年</a:t>
            </a:r>
            <a:r>
              <a:rPr kumimoji="0" lang="en-US" altLang="zh-CN" sz="2400" b="0" i="0" u="none" strike="noStrike" cap="none" normalizeH="0" baseline="0" dirty="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1</a:t>
            </a:r>
            <a:r>
              <a:rPr kumimoji="0" lang="zh-CN" altLang="en-US" sz="2400" b="0" i="0" u="none" strike="noStrike" cap="none" normalizeH="0" baseline="0" dirty="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月进入山东农业大学植物保护学院工作。以第一作者或通讯作者在</a:t>
            </a:r>
            <a:r>
              <a:rPr kumimoji="0" lang="en-US" altLang="zh-CN" sz="2400" b="0" i="0" u="none" strike="noStrike" cap="none" normalizeH="0" baseline="0" dirty="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a:t>
            </a:r>
            <a:r>
              <a:rPr lang="en-US" altLang="zh-CN" sz="2400" dirty="0">
                <a:latin typeface="微软雅黑" panose="020B0503020204020204" charset="-122"/>
                <a:ea typeface="微软雅黑" panose="020B0503020204020204" charset="-122"/>
                <a:cs typeface="Times New Roman" panose="02020603050405020304" pitchFamily="18" charset="0"/>
              </a:rPr>
              <a:t>Scientific Reports</a:t>
            </a:r>
            <a:r>
              <a:rPr kumimoji="0" lang="en-US" altLang="zh-CN" sz="2400" b="0" i="0" u="none" strike="noStrike" cap="none" normalizeH="0" baseline="0" dirty="0">
                <a:ln>
                  <a:noFill/>
                </a:ln>
                <a:solidFill>
                  <a:srgbClr val="000000"/>
                </a:solidFill>
                <a:effectLst/>
                <a:latin typeface="微软雅黑" panose="020B0503020204020204" charset="-122"/>
                <a:ea typeface="微软雅黑" panose="020B0503020204020204" charset="-122"/>
                <a:cs typeface="Times New Roman" panose="02020603050405020304" pitchFamily="18" charset="0"/>
              </a:rPr>
              <a:t>》</a:t>
            </a:r>
            <a:r>
              <a:rPr lang="zh-CN" altLang="en-US" sz="2400" dirty="0">
                <a:latin typeface="微软雅黑" panose="020B0503020204020204" charset="-122"/>
                <a:ea typeface="微软雅黑" panose="020B0503020204020204" charset="-122"/>
                <a:cs typeface="Times New Roman" panose="02020603050405020304" pitchFamily="18" charset="0"/>
              </a:rPr>
              <a:t>、</a:t>
            </a:r>
            <a:r>
              <a:rPr lang="en-US" altLang="zh-CN" sz="2400" dirty="0">
                <a:latin typeface="微软雅黑" panose="020B0503020204020204" charset="-122"/>
                <a:ea typeface="微软雅黑" panose="020B0503020204020204" charset="-122"/>
                <a:cs typeface="Times New Roman" panose="02020603050405020304" pitchFamily="18" charset="0"/>
              </a:rPr>
              <a:t>《</a:t>
            </a:r>
            <a:r>
              <a:rPr lang="en-US" altLang="zh-CN" sz="2400" dirty="0" err="1">
                <a:latin typeface="微软雅黑" panose="020B0503020204020204" charset="-122"/>
                <a:ea typeface="微软雅黑" panose="020B0503020204020204" charset="-122"/>
                <a:cs typeface="Times New Roman" panose="02020603050405020304" pitchFamily="18" charset="0"/>
              </a:rPr>
              <a:t>Cryptogamie</a:t>
            </a:r>
            <a:r>
              <a:rPr lang="en-US" altLang="zh-CN" sz="2400" dirty="0">
                <a:latin typeface="微软雅黑" panose="020B0503020204020204" charset="-122"/>
                <a:ea typeface="微软雅黑" panose="020B0503020204020204" charset="-122"/>
                <a:cs typeface="Times New Roman" panose="02020603050405020304" pitchFamily="18" charset="0"/>
              </a:rPr>
              <a:t> </a:t>
            </a:r>
            <a:r>
              <a:rPr lang="en-US" altLang="zh-CN" sz="2400" dirty="0" err="1">
                <a:latin typeface="微软雅黑" panose="020B0503020204020204" charset="-122"/>
                <a:ea typeface="微软雅黑" panose="020B0503020204020204" charset="-122"/>
                <a:cs typeface="Times New Roman" panose="02020603050405020304" pitchFamily="18" charset="0"/>
              </a:rPr>
              <a:t>Mycologie</a:t>
            </a:r>
            <a:r>
              <a:rPr lang="en-US" altLang="zh-CN" sz="2400" dirty="0">
                <a:latin typeface="微软雅黑" panose="020B0503020204020204" charset="-122"/>
                <a:ea typeface="微软雅黑" panose="020B0503020204020204" charset="-122"/>
                <a:cs typeface="Times New Roman" panose="02020603050405020304" pitchFamily="18" charset="0"/>
              </a:rPr>
              <a:t>》</a:t>
            </a:r>
            <a:r>
              <a:rPr lang="zh-CN" altLang="en-US" sz="2400" dirty="0">
                <a:latin typeface="微软雅黑" panose="020B0503020204020204" charset="-122"/>
                <a:ea typeface="微软雅黑" panose="020B0503020204020204" charset="-122"/>
                <a:cs typeface="Times New Roman" panose="02020603050405020304" pitchFamily="18" charset="0"/>
              </a:rPr>
              <a:t>、</a:t>
            </a:r>
            <a:r>
              <a:rPr lang="en-US" altLang="zh-CN" sz="2400" dirty="0">
                <a:latin typeface="微软雅黑" panose="020B0503020204020204" charset="-122"/>
                <a:ea typeface="微软雅黑" panose="020B0503020204020204" charset="-122"/>
                <a:cs typeface="Times New Roman" panose="02020603050405020304" pitchFamily="18" charset="0"/>
              </a:rPr>
              <a:t>《</a:t>
            </a:r>
            <a:r>
              <a:rPr lang="en-US" altLang="zh-CN" sz="2400" dirty="0" err="1">
                <a:latin typeface="微软雅黑" panose="020B0503020204020204" charset="-122"/>
                <a:ea typeface="微软雅黑" panose="020B0503020204020204" charset="-122"/>
                <a:cs typeface="Times New Roman" panose="02020603050405020304" pitchFamily="18" charset="0"/>
              </a:rPr>
              <a:t>Mycoscience</a:t>
            </a:r>
            <a:r>
              <a:rPr lang="en-US" altLang="zh-CN" sz="2400" dirty="0">
                <a:latin typeface="微软雅黑" panose="020B0503020204020204" charset="-122"/>
                <a:ea typeface="微软雅黑" panose="020B0503020204020204" charset="-122"/>
                <a:cs typeface="Times New Roman" panose="02020603050405020304" pitchFamily="18" charset="0"/>
              </a:rPr>
              <a:t>》</a:t>
            </a:r>
            <a:r>
              <a:rPr lang="zh-CN" altLang="en-US" sz="2400" dirty="0">
                <a:latin typeface="微软雅黑" panose="020B0503020204020204" charset="-122"/>
                <a:ea typeface="微软雅黑" panose="020B0503020204020204" charset="-122"/>
                <a:cs typeface="Times New Roman" panose="02020603050405020304" pitchFamily="18" charset="0"/>
              </a:rPr>
              <a:t>、</a:t>
            </a:r>
            <a:r>
              <a:rPr lang="en-US" altLang="zh-CN" sz="2400" dirty="0">
                <a:latin typeface="微软雅黑" panose="020B0503020204020204" charset="-122"/>
                <a:ea typeface="微软雅黑" panose="020B0503020204020204" charset="-122"/>
                <a:cs typeface="Times New Roman" panose="02020603050405020304" pitchFamily="18" charset="0"/>
              </a:rPr>
              <a:t>《Nova </a:t>
            </a:r>
            <a:r>
              <a:rPr lang="en-US" altLang="zh-CN" sz="2400" dirty="0" err="1">
                <a:latin typeface="微软雅黑" panose="020B0503020204020204" charset="-122"/>
                <a:ea typeface="微软雅黑" panose="020B0503020204020204" charset="-122"/>
                <a:cs typeface="Times New Roman" panose="02020603050405020304" pitchFamily="18" charset="0"/>
              </a:rPr>
              <a:t>Hedwigia</a:t>
            </a:r>
            <a:r>
              <a:rPr lang="en-US" altLang="zh-CN" sz="2400" dirty="0">
                <a:latin typeface="微软雅黑" panose="020B0503020204020204" charset="-122"/>
                <a:ea typeface="微软雅黑" panose="020B0503020204020204" charset="-122"/>
                <a:cs typeface="Times New Roman" panose="02020603050405020304" pitchFamily="18" charset="0"/>
              </a:rPr>
              <a:t>》</a:t>
            </a:r>
            <a:r>
              <a:rPr lang="zh-CN" altLang="en-US" sz="2400" dirty="0">
                <a:latin typeface="微软雅黑" panose="020B0503020204020204" charset="-122"/>
                <a:ea typeface="微软雅黑" panose="020B0503020204020204" charset="-122"/>
                <a:cs typeface="Times New Roman" panose="02020603050405020304" pitchFamily="18" charset="0"/>
              </a:rPr>
              <a:t>、</a:t>
            </a:r>
            <a:r>
              <a:rPr lang="en-US" altLang="zh-CN" sz="2400" dirty="0">
                <a:latin typeface="微软雅黑" panose="020B0503020204020204" charset="-122"/>
                <a:ea typeface="微软雅黑" panose="020B0503020204020204" charset="-122"/>
                <a:cs typeface="Times New Roman" panose="02020603050405020304" pitchFamily="18" charset="0"/>
              </a:rPr>
              <a:t>《</a:t>
            </a:r>
            <a:r>
              <a:rPr lang="en-US" altLang="zh-CN" sz="2400" dirty="0" err="1">
                <a:latin typeface="微软雅黑" panose="020B0503020204020204" charset="-122"/>
                <a:ea typeface="微软雅黑" panose="020B0503020204020204" charset="-122"/>
                <a:cs typeface="Times New Roman" panose="02020603050405020304" pitchFamily="18" charset="0"/>
              </a:rPr>
              <a:t>Mycotaxon</a:t>
            </a:r>
            <a:r>
              <a:rPr lang="en-US" altLang="zh-CN" sz="2400" dirty="0">
                <a:latin typeface="微软雅黑" panose="020B0503020204020204" charset="-122"/>
                <a:ea typeface="微软雅黑" panose="020B0503020204020204" charset="-122"/>
                <a:cs typeface="Times New Roman" panose="02020603050405020304" pitchFamily="18" charset="0"/>
              </a:rPr>
              <a:t>》</a:t>
            </a:r>
            <a:r>
              <a:rPr lang="zh-CN" altLang="en-US" sz="2400" dirty="0">
                <a:latin typeface="微软雅黑" panose="020B0503020204020204" charset="-122"/>
                <a:ea typeface="微软雅黑" panose="020B0503020204020204" charset="-122"/>
                <a:cs typeface="Times New Roman" panose="02020603050405020304" pitchFamily="18" charset="0"/>
              </a:rPr>
              <a:t>和</a:t>
            </a:r>
            <a:r>
              <a:rPr lang="en-US" altLang="zh-CN" sz="2400" dirty="0">
                <a:latin typeface="微软雅黑" panose="020B0503020204020204" charset="-122"/>
                <a:ea typeface="微软雅黑" panose="020B0503020204020204" charset="-122"/>
                <a:cs typeface="Times New Roman" panose="02020603050405020304" pitchFamily="18" charset="0"/>
              </a:rPr>
              <a:t>《</a:t>
            </a:r>
            <a:r>
              <a:rPr lang="en-US" altLang="zh-CN" sz="2400" dirty="0" err="1">
                <a:latin typeface="微软雅黑" panose="020B0503020204020204" charset="-122"/>
                <a:ea typeface="微软雅黑" panose="020B0503020204020204" charset="-122"/>
                <a:cs typeface="Times New Roman" panose="02020603050405020304" pitchFamily="18" charset="0"/>
              </a:rPr>
              <a:t>Sydowia</a:t>
            </a:r>
            <a:r>
              <a:rPr lang="en-US" altLang="zh-CN" sz="2400" dirty="0">
                <a:latin typeface="微软雅黑" panose="020B0503020204020204" charset="-122"/>
                <a:ea typeface="微软雅黑" panose="020B0503020204020204" charset="-122"/>
                <a:cs typeface="Times New Roman" panose="02020603050405020304" pitchFamily="18" charset="0"/>
              </a:rPr>
              <a:t>》</a:t>
            </a:r>
            <a:r>
              <a:rPr lang="zh-CN" altLang="en-US" sz="2400" dirty="0">
                <a:latin typeface="微软雅黑" panose="020B0503020204020204" charset="-122"/>
                <a:ea typeface="微软雅黑" panose="020B0503020204020204" charset="-122"/>
                <a:cs typeface="Times New Roman" panose="02020603050405020304" pitchFamily="18" charset="0"/>
              </a:rPr>
              <a:t>等期刊发表</a:t>
            </a:r>
            <a:r>
              <a:rPr lang="en-US" altLang="zh-CN" sz="2400" dirty="0">
                <a:latin typeface="微软雅黑" panose="020B0503020204020204" charset="-122"/>
                <a:ea typeface="微软雅黑" panose="020B0503020204020204" charset="-122"/>
                <a:cs typeface="Times New Roman" panose="02020603050405020304" pitchFamily="18" charset="0"/>
              </a:rPr>
              <a:t>SCI</a:t>
            </a:r>
            <a:r>
              <a:rPr lang="zh-CN" altLang="en-US" sz="2400" dirty="0">
                <a:latin typeface="微软雅黑" panose="020B0503020204020204" charset="-122"/>
                <a:ea typeface="微软雅黑" panose="020B0503020204020204" charset="-122"/>
                <a:cs typeface="Times New Roman" panose="02020603050405020304" pitchFamily="18" charset="0"/>
              </a:rPr>
              <a:t>论文</a:t>
            </a:r>
            <a:r>
              <a:rPr lang="en-US" altLang="zh-CN" sz="2400" dirty="0">
                <a:latin typeface="微软雅黑" panose="020B0503020204020204" charset="-122"/>
                <a:ea typeface="微软雅黑" panose="020B0503020204020204" charset="-122"/>
                <a:cs typeface="Times New Roman" panose="02020603050405020304" pitchFamily="18" charset="0"/>
              </a:rPr>
              <a:t>18</a:t>
            </a:r>
            <a:r>
              <a:rPr lang="zh-CN" altLang="en-US" sz="2400" dirty="0">
                <a:latin typeface="微软雅黑" panose="020B0503020204020204" charset="-122"/>
                <a:ea typeface="微软雅黑" panose="020B0503020204020204" charset="-122"/>
                <a:cs typeface="Times New Roman" panose="02020603050405020304" pitchFamily="18" charset="0"/>
              </a:rPr>
              <a:t>篇。</a:t>
            </a:r>
            <a:endParaRPr kumimoji="0" lang="zh-CN" altLang="en-US" sz="2400" b="0" i="0" u="none" strike="noStrike"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p:txBody>
      </p:sp>
      <p:sp>
        <p:nvSpPr>
          <p:cNvPr id="2" name="矩形 1"/>
          <p:cNvSpPr/>
          <p:nvPr/>
        </p:nvSpPr>
        <p:spPr>
          <a:xfrm>
            <a:off x="2286000" y="648443"/>
            <a:ext cx="6588224" cy="1316194"/>
          </a:xfrm>
          <a:prstGeom prst="rect">
            <a:avLst/>
          </a:prstGeom>
        </p:spPr>
        <p:txBody>
          <a:bodyPr wrap="square">
            <a:spAutoFit/>
          </a:bodyPr>
          <a:lstStyle/>
          <a:p>
            <a:pPr>
              <a:lnSpc>
                <a:spcPct val="150000"/>
              </a:lnSpc>
            </a:pPr>
            <a:r>
              <a:rPr lang="zh-CN" altLang="zh-CN" sz="2800" b="1" dirty="0">
                <a:solidFill>
                  <a:srgbClr val="1247F4"/>
                </a:solidFill>
                <a:latin typeface="微软雅黑" panose="020B0503020204020204" charset="-122"/>
                <a:ea typeface="微软雅黑" panose="020B0503020204020204" charset="-122"/>
                <a:cs typeface="Times New Roman" panose="02020603050405020304" pitchFamily="18" charset="0"/>
              </a:rPr>
              <a:t>夏吉文，讲师</a:t>
            </a:r>
            <a:r>
              <a:rPr lang="zh-CN" altLang="zh-CN" sz="2800" dirty="0">
                <a:solidFill>
                  <a:srgbClr val="000000"/>
                </a:solidFill>
                <a:latin typeface="微软雅黑" panose="020B0503020204020204" charset="-122"/>
                <a:ea typeface="微软雅黑" panose="020B0503020204020204" charset="-122"/>
                <a:cs typeface="Times New Roman" panose="02020603050405020304" pitchFamily="18" charset="0"/>
              </a:rPr>
              <a:t>，</a:t>
            </a:r>
            <a:r>
              <a:rPr lang="en-US" altLang="zh-CN" sz="2800" dirty="0">
                <a:solidFill>
                  <a:srgbClr val="000000"/>
                </a:solidFill>
                <a:latin typeface="微软雅黑" panose="020B0503020204020204" charset="-122"/>
                <a:ea typeface="微软雅黑" panose="020B0503020204020204" charset="-122"/>
                <a:cs typeface="Times New Roman" panose="02020603050405020304" pitchFamily="18" charset="0"/>
              </a:rPr>
              <a:t>2017</a:t>
            </a:r>
            <a:r>
              <a:rPr lang="zh-CN" altLang="en-US" sz="2800" dirty="0">
                <a:solidFill>
                  <a:srgbClr val="000000"/>
                </a:solidFill>
                <a:latin typeface="微软雅黑" panose="020B0503020204020204" charset="-122"/>
                <a:ea typeface="微软雅黑" panose="020B0503020204020204" charset="-122"/>
                <a:cs typeface="Times New Roman" panose="02020603050405020304" pitchFamily="18" charset="0"/>
              </a:rPr>
              <a:t>年</a:t>
            </a:r>
            <a:r>
              <a:rPr lang="en-US" altLang="zh-CN" sz="2800" dirty="0">
                <a:solidFill>
                  <a:srgbClr val="000000"/>
                </a:solidFill>
                <a:latin typeface="微软雅黑" panose="020B0503020204020204" charset="-122"/>
                <a:ea typeface="微软雅黑" panose="020B0503020204020204" charset="-122"/>
                <a:cs typeface="Times New Roman" panose="02020603050405020304" pitchFamily="18" charset="0"/>
              </a:rPr>
              <a:t>6</a:t>
            </a:r>
            <a:r>
              <a:rPr lang="zh-CN" altLang="en-US" sz="2800" dirty="0">
                <a:solidFill>
                  <a:srgbClr val="000000"/>
                </a:solidFill>
                <a:latin typeface="微软雅黑" panose="020B0503020204020204" charset="-122"/>
                <a:ea typeface="微软雅黑" panose="020B0503020204020204" charset="-122"/>
                <a:cs typeface="Times New Roman" panose="02020603050405020304" pitchFamily="18" charset="0"/>
              </a:rPr>
              <a:t>月获山东农业大学植物保护学院植物病理学博士学位。</a:t>
            </a:r>
            <a:endParaRPr lang="zh-CN" altLang="en-US" sz="2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7264597" y="613437"/>
            <a:ext cx="1491021" cy="2155970"/>
          </a:xfrm>
          <a:prstGeom prst="rect">
            <a:avLst/>
          </a:prstGeom>
        </p:spPr>
      </p:pic>
      <p:sp>
        <p:nvSpPr>
          <p:cNvPr id="6" name="文本框 5"/>
          <p:cNvSpPr txBox="1"/>
          <p:nvPr/>
        </p:nvSpPr>
        <p:spPr>
          <a:xfrm>
            <a:off x="5758180" y="3068608"/>
            <a:ext cx="3385820" cy="642620"/>
          </a:xfrm>
          <a:prstGeom prst="rect">
            <a:avLst/>
          </a:prstGeom>
          <a:noFill/>
        </p:spPr>
        <p:txBody>
          <a:bodyPr wrap="square" rtlCol="0">
            <a:spAutoFit/>
          </a:bodyPr>
          <a:lstStyle/>
          <a:p>
            <a:pPr algn="ctr"/>
            <a:r>
              <a:rPr lang="en-US" altLang="zh-CN" b="1" dirty="0">
                <a:solidFill>
                  <a:prstClr val="black"/>
                </a:solidFill>
              </a:rPr>
              <a:t>Tel</a:t>
            </a:r>
            <a:r>
              <a:rPr lang="zh-CN" altLang="en-US" b="1" dirty="0">
                <a:solidFill>
                  <a:prstClr val="black"/>
                </a:solidFill>
              </a:rPr>
              <a:t>：</a:t>
            </a:r>
            <a:r>
              <a:rPr lang="en-US" altLang="zh-CN" b="1" dirty="0">
                <a:solidFill>
                  <a:prstClr val="black"/>
                </a:solidFill>
              </a:rPr>
              <a:t>18253807129</a:t>
            </a:r>
            <a:endParaRPr lang="en-US" altLang="zh-CN" b="1" dirty="0">
              <a:solidFill>
                <a:prstClr val="black"/>
              </a:solidFill>
            </a:endParaRPr>
          </a:p>
          <a:p>
            <a:pPr algn="ctr"/>
            <a:r>
              <a:rPr lang="en-US" altLang="zh-CN" b="1" dirty="0">
                <a:solidFill>
                  <a:prstClr val="black"/>
                </a:solidFill>
              </a:rPr>
              <a:t>Email: yangli1988@sdau.edu.cn</a:t>
            </a:r>
            <a:endParaRPr lang="en-US" altLang="zh-CN" b="1" dirty="0">
              <a:solidFill>
                <a:prstClr val="black"/>
              </a:solidFill>
            </a:endParaRPr>
          </a:p>
        </p:txBody>
      </p:sp>
      <p:sp>
        <p:nvSpPr>
          <p:cNvPr id="5" name="TextBox 5"/>
          <p:cNvSpPr txBox="1"/>
          <p:nvPr/>
        </p:nvSpPr>
        <p:spPr>
          <a:xfrm>
            <a:off x="134257" y="261436"/>
            <a:ext cx="6844059" cy="3203441"/>
          </a:xfrm>
          <a:prstGeom prst="rect">
            <a:avLst/>
          </a:prstGeom>
          <a:noFill/>
        </p:spPr>
        <p:txBody>
          <a:bodyPr wrap="square" rtlCol="0">
            <a:spAutoFit/>
          </a:bodyPr>
          <a:lstStyle/>
          <a:p>
            <a:pPr algn="just">
              <a:lnSpc>
                <a:spcPct val="150000"/>
              </a:lnSpc>
              <a:spcAft>
                <a:spcPts val="1200"/>
              </a:spcAft>
            </a:pPr>
            <a:r>
              <a:rPr lang="zh-CN" altLang="en-US" sz="2800" b="1" dirty="0">
                <a:solidFill>
                  <a:srgbClr val="1247F4"/>
                </a:solidFill>
                <a:latin typeface="微软雅黑" panose="020B0503020204020204" charset="-122"/>
                <a:ea typeface="微软雅黑" panose="020B0503020204020204" charset="-122"/>
              </a:rPr>
              <a:t>李洋，博士，讲师</a:t>
            </a:r>
            <a:r>
              <a:rPr lang="zh-CN" altLang="en-US" sz="2000" dirty="0">
                <a:latin typeface="微软雅黑" panose="020B0503020204020204" charset="-122"/>
                <a:ea typeface="微软雅黑" panose="020B0503020204020204" charset="-122"/>
              </a:rPr>
              <a:t>。</a:t>
            </a:r>
            <a:r>
              <a:rPr lang="en-US" altLang="zh-CN" sz="2400" dirty="0">
                <a:latin typeface="微软雅黑" panose="020B0503020204020204" charset="-122"/>
                <a:ea typeface="微软雅黑" panose="020B0503020204020204" charset="-122"/>
              </a:rPr>
              <a:t>2016</a:t>
            </a:r>
            <a:r>
              <a:rPr lang="zh-CN" altLang="en-US" sz="2400" dirty="0">
                <a:latin typeface="微软雅黑" panose="020B0503020204020204" charset="-122"/>
                <a:ea typeface="微软雅黑" panose="020B0503020204020204" charset="-122"/>
              </a:rPr>
              <a:t>年获山东农业大学农学博士学位。同年任职于山东农业大学植物保护学院，植物病理学系。</a:t>
            </a:r>
            <a:r>
              <a:rPr lang="zh-CN" altLang="en-US" sz="2400" dirty="0">
                <a:latin typeface="微软雅黑" panose="020B0503020204020204" charset="-122"/>
                <a:ea typeface="微软雅黑" panose="020B0503020204020204" charset="-122"/>
                <a:sym typeface="+mn-ea"/>
              </a:rPr>
              <a:t>2016年9月进入山东农业大学园艺学博士后科研流动站从事博士后研究。</a:t>
            </a:r>
            <a:endParaRPr lang="zh-CN" altLang="en-US" sz="2400" dirty="0">
              <a:latin typeface="微软雅黑" panose="020B0503020204020204" charset="-122"/>
              <a:ea typeface="微软雅黑" panose="020B0503020204020204" charset="-122"/>
            </a:endParaRPr>
          </a:p>
          <a:p>
            <a:pPr algn="just">
              <a:lnSpc>
                <a:spcPct val="150000"/>
              </a:lnSpc>
              <a:spcBef>
                <a:spcPts val="1200"/>
              </a:spcBef>
              <a:spcAft>
                <a:spcPts val="1200"/>
              </a:spcAft>
            </a:pPr>
            <a:r>
              <a:rPr lang="zh-CN" altLang="en-US" sz="2400" dirty="0">
                <a:latin typeface="微软雅黑" panose="020B0503020204020204" charset="-122"/>
                <a:ea typeface="微软雅黑" panose="020B0503020204020204" charset="-122"/>
              </a:rPr>
              <a:t>承担应用植物病理学、植物病害流行学等。</a:t>
            </a:r>
            <a:endParaRPr lang="zh-CN" altLang="en-US" sz="2400" dirty="0"/>
          </a:p>
        </p:txBody>
      </p:sp>
      <p:sp>
        <p:nvSpPr>
          <p:cNvPr id="7" name="TextBox 4"/>
          <p:cNvSpPr txBox="1"/>
          <p:nvPr/>
        </p:nvSpPr>
        <p:spPr>
          <a:xfrm>
            <a:off x="134257" y="3693736"/>
            <a:ext cx="8875486" cy="2550827"/>
          </a:xfrm>
          <a:prstGeom prst="rect">
            <a:avLst/>
          </a:prstGeom>
          <a:noFill/>
        </p:spPr>
        <p:txBody>
          <a:bodyPr wrap="square" rtlCol="0">
            <a:spAutoFit/>
          </a:bodyPr>
          <a:lstStyle/>
          <a:p>
            <a:pPr algn="just">
              <a:lnSpc>
                <a:spcPct val="150000"/>
              </a:lnSpc>
              <a:spcBef>
                <a:spcPts val="1200"/>
              </a:spcBef>
              <a:spcAft>
                <a:spcPts val="1200"/>
              </a:spcAft>
            </a:pPr>
            <a:r>
              <a:rPr lang="zh-CN" altLang="en-US" sz="2400" b="1" dirty="0">
                <a:latin typeface="微软雅黑" panose="020B0503020204020204" charset="-122"/>
                <a:ea typeface="微软雅黑" panose="020B0503020204020204" charset="-122"/>
              </a:rPr>
              <a:t>研究领域和方向：</a:t>
            </a:r>
            <a:r>
              <a:rPr lang="en-US" altLang="zh-CN" sz="2400" dirty="0">
                <a:latin typeface="微软雅黑" panose="020B0503020204020204" charset="-122"/>
                <a:ea typeface="微软雅黑" panose="020B0503020204020204" charset="-122"/>
              </a:rPr>
              <a:t>  </a:t>
            </a:r>
            <a:r>
              <a:rPr sz="2400" b="1" dirty="0" err="1">
                <a:solidFill>
                  <a:srgbClr val="FF0000"/>
                </a:solidFill>
                <a:latin typeface="微软雅黑" panose="020B0503020204020204" charset="-122"/>
                <a:ea typeface="微软雅黑" panose="020B0503020204020204" charset="-122"/>
              </a:rPr>
              <a:t>植物次生代谢物质的合成及基因调控网络</a:t>
            </a:r>
            <a:endParaRPr lang="en-US" altLang="zh-CN" sz="2400" b="1" dirty="0">
              <a:solidFill>
                <a:srgbClr val="FF0000"/>
              </a:solidFill>
              <a:latin typeface="微软雅黑" panose="020B0503020204020204" charset="-122"/>
              <a:ea typeface="微软雅黑" panose="020B0503020204020204" charset="-122"/>
            </a:endParaRPr>
          </a:p>
          <a:p>
            <a:pPr algn="just">
              <a:lnSpc>
                <a:spcPct val="150000"/>
              </a:lnSpc>
              <a:spcBef>
                <a:spcPts val="1200"/>
              </a:spcBef>
              <a:spcAft>
                <a:spcPts val="1200"/>
              </a:spcAft>
            </a:pPr>
            <a:r>
              <a:rPr lang="zh-CN" altLang="en-US" sz="2400" dirty="0">
                <a:ln>
                  <a:noFill/>
                </a:ln>
                <a:solidFill>
                  <a:srgbClr val="000000"/>
                </a:solidFill>
                <a:effectLst/>
                <a:latin typeface="微软雅黑" panose="020B0503020204020204" charset="-122"/>
                <a:ea typeface="微软雅黑" panose="020B0503020204020204" charset="-122"/>
                <a:cs typeface="Times New Roman" panose="02020603050405020304" pitchFamily="18" charset="0"/>
                <a:sym typeface="+mn-ea"/>
              </a:rPr>
              <a:t>以第一作者或通讯作者在</a:t>
            </a:r>
            <a:r>
              <a:rPr lang="en-US" altLang="zh-CN" sz="2400" dirty="0">
                <a:ln>
                  <a:noFill/>
                </a:ln>
                <a:solidFill>
                  <a:srgbClr val="000000"/>
                </a:solidFill>
                <a:effectLst/>
                <a:latin typeface="微软雅黑" panose="020B0503020204020204" charset="-122"/>
                <a:ea typeface="微软雅黑" panose="020B0503020204020204" charset="-122"/>
                <a:cs typeface="Times New Roman" panose="02020603050405020304" pitchFamily="18" charset="0"/>
                <a:sym typeface="+mn-ea"/>
              </a:rPr>
              <a:t>《</a:t>
            </a:r>
            <a:r>
              <a:rPr lang="en-US" altLang="zh-CN" sz="2400" dirty="0">
                <a:latin typeface="微软雅黑" panose="020B0503020204020204" charset="-122"/>
                <a:ea typeface="微软雅黑" panose="020B0503020204020204" charset="-122"/>
                <a:cs typeface="Times New Roman" panose="02020603050405020304" pitchFamily="18" charset="0"/>
                <a:sym typeface="+mn-ea"/>
              </a:rPr>
              <a:t>Scientific Reports</a:t>
            </a:r>
            <a:r>
              <a:rPr lang="en-US" altLang="zh-CN" sz="2400" dirty="0">
                <a:ln>
                  <a:noFill/>
                </a:ln>
                <a:solidFill>
                  <a:srgbClr val="000000"/>
                </a:solidFill>
                <a:effectLst/>
                <a:latin typeface="微软雅黑" panose="020B0503020204020204" charset="-122"/>
                <a:ea typeface="微软雅黑" panose="020B0503020204020204" charset="-122"/>
                <a:cs typeface="Times New Roman" panose="02020603050405020304" pitchFamily="18" charset="0"/>
                <a:sym typeface="+mn-ea"/>
              </a:rPr>
              <a:t>》</a:t>
            </a:r>
            <a:r>
              <a:rPr lang="zh-CN" altLang="en-US" sz="2400" dirty="0">
                <a:latin typeface="微软雅黑" panose="020B0503020204020204" charset="-122"/>
                <a:ea typeface="微软雅黑" panose="020B0503020204020204" charset="-122"/>
                <a:cs typeface="Times New Roman" panose="02020603050405020304" pitchFamily="18" charset="0"/>
                <a:sym typeface="+mn-ea"/>
              </a:rPr>
              <a:t>、</a:t>
            </a:r>
            <a:r>
              <a:rPr lang="en-US" altLang="zh-CN" sz="2400" dirty="0">
                <a:latin typeface="微软雅黑" panose="020B0503020204020204" charset="-122"/>
                <a:ea typeface="微软雅黑" panose="020B0503020204020204" charset="-122"/>
                <a:cs typeface="Times New Roman" panose="02020603050405020304" pitchFamily="18" charset="0"/>
                <a:sym typeface="+mn-ea"/>
              </a:rPr>
              <a:t>《Journal of Agricultural and food Chemistry》</a:t>
            </a:r>
            <a:r>
              <a:rPr lang="zh-CN" altLang="en-US" sz="2400" dirty="0">
                <a:latin typeface="微软雅黑" panose="020B0503020204020204" charset="-122"/>
                <a:ea typeface="微软雅黑" panose="020B0503020204020204" charset="-122"/>
                <a:cs typeface="Times New Roman" panose="02020603050405020304" pitchFamily="18" charset="0"/>
                <a:sym typeface="+mn-ea"/>
              </a:rPr>
              <a:t>、</a:t>
            </a:r>
            <a:r>
              <a:rPr lang="en-US" altLang="zh-CN" sz="2400" dirty="0">
                <a:latin typeface="微软雅黑" panose="020B0503020204020204" charset="-122"/>
                <a:ea typeface="微软雅黑" panose="020B0503020204020204" charset="-122"/>
                <a:cs typeface="Times New Roman" panose="02020603050405020304" pitchFamily="18" charset="0"/>
                <a:sym typeface="+mn-ea"/>
              </a:rPr>
              <a:t>《Plant Cell </a:t>
            </a:r>
            <a:r>
              <a:rPr lang="en-US" altLang="zh-CN" sz="2400" dirty="0" err="1">
                <a:latin typeface="微软雅黑" panose="020B0503020204020204" charset="-122"/>
                <a:ea typeface="微软雅黑" panose="020B0503020204020204" charset="-122"/>
                <a:cs typeface="Times New Roman" panose="02020603050405020304" pitchFamily="18" charset="0"/>
                <a:sym typeface="+mn-ea"/>
              </a:rPr>
              <a:t>Tiss</a:t>
            </a:r>
            <a:r>
              <a:rPr lang="en-US" altLang="zh-CN" sz="2400" dirty="0">
                <a:latin typeface="微软雅黑" panose="020B0503020204020204" charset="-122"/>
                <a:ea typeface="微软雅黑" panose="020B0503020204020204" charset="-122"/>
                <a:cs typeface="Times New Roman" panose="02020603050405020304" pitchFamily="18" charset="0"/>
                <a:sym typeface="+mn-ea"/>
              </a:rPr>
              <a:t> Organ Cult》</a:t>
            </a:r>
            <a:r>
              <a:rPr lang="zh-CN" altLang="en-US" sz="2400" dirty="0">
                <a:latin typeface="微软雅黑" panose="020B0503020204020204" charset="-122"/>
                <a:ea typeface="微软雅黑" panose="020B0503020204020204" charset="-122"/>
                <a:cs typeface="Times New Roman" panose="02020603050405020304" pitchFamily="18" charset="0"/>
                <a:sym typeface="+mn-ea"/>
              </a:rPr>
              <a:t>、等期刊发表多篇</a:t>
            </a:r>
            <a:r>
              <a:rPr lang="en-US" altLang="zh-CN" sz="2400" dirty="0">
                <a:latin typeface="微软雅黑" panose="020B0503020204020204" charset="-122"/>
                <a:ea typeface="微软雅黑" panose="020B0503020204020204" charset="-122"/>
                <a:cs typeface="Times New Roman" panose="02020603050405020304" pitchFamily="18" charset="0"/>
                <a:sym typeface="+mn-ea"/>
              </a:rPr>
              <a:t>SCI</a:t>
            </a:r>
            <a:r>
              <a:rPr lang="zh-CN" altLang="en-US" sz="2400" dirty="0">
                <a:latin typeface="微软雅黑" panose="020B0503020204020204" charset="-122"/>
                <a:ea typeface="微软雅黑" panose="020B0503020204020204" charset="-122"/>
                <a:cs typeface="Times New Roman" panose="02020603050405020304" pitchFamily="18" charset="0"/>
                <a:sym typeface="+mn-ea"/>
              </a:rPr>
              <a:t>论文。</a:t>
            </a:r>
            <a:endParaRPr lang="zh-CN" altLang="en-US" sz="2400" dirty="0">
              <a:latin typeface="微软雅黑" panose="020B0503020204020204" charset="-122"/>
              <a:ea typeface="微软雅黑" panose="020B050302020402020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12557" y="517358"/>
            <a:ext cx="8215370" cy="5572164"/>
          </a:xfrm>
        </p:spPr>
        <p:txBody>
          <a:bodyPr>
            <a:noAutofit/>
          </a:bodyPr>
          <a:lstStyle/>
          <a:p>
            <a:pPr algn="l"/>
            <a:r>
              <a:rPr lang="zh-CN" altLang="en-US" sz="2800" b="1" dirty="0">
                <a:solidFill>
                  <a:srgbClr val="1247F4"/>
                </a:solidFill>
                <a:latin typeface="微软雅黑" panose="020B0503020204020204" charset="-122"/>
                <a:ea typeface="微软雅黑" panose="020B0503020204020204" charset="-122"/>
              </a:rPr>
              <a:t>吴悦明，高级实验师</a:t>
            </a:r>
            <a:endParaRPr lang="en-US" altLang="zh-CN" sz="2800" b="1" dirty="0">
              <a:solidFill>
                <a:srgbClr val="1247F4"/>
              </a:solidFill>
              <a:latin typeface="微软雅黑" panose="020B0503020204020204" charset="-122"/>
              <a:ea typeface="微软雅黑" panose="020B0503020204020204" charset="-122"/>
            </a:endParaRPr>
          </a:p>
          <a:p>
            <a:pPr algn="l"/>
            <a:r>
              <a:rPr lang="zh-CN" altLang="en-US" sz="2000" b="1" dirty="0">
                <a:solidFill>
                  <a:schemeClr val="tx1"/>
                </a:solidFill>
              </a:rPr>
              <a:t>主要从事真菌的分类及应用研究。</a:t>
            </a:r>
            <a:endParaRPr lang="en-US" altLang="zh-CN" sz="2000" b="1" dirty="0">
              <a:solidFill>
                <a:schemeClr val="tx1"/>
              </a:solidFill>
            </a:endParaRPr>
          </a:p>
          <a:p>
            <a:pPr algn="l"/>
            <a:r>
              <a:rPr lang="zh-CN" altLang="en-US" sz="2000" b="1" dirty="0">
                <a:solidFill>
                  <a:schemeClr val="tx1"/>
                </a:solidFill>
              </a:rPr>
              <a:t>作为课题组重要成员，参加了</a:t>
            </a:r>
            <a:r>
              <a:rPr lang="en-US" sz="2000" b="1" dirty="0">
                <a:solidFill>
                  <a:schemeClr val="tx1"/>
                </a:solidFill>
              </a:rPr>
              <a:t>5</a:t>
            </a:r>
            <a:r>
              <a:rPr lang="zh-CN" altLang="en-US" sz="2000" b="1" dirty="0">
                <a:solidFill>
                  <a:schemeClr val="tx1"/>
                </a:solidFill>
              </a:rPr>
              <a:t>项国家自然科学基金项目</a:t>
            </a:r>
            <a:endParaRPr lang="en-US" altLang="zh-CN" sz="2000" b="1" dirty="0">
              <a:solidFill>
                <a:schemeClr val="tx1"/>
              </a:solidFill>
            </a:endParaRPr>
          </a:p>
          <a:p>
            <a:pPr algn="l"/>
            <a:r>
              <a:rPr lang="zh-CN" altLang="en-US" sz="2000" b="1" dirty="0">
                <a:solidFill>
                  <a:schemeClr val="tx1"/>
                </a:solidFill>
              </a:rPr>
              <a:t>①中国东部地区土壤中暗色丝孢菌属、种调查</a:t>
            </a:r>
            <a:endParaRPr lang="zh-CN" altLang="en-US" sz="2000" b="1" dirty="0">
              <a:solidFill>
                <a:schemeClr val="tx1"/>
              </a:solidFill>
            </a:endParaRPr>
          </a:p>
          <a:p>
            <a:pPr algn="l"/>
            <a:r>
              <a:rPr lang="zh-CN" altLang="en-US" sz="2000" b="1" dirty="0">
                <a:solidFill>
                  <a:schemeClr val="tx1"/>
                </a:solidFill>
              </a:rPr>
              <a:t>②我国中西部地区自然生态系统土壤中暗色丝孢菌分类研究</a:t>
            </a:r>
            <a:endParaRPr lang="zh-CN" altLang="en-US" sz="2000" b="1" dirty="0">
              <a:solidFill>
                <a:schemeClr val="tx1"/>
              </a:solidFill>
            </a:endParaRPr>
          </a:p>
          <a:p>
            <a:pPr algn="l"/>
            <a:r>
              <a:rPr lang="zh-CN" altLang="en-US" sz="2000" b="1" dirty="0">
                <a:solidFill>
                  <a:schemeClr val="tx1"/>
                </a:solidFill>
              </a:rPr>
              <a:t>③青藏高原土壤中暗色丝孢菌属种多样性研究</a:t>
            </a:r>
            <a:endParaRPr lang="zh-CN" altLang="en-US" sz="2000" b="1" dirty="0">
              <a:solidFill>
                <a:schemeClr val="tx1"/>
              </a:solidFill>
            </a:endParaRPr>
          </a:p>
          <a:p>
            <a:pPr algn="l"/>
            <a:r>
              <a:rPr lang="zh-CN" altLang="en-US" sz="2000" b="1" dirty="0">
                <a:solidFill>
                  <a:schemeClr val="tx1"/>
                </a:solidFill>
              </a:rPr>
              <a:t>④中国土壤中暗色丝孢菌疑难属种的分子生物学鉴定</a:t>
            </a:r>
            <a:endParaRPr lang="zh-CN" altLang="en-US" sz="2000" b="1" dirty="0">
              <a:solidFill>
                <a:schemeClr val="tx1"/>
              </a:solidFill>
            </a:endParaRPr>
          </a:p>
          <a:p>
            <a:pPr algn="l"/>
            <a:r>
              <a:rPr lang="zh-CN" altLang="en-US" sz="2000" b="1" dirty="0">
                <a:solidFill>
                  <a:schemeClr val="tx1"/>
                </a:solidFill>
              </a:rPr>
              <a:t>⑤青藏高原盐湖中真菌多样性及分子系统学研究</a:t>
            </a:r>
            <a:endParaRPr lang="zh-CN" altLang="en-US" sz="2000" b="1" dirty="0">
              <a:solidFill>
                <a:schemeClr val="tx1"/>
              </a:solidFill>
            </a:endParaRPr>
          </a:p>
          <a:p>
            <a:pPr algn="l"/>
            <a:r>
              <a:rPr lang="zh-CN" altLang="en-US" sz="2000" b="1" dirty="0">
                <a:solidFill>
                  <a:schemeClr val="tx1"/>
                </a:solidFill>
              </a:rPr>
              <a:t>参编了</a:t>
            </a:r>
            <a:r>
              <a:rPr lang="en-US" sz="2000" b="1" dirty="0">
                <a:solidFill>
                  <a:schemeClr val="tx1"/>
                </a:solidFill>
              </a:rPr>
              <a:t>4</a:t>
            </a:r>
            <a:r>
              <a:rPr lang="zh-CN" altLang="en-US" sz="2000" b="1" dirty="0">
                <a:solidFill>
                  <a:schemeClr val="tx1"/>
                </a:solidFill>
              </a:rPr>
              <a:t>部中国真菌志：</a:t>
            </a:r>
            <a:endParaRPr lang="zh-CN" altLang="en-US" sz="2000" b="1" dirty="0">
              <a:solidFill>
                <a:schemeClr val="tx1"/>
              </a:solidFill>
            </a:endParaRPr>
          </a:p>
          <a:p>
            <a:pPr algn="l"/>
            <a:r>
              <a:rPr lang="zh-CN" altLang="en-US" sz="2000" b="1" dirty="0">
                <a:solidFill>
                  <a:schemeClr val="tx1"/>
                </a:solidFill>
              </a:rPr>
              <a:t>①</a:t>
            </a:r>
            <a:r>
              <a:rPr lang="en-US" altLang="zh-CN" sz="2000" b="1" dirty="0">
                <a:solidFill>
                  <a:schemeClr val="tx1"/>
                </a:solidFill>
              </a:rPr>
              <a:t>《</a:t>
            </a:r>
            <a:r>
              <a:rPr lang="zh-CN" altLang="en-US" sz="2000" b="1" dirty="0">
                <a:solidFill>
                  <a:schemeClr val="tx1"/>
                </a:solidFill>
              </a:rPr>
              <a:t>第</a:t>
            </a:r>
            <a:r>
              <a:rPr lang="en-US" sz="2000" b="1" dirty="0">
                <a:solidFill>
                  <a:schemeClr val="tx1"/>
                </a:solidFill>
              </a:rPr>
              <a:t>16</a:t>
            </a:r>
            <a:r>
              <a:rPr lang="zh-CN" altLang="en-US" sz="2000" b="1" dirty="0">
                <a:solidFill>
                  <a:schemeClr val="tx1"/>
                </a:solidFill>
              </a:rPr>
              <a:t>卷：链格孢属</a:t>
            </a:r>
            <a:r>
              <a:rPr lang="en-US" altLang="zh-CN" sz="2000" b="1" dirty="0">
                <a:solidFill>
                  <a:schemeClr val="tx1"/>
                </a:solidFill>
              </a:rPr>
              <a:t>》</a:t>
            </a:r>
            <a:endParaRPr lang="zh-CN" altLang="en-US" sz="2000" b="1" dirty="0">
              <a:solidFill>
                <a:schemeClr val="tx1"/>
              </a:solidFill>
            </a:endParaRPr>
          </a:p>
          <a:p>
            <a:pPr algn="l"/>
            <a:r>
              <a:rPr lang="zh-CN" altLang="en-US" sz="2000" b="1" dirty="0">
                <a:solidFill>
                  <a:schemeClr val="tx1"/>
                </a:solidFill>
              </a:rPr>
              <a:t>②</a:t>
            </a:r>
            <a:r>
              <a:rPr lang="en-US" altLang="zh-CN" sz="2000" b="1" dirty="0">
                <a:solidFill>
                  <a:schemeClr val="tx1"/>
                </a:solidFill>
              </a:rPr>
              <a:t>《</a:t>
            </a:r>
            <a:r>
              <a:rPr lang="zh-CN" altLang="en-US" sz="2000" b="1" dirty="0">
                <a:solidFill>
                  <a:schemeClr val="tx1"/>
                </a:solidFill>
              </a:rPr>
              <a:t>第</a:t>
            </a:r>
            <a:r>
              <a:rPr lang="en-US" sz="2000" b="1" dirty="0">
                <a:solidFill>
                  <a:schemeClr val="tx1"/>
                </a:solidFill>
              </a:rPr>
              <a:t>30</a:t>
            </a:r>
            <a:r>
              <a:rPr lang="zh-CN" altLang="en-US" sz="2000" b="1" dirty="0">
                <a:solidFill>
                  <a:schemeClr val="tx1"/>
                </a:solidFill>
              </a:rPr>
              <a:t>卷：蠕形分生孢子真菌</a:t>
            </a:r>
            <a:r>
              <a:rPr lang="en-US" altLang="zh-CN" sz="2000" b="1" dirty="0">
                <a:solidFill>
                  <a:schemeClr val="tx1"/>
                </a:solidFill>
              </a:rPr>
              <a:t>》</a:t>
            </a:r>
            <a:r>
              <a:rPr lang="zh-CN" altLang="en-US" sz="2000" b="1" dirty="0">
                <a:solidFill>
                  <a:schemeClr val="tx1"/>
                </a:solidFill>
              </a:rPr>
              <a:t>。</a:t>
            </a:r>
            <a:endParaRPr lang="zh-CN" altLang="en-US" sz="2000" b="1" dirty="0">
              <a:solidFill>
                <a:schemeClr val="tx1"/>
              </a:solidFill>
            </a:endParaRPr>
          </a:p>
          <a:p>
            <a:pPr algn="l"/>
            <a:r>
              <a:rPr lang="zh-CN" altLang="en-US" sz="2000" b="1" dirty="0">
                <a:solidFill>
                  <a:schemeClr val="tx1"/>
                </a:solidFill>
              </a:rPr>
              <a:t>③</a:t>
            </a:r>
            <a:r>
              <a:rPr lang="en-US" altLang="zh-CN" sz="2000" b="1" dirty="0">
                <a:solidFill>
                  <a:schemeClr val="tx1"/>
                </a:solidFill>
              </a:rPr>
              <a:t>《</a:t>
            </a:r>
            <a:r>
              <a:rPr lang="zh-CN" altLang="en-US" sz="2000" b="1" dirty="0">
                <a:solidFill>
                  <a:schemeClr val="tx1"/>
                </a:solidFill>
              </a:rPr>
              <a:t>第</a:t>
            </a:r>
            <a:r>
              <a:rPr lang="en-US" sz="2000" b="1" dirty="0">
                <a:solidFill>
                  <a:schemeClr val="tx1"/>
                </a:solidFill>
              </a:rPr>
              <a:t>31</a:t>
            </a:r>
            <a:r>
              <a:rPr lang="zh-CN" altLang="en-US" sz="2000" b="1" dirty="0">
                <a:solidFill>
                  <a:schemeClr val="tx1"/>
                </a:solidFill>
              </a:rPr>
              <a:t>卷：砖格分生孢子真菌</a:t>
            </a:r>
            <a:r>
              <a:rPr lang="en-US" altLang="zh-CN" sz="2000" b="1" dirty="0">
                <a:solidFill>
                  <a:schemeClr val="tx1"/>
                </a:solidFill>
              </a:rPr>
              <a:t>》</a:t>
            </a:r>
            <a:r>
              <a:rPr lang="zh-CN" altLang="en-US" sz="2000" b="1" dirty="0">
                <a:solidFill>
                  <a:schemeClr val="tx1"/>
                </a:solidFill>
              </a:rPr>
              <a:t>。</a:t>
            </a:r>
            <a:endParaRPr lang="zh-CN" altLang="en-US" sz="2000" b="1" dirty="0">
              <a:solidFill>
                <a:schemeClr val="tx1"/>
              </a:solidFill>
            </a:endParaRPr>
          </a:p>
          <a:p>
            <a:pPr algn="l"/>
            <a:r>
              <a:rPr lang="zh-CN" altLang="en-US" sz="2000" b="1" dirty="0">
                <a:solidFill>
                  <a:schemeClr val="tx1"/>
                </a:solidFill>
              </a:rPr>
              <a:t>④</a:t>
            </a:r>
            <a:r>
              <a:rPr lang="en-US" altLang="zh-CN" sz="2000" b="1" dirty="0">
                <a:solidFill>
                  <a:schemeClr val="tx1"/>
                </a:solidFill>
              </a:rPr>
              <a:t>《</a:t>
            </a:r>
            <a:r>
              <a:rPr lang="zh-CN" altLang="en-US" sz="2000" b="1" dirty="0">
                <a:solidFill>
                  <a:schemeClr val="tx1"/>
                </a:solidFill>
              </a:rPr>
              <a:t>第</a:t>
            </a:r>
            <a:r>
              <a:rPr lang="en-US" sz="2000" b="1" dirty="0">
                <a:solidFill>
                  <a:schemeClr val="tx1"/>
                </a:solidFill>
              </a:rPr>
              <a:t>51</a:t>
            </a:r>
            <a:r>
              <a:rPr lang="zh-CN" altLang="en-US" sz="2000" b="1" dirty="0">
                <a:solidFill>
                  <a:schemeClr val="tx1"/>
                </a:solidFill>
              </a:rPr>
              <a:t>卷：中国土壤中的暗色丝孢菌</a:t>
            </a:r>
            <a:r>
              <a:rPr lang="en-US" altLang="zh-CN" sz="2000" b="1" dirty="0">
                <a:solidFill>
                  <a:schemeClr val="tx1"/>
                </a:solidFill>
              </a:rPr>
              <a:t>》</a:t>
            </a:r>
            <a:r>
              <a:rPr lang="zh-CN" altLang="en-US" sz="2000" b="1" dirty="0">
                <a:solidFill>
                  <a:schemeClr val="tx1"/>
                </a:solidFill>
              </a:rPr>
              <a:t>。</a:t>
            </a:r>
            <a:endParaRPr lang="zh-CN" altLang="en-US" sz="2000" b="1" dirty="0">
              <a:solidFill>
                <a:schemeClr val="tx1"/>
              </a:solidFill>
            </a:endParaRPr>
          </a:p>
          <a:p>
            <a:pPr algn="l"/>
            <a:r>
              <a:rPr lang="zh-CN" altLang="en-US" sz="2000" b="1" dirty="0">
                <a:solidFill>
                  <a:schemeClr val="tx1"/>
                </a:solidFill>
              </a:rPr>
              <a:t>          先后在美国真菌学报</a:t>
            </a:r>
            <a:r>
              <a:rPr lang="en-US" sz="2000" b="1" dirty="0" err="1">
                <a:solidFill>
                  <a:schemeClr val="tx1"/>
                </a:solidFill>
              </a:rPr>
              <a:t>Mycotaxon</a:t>
            </a:r>
            <a:r>
              <a:rPr lang="zh-CN" altLang="en-US" sz="2000" b="1" dirty="0">
                <a:solidFill>
                  <a:schemeClr val="tx1"/>
                </a:solidFill>
              </a:rPr>
              <a:t>、菌物学报等期刊上发表论文</a:t>
            </a:r>
            <a:r>
              <a:rPr lang="en-US" sz="2000" b="1" dirty="0">
                <a:solidFill>
                  <a:schemeClr val="tx1"/>
                </a:solidFill>
              </a:rPr>
              <a:t>16</a:t>
            </a:r>
            <a:r>
              <a:rPr lang="zh-CN" altLang="en-US" sz="2000" b="1" dirty="0">
                <a:solidFill>
                  <a:schemeClr val="tx1"/>
                </a:solidFill>
              </a:rPr>
              <a:t>篇，被</a:t>
            </a:r>
            <a:r>
              <a:rPr lang="en-US" sz="2000" b="1" dirty="0">
                <a:solidFill>
                  <a:schemeClr val="tx1"/>
                </a:solidFill>
              </a:rPr>
              <a:t>SCI</a:t>
            </a:r>
            <a:r>
              <a:rPr lang="zh-CN" altLang="en-US" sz="2000" b="1" dirty="0">
                <a:solidFill>
                  <a:schemeClr val="tx1"/>
                </a:solidFill>
              </a:rPr>
              <a:t>收入</a:t>
            </a:r>
            <a:r>
              <a:rPr lang="en-US" sz="2000" b="1" dirty="0">
                <a:solidFill>
                  <a:schemeClr val="tx1"/>
                </a:solidFill>
              </a:rPr>
              <a:t>11</a:t>
            </a:r>
            <a:r>
              <a:rPr lang="zh-CN" altLang="en-US" sz="2000" b="1" dirty="0">
                <a:solidFill>
                  <a:schemeClr val="tx1"/>
                </a:solidFill>
              </a:rPr>
              <a:t>篇。已报道丝孢菌新种</a:t>
            </a:r>
            <a:r>
              <a:rPr lang="en-US" sz="2000" b="1" dirty="0">
                <a:solidFill>
                  <a:schemeClr val="tx1"/>
                </a:solidFill>
              </a:rPr>
              <a:t>30</a:t>
            </a:r>
            <a:r>
              <a:rPr lang="zh-CN" altLang="en-US" sz="2000" b="1" dirty="0">
                <a:solidFill>
                  <a:schemeClr val="tx1"/>
                </a:solidFill>
              </a:rPr>
              <a:t>余个，中国新纪录属</a:t>
            </a:r>
            <a:r>
              <a:rPr lang="en-US" sz="2000" b="1" dirty="0">
                <a:solidFill>
                  <a:schemeClr val="tx1"/>
                </a:solidFill>
              </a:rPr>
              <a:t>3</a:t>
            </a:r>
            <a:r>
              <a:rPr lang="zh-CN" altLang="en-US" sz="2000" b="1" dirty="0">
                <a:solidFill>
                  <a:schemeClr val="tx1"/>
                </a:solidFill>
              </a:rPr>
              <a:t>个，中国新纪录种</a:t>
            </a:r>
            <a:r>
              <a:rPr lang="en-US" sz="2000" b="1" dirty="0">
                <a:solidFill>
                  <a:schemeClr val="tx1"/>
                </a:solidFill>
              </a:rPr>
              <a:t>60</a:t>
            </a:r>
            <a:r>
              <a:rPr lang="zh-CN" altLang="en-US" sz="2000" b="1" dirty="0">
                <a:solidFill>
                  <a:schemeClr val="tx1"/>
                </a:solidFill>
              </a:rPr>
              <a:t>余个。</a:t>
            </a:r>
            <a:endParaRPr lang="zh-CN" altLang="en-US" sz="2000" b="1" dirty="0">
              <a:solidFill>
                <a:schemeClr val="tx1"/>
              </a:solidFill>
            </a:endParaRPr>
          </a:p>
          <a:p>
            <a:pPr algn="l"/>
            <a:r>
              <a:rPr lang="zh-CN" altLang="en-US" sz="2000" b="1" dirty="0">
                <a:solidFill>
                  <a:schemeClr val="tx1"/>
                </a:solidFill>
              </a:rPr>
              <a:t>          同时负责山东省农业微生物重点实验室的日常管理工作</a:t>
            </a:r>
            <a:endParaRPr lang="zh-CN" altLang="en-US" sz="2000" b="1" dirty="0">
              <a:solidFill>
                <a:schemeClr val="tx1"/>
              </a:solidFill>
            </a:endParaRPr>
          </a:p>
        </p:txBody>
      </p:sp>
      <p:pic>
        <p:nvPicPr>
          <p:cNvPr id="54274" name="Picture 2" descr="E:\植病学科和植病系的工作\植病系\植病系的基本情况---2016.1.19\植病系教师照片\L371611041526450018.jpg"/>
          <p:cNvPicPr>
            <a:picLocks noChangeAspect="1" noChangeArrowheads="1"/>
          </p:cNvPicPr>
          <p:nvPr/>
        </p:nvPicPr>
        <p:blipFill>
          <a:blip r:embed="rId1" cstate="print"/>
          <a:srcRect/>
          <a:stretch>
            <a:fillRect/>
          </a:stretch>
        </p:blipFill>
        <p:spPr bwMode="auto">
          <a:xfrm>
            <a:off x="7375358" y="204536"/>
            <a:ext cx="1371600" cy="18415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bwMode="auto">
          <a:xfrm>
            <a:off x="492994" y="2247291"/>
            <a:ext cx="8078789" cy="1447800"/>
            <a:chOff x="521" y="1833"/>
            <a:chExt cx="5089" cy="912"/>
          </a:xfrm>
        </p:grpSpPr>
        <p:sp>
          <p:nvSpPr>
            <p:cNvPr id="4" name="Text Box 17"/>
            <p:cNvSpPr txBox="1">
              <a:spLocks noChangeArrowheads="1"/>
            </p:cNvSpPr>
            <p:nvPr/>
          </p:nvSpPr>
          <p:spPr bwMode="auto">
            <a:xfrm>
              <a:off x="1608" y="1941"/>
              <a:ext cx="4002" cy="446"/>
            </a:xfrm>
            <a:prstGeom prst="rect">
              <a:avLst/>
            </a:prstGeom>
            <a:noFill/>
            <a:ln w="9525">
              <a:noFill/>
              <a:miter lim="800000"/>
            </a:ln>
            <a:effectLst/>
          </p:spPr>
          <p:txBody>
            <a:bodyPr wrap="square">
              <a:spAutoFit/>
            </a:bodyPr>
            <a:lstStyle/>
            <a:p>
              <a:pPr>
                <a:spcBef>
                  <a:spcPct val="50000"/>
                </a:spcBef>
              </a:pPr>
              <a:r>
                <a:rPr lang="zh-CN" altLang="en-US" sz="4000" b="1">
                  <a:solidFill>
                    <a:schemeClr val="accent2"/>
                  </a:solidFill>
                  <a:ea typeface="黑体" panose="02010609060101010101" pitchFamily="49" charset="-122"/>
                </a:rPr>
                <a:t>四、科研平台资源</a:t>
              </a:r>
              <a:endParaRPr lang="zh-CN" altLang="en-US" sz="4000" b="1">
                <a:solidFill>
                  <a:schemeClr val="accent2"/>
                </a:solidFill>
                <a:ea typeface="黑体" panose="02010609060101010101" pitchFamily="49" charset="-122"/>
              </a:endParaRPr>
            </a:p>
          </p:txBody>
        </p:sp>
        <p:grpSp>
          <p:nvGrpSpPr>
            <p:cNvPr id="3" name="Group 23"/>
            <p:cNvGrpSpPr/>
            <p:nvPr/>
          </p:nvGrpSpPr>
          <p:grpSpPr bwMode="auto">
            <a:xfrm>
              <a:off x="521" y="1833"/>
              <a:ext cx="4967" cy="912"/>
              <a:chOff x="521" y="1833"/>
              <a:chExt cx="4967" cy="912"/>
            </a:xfrm>
          </p:grpSpPr>
          <p:pic>
            <p:nvPicPr>
              <p:cNvPr id="6" name="Picture 5" descr="2950313_111438000476_1"/>
              <p:cNvPicPr>
                <a:picLocks noChangeAspect="1" noChangeArrowheads="1"/>
              </p:cNvPicPr>
              <p:nvPr/>
            </p:nvPicPr>
            <p:blipFill>
              <a:blip r:embed="rId1" cstate="print">
                <a:clrChange>
                  <a:clrFrom>
                    <a:srgbClr val="FFFFFF"/>
                  </a:clrFrom>
                  <a:clrTo>
                    <a:srgbClr val="FFFFFF">
                      <a:alpha val="0"/>
                    </a:srgbClr>
                  </a:clrTo>
                </a:clrChange>
              </a:blip>
              <a:srcRect l="4666" t="4471" b="4471"/>
              <a:stretch>
                <a:fillRect/>
              </a:stretch>
            </p:blipFill>
            <p:spPr bwMode="auto">
              <a:xfrm>
                <a:off x="521" y="1833"/>
                <a:ext cx="1042" cy="912"/>
              </a:xfrm>
              <a:prstGeom prst="rect">
                <a:avLst/>
              </a:prstGeom>
              <a:noFill/>
            </p:spPr>
          </p:pic>
          <p:sp>
            <p:nvSpPr>
              <p:cNvPr id="7" name="Line 19"/>
              <p:cNvSpPr>
                <a:spLocks noChangeShapeType="1"/>
              </p:cNvSpPr>
              <p:nvPr/>
            </p:nvSpPr>
            <p:spPr bwMode="auto">
              <a:xfrm flipV="1">
                <a:off x="1474" y="2468"/>
                <a:ext cx="4014" cy="1"/>
              </a:xfrm>
              <a:prstGeom prst="line">
                <a:avLst/>
              </a:prstGeom>
              <a:noFill/>
              <a:ln w="57150">
                <a:solidFill>
                  <a:srgbClr val="008000"/>
                </a:solidFill>
                <a:prstDash val="sysDot"/>
                <a:round/>
                <a:tailEnd type="oval" w="med" len="med"/>
              </a:ln>
              <a:effectLst/>
            </p:spPr>
            <p:txBody>
              <a:bodyPr/>
              <a:lstStyle/>
              <a:p>
                <a:endParaRPr lang="zh-CN" altLang="en-US"/>
              </a:p>
            </p:txBody>
          </p:sp>
        </p:grpSp>
      </p:grpSp>
      <p:sp>
        <p:nvSpPr>
          <p:cNvPr id="8" name="Text Box 25"/>
          <p:cNvSpPr txBox="1">
            <a:spLocks noChangeArrowheads="1"/>
          </p:cNvSpPr>
          <p:nvPr/>
        </p:nvSpPr>
        <p:spPr bwMode="auto">
          <a:xfrm>
            <a:off x="3048000" y="3810000"/>
            <a:ext cx="3779837" cy="1169551"/>
          </a:xfrm>
          <a:prstGeom prst="rect">
            <a:avLst/>
          </a:prstGeom>
          <a:noFill/>
          <a:ln w="9525">
            <a:noFill/>
            <a:miter lim="800000"/>
          </a:ln>
          <a:effectLst/>
        </p:spPr>
        <p:txBody>
          <a:bodyPr>
            <a:spAutoFit/>
          </a:bodyPr>
          <a:lstStyle/>
          <a:p>
            <a:pPr>
              <a:spcBef>
                <a:spcPct val="50000"/>
              </a:spcBef>
            </a:pPr>
            <a:r>
              <a:rPr lang="en-US" altLang="zh-CN" sz="2800" b="1">
                <a:solidFill>
                  <a:srgbClr val="4D4D4D"/>
                </a:solidFill>
                <a:latin typeface="黑体" panose="02010609060101010101" pitchFamily="49" charset="-122"/>
                <a:ea typeface="黑体" panose="02010609060101010101" pitchFamily="49" charset="-122"/>
              </a:rPr>
              <a:t>1</a:t>
            </a:r>
            <a:r>
              <a:rPr lang="zh-CN" altLang="en-US" sz="2800" b="1">
                <a:solidFill>
                  <a:srgbClr val="4D4D4D"/>
                </a:solidFill>
                <a:latin typeface="黑体" panose="02010609060101010101" pitchFamily="49" charset="-122"/>
                <a:ea typeface="黑体" panose="02010609060101010101" pitchFamily="49" charset="-122"/>
              </a:rPr>
              <a:t>、</a:t>
            </a:r>
            <a:r>
              <a:rPr lang="zh-CN" altLang="en-US" sz="2800" b="1">
                <a:solidFill>
                  <a:schemeClr val="accent2"/>
                </a:solidFill>
                <a:ea typeface="黑体" panose="02010609060101010101" pitchFamily="49" charset="-122"/>
              </a:rPr>
              <a:t>科研平台</a:t>
            </a:r>
            <a:endParaRPr lang="zh-CN" altLang="en-US" sz="2800" b="1">
              <a:solidFill>
                <a:srgbClr val="4D4D4D"/>
              </a:solidFill>
              <a:latin typeface="黑体" panose="02010609060101010101" pitchFamily="49" charset="-122"/>
              <a:ea typeface="黑体" panose="02010609060101010101" pitchFamily="49" charset="-122"/>
            </a:endParaRPr>
          </a:p>
          <a:p>
            <a:pPr>
              <a:spcBef>
                <a:spcPct val="50000"/>
              </a:spcBef>
            </a:pPr>
            <a:r>
              <a:rPr lang="en-US" altLang="zh-CN" sz="2800" b="1">
                <a:solidFill>
                  <a:srgbClr val="4D4D4D"/>
                </a:solidFill>
                <a:latin typeface="黑体" panose="02010609060101010101" pitchFamily="49" charset="-122"/>
                <a:ea typeface="黑体" panose="02010609060101010101" pitchFamily="49" charset="-122"/>
              </a:rPr>
              <a:t>2</a:t>
            </a:r>
            <a:r>
              <a:rPr lang="zh-CN" altLang="en-US" sz="2800" b="1">
                <a:solidFill>
                  <a:srgbClr val="4D4D4D"/>
                </a:solidFill>
                <a:latin typeface="黑体" panose="02010609060101010101" pitchFamily="49" charset="-122"/>
                <a:ea typeface="黑体" panose="02010609060101010101" pitchFamily="49" charset="-122"/>
              </a:rPr>
              <a:t>、</a:t>
            </a:r>
            <a:r>
              <a:rPr lang="zh-CN" altLang="en-US" sz="2800" b="1">
                <a:solidFill>
                  <a:schemeClr val="accent2"/>
                </a:solidFill>
                <a:ea typeface="黑体" panose="02010609060101010101" pitchFamily="49" charset="-122"/>
              </a:rPr>
              <a:t>科研资源</a:t>
            </a:r>
            <a:endParaRPr lang="zh-CN" altLang="en-US" sz="2800" b="1">
              <a:solidFill>
                <a:srgbClr val="4D4D4D"/>
              </a:solidFill>
              <a:latin typeface="黑体" panose="02010609060101010101" pitchFamily="49" charset="-122"/>
              <a:ea typeface="黑体" panose="02010609060101010101" pitchFamily="49"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85737" y="0"/>
            <a:ext cx="3297698" cy="769441"/>
          </a:xfrm>
          <a:prstGeom prst="rect">
            <a:avLst/>
          </a:prstGeom>
          <a:noFill/>
          <a:ln w="9525">
            <a:noFill/>
            <a:miter lim="800000"/>
          </a:ln>
        </p:spPr>
        <p:txBody>
          <a:bodyPr wrap="none">
            <a:spAutoFit/>
          </a:bodyPr>
          <a:lstStyle/>
          <a:p>
            <a:r>
              <a:rPr lang="en-US" altLang="zh-CN" sz="4400" b="1">
                <a:solidFill>
                  <a:srgbClr val="220FB1"/>
                </a:solidFill>
                <a:latin typeface="黑体" panose="02010609060101010101" pitchFamily="49" charset="-122"/>
                <a:ea typeface="黑体" panose="02010609060101010101" pitchFamily="49" charset="-122"/>
              </a:rPr>
              <a:t>1</a:t>
            </a:r>
            <a:r>
              <a:rPr lang="zh-CN" altLang="en-US" sz="4400" b="1">
                <a:solidFill>
                  <a:srgbClr val="220FB1"/>
                </a:solidFill>
                <a:latin typeface="黑体" panose="02010609060101010101" pitchFamily="49" charset="-122"/>
                <a:ea typeface="黑体" panose="02010609060101010101" pitchFamily="49" charset="-122"/>
              </a:rPr>
              <a:t>、科研平台</a:t>
            </a:r>
            <a:endParaRPr lang="zh-CN" altLang="en-US" sz="4400" b="1">
              <a:solidFill>
                <a:srgbClr val="220FB1"/>
              </a:solidFill>
              <a:latin typeface="黑体" panose="02010609060101010101" pitchFamily="49" charset="-122"/>
              <a:ea typeface="黑体" panose="02010609060101010101" pitchFamily="49" charset="-122"/>
            </a:endParaRPr>
          </a:p>
        </p:txBody>
      </p:sp>
      <p:cxnSp>
        <p:nvCxnSpPr>
          <p:cNvPr id="3" name="Straight Connector 2"/>
          <p:cNvCxnSpPr/>
          <p:nvPr/>
        </p:nvCxnSpPr>
        <p:spPr>
          <a:xfrm>
            <a:off x="0" y="823913"/>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459657"/>
            <a:ext cx="8229600" cy="3462486"/>
          </a:xfrm>
          <a:prstGeom prst="rect">
            <a:avLst/>
          </a:prstGeom>
          <a:noFill/>
        </p:spPr>
        <p:txBody>
          <a:bodyPr wrap="square">
            <a:spAutoFit/>
          </a:bodyPr>
          <a:lstStyle/>
          <a:p>
            <a:pPr marL="514350" indent="-514350" fontAlgn="auto">
              <a:lnSpc>
                <a:spcPct val="150000"/>
              </a:lnSpc>
              <a:spcBef>
                <a:spcPts val="600"/>
              </a:spcBef>
              <a:spcAft>
                <a:spcPts val="600"/>
              </a:spcAft>
              <a:buClr>
                <a:srgbClr val="FF0000"/>
              </a:buClr>
              <a:defRPr/>
            </a:pPr>
            <a:endParaRPr lang="en-US" altLang="zh-CN" sz="2800" b="1">
              <a:latin typeface="黑体" panose="02010609060101010101" pitchFamily="49" charset="-122"/>
              <a:ea typeface="黑体" panose="02010609060101010101" pitchFamily="49" charset="-122"/>
            </a:endParaRPr>
          </a:p>
          <a:p>
            <a:pPr marL="514350" indent="-514350" fontAlgn="auto">
              <a:lnSpc>
                <a:spcPct val="150000"/>
              </a:lnSpc>
              <a:spcBef>
                <a:spcPts val="600"/>
              </a:spcBef>
              <a:spcAft>
                <a:spcPts val="600"/>
              </a:spcAft>
              <a:buClr>
                <a:srgbClr val="FF0000"/>
              </a:buClr>
              <a:buFont typeface="Wingdings" panose="05000000000000000000" pitchFamily="2" charset="2"/>
              <a:buChar char="l"/>
              <a:defRPr/>
            </a:pPr>
            <a:r>
              <a:rPr lang="zh-CN" altLang="en-US" sz="2800" b="1">
                <a:latin typeface="黑体" panose="02010609060101010101" pitchFamily="49" charset="-122"/>
                <a:ea typeface="黑体" panose="02010609060101010101" pitchFamily="49" charset="-122"/>
              </a:rPr>
              <a:t>山东省农业微生物重点实验室（</a:t>
            </a:r>
            <a:r>
              <a:rPr lang="en-US" altLang="zh-CN" sz="2800" b="1">
                <a:latin typeface="黑体" panose="02010609060101010101" pitchFamily="49" charset="-122"/>
                <a:ea typeface="黑体" panose="02010609060101010101" pitchFamily="49" charset="-122"/>
              </a:rPr>
              <a:t>2011---</a:t>
            </a:r>
            <a:r>
              <a:rPr lang="zh-CN" altLang="en-US" sz="2800" b="1">
                <a:latin typeface="黑体" panose="02010609060101010101" pitchFamily="49" charset="-122"/>
                <a:ea typeface="黑体" panose="02010609060101010101" pitchFamily="49" charset="-122"/>
              </a:rPr>
              <a:t>）</a:t>
            </a:r>
            <a:endParaRPr lang="en-US" altLang="zh-CN" sz="2800" b="1">
              <a:latin typeface="黑体" panose="02010609060101010101" pitchFamily="49" charset="-122"/>
              <a:ea typeface="黑体" panose="02010609060101010101" pitchFamily="49" charset="-122"/>
            </a:endParaRPr>
          </a:p>
          <a:p>
            <a:pPr marL="514350" indent="-514350" fontAlgn="auto">
              <a:lnSpc>
                <a:spcPct val="150000"/>
              </a:lnSpc>
              <a:spcBef>
                <a:spcPts val="600"/>
              </a:spcBef>
              <a:spcAft>
                <a:spcPts val="600"/>
              </a:spcAft>
              <a:buClr>
                <a:srgbClr val="FF0000"/>
              </a:buClr>
              <a:defRPr/>
            </a:pPr>
            <a:r>
              <a:rPr lang="en-US" altLang="zh-CN" sz="2800" b="1">
                <a:latin typeface="黑体" panose="02010609060101010101" pitchFamily="49" charset="-122"/>
                <a:ea typeface="黑体" panose="02010609060101010101" pitchFamily="49" charset="-122"/>
              </a:rPr>
              <a:t>   2017</a:t>
            </a:r>
            <a:r>
              <a:rPr lang="zh-CN" altLang="en-US" sz="2800" b="1">
                <a:latin typeface="黑体" panose="02010609060101010101" pitchFamily="49" charset="-122"/>
                <a:ea typeface="黑体" panose="02010609060101010101" pitchFamily="49" charset="-122"/>
              </a:rPr>
              <a:t>年评估“良好”</a:t>
            </a:r>
            <a:endParaRPr lang="en-US" altLang="zh-CN" sz="2800" b="1">
              <a:latin typeface="黑体" panose="02010609060101010101" pitchFamily="49" charset="-122"/>
              <a:ea typeface="黑体" panose="02010609060101010101" pitchFamily="49" charset="-122"/>
            </a:endParaRPr>
          </a:p>
          <a:p>
            <a:pPr marL="514350" indent="-514350">
              <a:lnSpc>
                <a:spcPct val="150000"/>
              </a:lnSpc>
              <a:spcBef>
                <a:spcPts val="600"/>
              </a:spcBef>
              <a:spcAft>
                <a:spcPts val="600"/>
              </a:spcAft>
              <a:buClr>
                <a:srgbClr val="FF0000"/>
              </a:buClr>
              <a:buFont typeface="Wingdings" panose="05000000000000000000" pitchFamily="2" charset="2"/>
              <a:buChar char="l"/>
              <a:defRPr/>
            </a:pPr>
            <a:r>
              <a:rPr lang="zh-CN" altLang="en-US" sz="2800" b="1">
                <a:latin typeface="黑体" panose="02010609060101010101" pitchFamily="49" charset="-122"/>
                <a:ea typeface="黑体" panose="02010609060101010101" pitchFamily="49" charset="-122"/>
              </a:rPr>
              <a:t>山东省蔬菜病虫生物学重点实验室（</a:t>
            </a:r>
            <a:r>
              <a:rPr lang="en-US" altLang="zh-CN" sz="2800" b="1">
                <a:latin typeface="黑体" panose="02010609060101010101" pitchFamily="49" charset="-122"/>
                <a:ea typeface="黑体" panose="02010609060101010101" pitchFamily="49" charset="-122"/>
              </a:rPr>
              <a:t>2014---</a:t>
            </a:r>
            <a:r>
              <a:rPr lang="zh-CN" altLang="en-US" sz="2800" b="1">
                <a:latin typeface="黑体" panose="02010609060101010101" pitchFamily="49" charset="-122"/>
                <a:ea typeface="黑体" panose="02010609060101010101" pitchFamily="49" charset="-122"/>
              </a:rPr>
              <a:t>）</a:t>
            </a:r>
            <a:endParaRPr lang="en-US" altLang="zh-CN" sz="2800" b="1">
              <a:latin typeface="黑体" panose="02010609060101010101" pitchFamily="49" charset="-122"/>
              <a:ea typeface="黑体" panose="02010609060101010101" pitchFamily="49" charset="-122"/>
            </a:endParaRPr>
          </a:p>
          <a:p>
            <a:pPr marL="342900" indent="-342900" fontAlgn="auto">
              <a:spcBef>
                <a:spcPts val="0"/>
              </a:spcBef>
              <a:spcAft>
                <a:spcPts val="0"/>
              </a:spcAft>
              <a:buClr>
                <a:srgbClr val="FF0000"/>
              </a:buClr>
              <a:defRPr/>
            </a:pPr>
            <a:endParaRPr lang="zh-CN" altLang="en-US" sz="1600" b="1">
              <a:latin typeface="+mn-lt"/>
              <a:ea typeface="+mn-ea"/>
            </a:endParaRPr>
          </a:p>
        </p:txBody>
      </p:sp>
      <p:pic>
        <p:nvPicPr>
          <p:cNvPr id="1026" name="Picture 2"/>
          <p:cNvPicPr>
            <a:picLocks noChangeAspect="1" noChangeArrowheads="1"/>
          </p:cNvPicPr>
          <p:nvPr/>
        </p:nvPicPr>
        <p:blipFill>
          <a:blip r:embed="rId1" cstate="print"/>
          <a:srcRect l="2500" t="73333" r="69167" b="12592"/>
          <a:stretch>
            <a:fillRect/>
          </a:stretch>
        </p:blipFill>
        <p:spPr bwMode="auto">
          <a:xfrm>
            <a:off x="152400" y="4546227"/>
            <a:ext cx="8763000" cy="223557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85737" y="0"/>
            <a:ext cx="3297698" cy="769441"/>
          </a:xfrm>
          <a:prstGeom prst="rect">
            <a:avLst/>
          </a:prstGeom>
          <a:noFill/>
          <a:ln w="9525">
            <a:noFill/>
            <a:miter lim="800000"/>
          </a:ln>
        </p:spPr>
        <p:txBody>
          <a:bodyPr wrap="none">
            <a:spAutoFit/>
          </a:bodyPr>
          <a:lstStyle/>
          <a:p>
            <a:r>
              <a:rPr lang="en-US" altLang="zh-CN" sz="4400" b="1">
                <a:solidFill>
                  <a:srgbClr val="220FB1"/>
                </a:solidFill>
                <a:latin typeface="黑体" panose="02010609060101010101" pitchFamily="49" charset="-122"/>
                <a:ea typeface="黑体" panose="02010609060101010101" pitchFamily="49" charset="-122"/>
              </a:rPr>
              <a:t>1</a:t>
            </a:r>
            <a:r>
              <a:rPr lang="zh-CN" altLang="en-US" sz="4400" b="1">
                <a:solidFill>
                  <a:srgbClr val="220FB1"/>
                </a:solidFill>
                <a:latin typeface="黑体" panose="02010609060101010101" pitchFamily="49" charset="-122"/>
                <a:ea typeface="黑体" panose="02010609060101010101" pitchFamily="49" charset="-122"/>
              </a:rPr>
              <a:t>、历史演进</a:t>
            </a:r>
            <a:endParaRPr lang="zh-CN" altLang="en-US" sz="4400" b="1">
              <a:solidFill>
                <a:srgbClr val="220FB1"/>
              </a:solidFill>
              <a:latin typeface="黑体" panose="02010609060101010101" pitchFamily="49" charset="-122"/>
              <a:ea typeface="黑体" panose="02010609060101010101" pitchFamily="49" charset="-122"/>
            </a:endParaRPr>
          </a:p>
        </p:txBody>
      </p:sp>
      <p:cxnSp>
        <p:nvCxnSpPr>
          <p:cNvPr id="3" name="Straight Connector 2"/>
          <p:cNvCxnSpPr/>
          <p:nvPr/>
        </p:nvCxnSpPr>
        <p:spPr>
          <a:xfrm>
            <a:off x="0" y="823913"/>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12208" y="1302088"/>
            <a:ext cx="646331" cy="3046988"/>
          </a:xfrm>
          <a:prstGeom prst="rect">
            <a:avLst/>
          </a:prstGeom>
          <a:noFill/>
        </p:spPr>
        <p:txBody>
          <a:bodyPr wrap="none" rtlCol="0">
            <a:spAutoFit/>
          </a:bodyPr>
          <a:lstStyle/>
          <a:p>
            <a:pPr>
              <a:lnSpc>
                <a:spcPct val="200000"/>
              </a:lnSpc>
            </a:pPr>
            <a:endParaRPr lang="en-US" altLang="zh-CN" sz="2400"/>
          </a:p>
          <a:p>
            <a:pPr lvl="1">
              <a:lnSpc>
                <a:spcPct val="200000"/>
              </a:lnSpc>
            </a:pPr>
            <a:endParaRPr lang="zh-CN" altLang="zh-CN" sz="2400"/>
          </a:p>
          <a:p>
            <a:pPr lvl="0">
              <a:lnSpc>
                <a:spcPct val="200000"/>
              </a:lnSpc>
            </a:pPr>
            <a:endParaRPr lang="zh-CN" altLang="zh-CN" sz="2400"/>
          </a:p>
          <a:p>
            <a:pPr>
              <a:lnSpc>
                <a:spcPct val="200000"/>
              </a:lnSpc>
            </a:pPr>
            <a:endParaRPr lang="zh-CN" altLang="en-US" sz="2400"/>
          </a:p>
        </p:txBody>
      </p:sp>
      <p:sp>
        <p:nvSpPr>
          <p:cNvPr id="6" name="Rectangle 2"/>
          <p:cNvSpPr txBox="1">
            <a:spLocks noChangeArrowheads="1"/>
          </p:cNvSpPr>
          <p:nvPr/>
        </p:nvSpPr>
        <p:spPr>
          <a:xfrm>
            <a:off x="444500" y="976313"/>
            <a:ext cx="8470900" cy="744537"/>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eaLnBrk="1" hangingPunct="1">
              <a:defRPr/>
            </a:pPr>
            <a:r>
              <a:rPr lang="zh-CN" altLang="en-US" sz="3600" b="1">
                <a:solidFill>
                  <a:srgbClr val="220FB1"/>
                </a:solidFill>
                <a:latin typeface="黑体" panose="02010609060101010101" pitchFamily="49" charset="-122"/>
                <a:ea typeface="黑体" panose="02010609060101010101" pitchFamily="49" charset="-122"/>
                <a:cs typeface="+mn-cs"/>
              </a:rPr>
              <a:t>植物病理学科与植保学院共发展、同命运</a:t>
            </a:r>
            <a:endParaRPr lang="zh-CN" altLang="zh-CN" sz="3600" b="1">
              <a:solidFill>
                <a:srgbClr val="220FB1"/>
              </a:solidFill>
              <a:latin typeface="黑体" panose="02010609060101010101" pitchFamily="49" charset="-122"/>
              <a:ea typeface="黑体" panose="02010609060101010101" pitchFamily="49" charset="-122"/>
              <a:cs typeface="+mn-cs"/>
            </a:endParaRPr>
          </a:p>
        </p:txBody>
      </p:sp>
      <p:sp>
        <p:nvSpPr>
          <p:cNvPr id="8" name="矩形 1"/>
          <p:cNvSpPr/>
          <p:nvPr/>
        </p:nvSpPr>
        <p:spPr>
          <a:xfrm>
            <a:off x="503238" y="1752600"/>
            <a:ext cx="8137525" cy="400050"/>
          </a:xfrm>
          <a:prstGeom prst="rect">
            <a:avLst/>
          </a:prstGeom>
          <a:ln>
            <a:solidFill>
              <a:srgbClr val="FF0000"/>
            </a:solidFill>
          </a:ln>
        </p:spPr>
        <p:txBody>
          <a:bodyPr>
            <a:spAutoFit/>
          </a:bodyPr>
          <a:lstStyle/>
          <a:p>
            <a:pPr>
              <a:defRPr/>
            </a:pPr>
            <a:r>
              <a:rPr lang="en-US" altLang="zh-CN" sz="2000" kern="100">
                <a:ea typeface="仿宋_GB2312" panose="02010609030101010101" charset="-122"/>
                <a:cs typeface="Times New Roman" panose="02020603050405020304" pitchFamily="18" charset="0"/>
              </a:rPr>
              <a:t>1906</a:t>
            </a:r>
            <a:r>
              <a:rPr lang="zh-CN" altLang="en-US" sz="2000" kern="100">
                <a:ea typeface="仿宋_GB2312" panose="02010609030101010101" charset="-122"/>
                <a:cs typeface="Times New Roman" panose="02020603050405020304" pitchFamily="18" charset="0"/>
              </a:rPr>
              <a:t>年</a:t>
            </a:r>
            <a:r>
              <a:rPr lang="zh-CN" altLang="zh-CN" sz="2000" kern="100">
                <a:ea typeface="仿宋_GB2312" panose="02010609030101010101" charset="-122"/>
                <a:cs typeface="Times New Roman" panose="02020603050405020304" pitchFamily="18" charset="0"/>
              </a:rPr>
              <a:t>山东高等农业学堂开设</a:t>
            </a:r>
            <a:r>
              <a:rPr lang="zh-CN" altLang="zh-CN" sz="2000" kern="100">
                <a:solidFill>
                  <a:srgbClr val="FF0000"/>
                </a:solidFill>
                <a:ea typeface="仿宋_GB2312" panose="02010609030101010101" charset="-122"/>
                <a:cs typeface="Times New Roman" panose="02020603050405020304" pitchFamily="18" charset="0"/>
              </a:rPr>
              <a:t>植物病理学</a:t>
            </a:r>
            <a:r>
              <a:rPr lang="zh-CN" altLang="zh-CN" sz="2000" kern="100">
                <a:ea typeface="仿宋_GB2312" panose="02010609030101010101" charset="-122"/>
                <a:cs typeface="Times New Roman" panose="02020603050405020304" pitchFamily="18" charset="0"/>
              </a:rPr>
              <a:t>、昆虫学和森林保护学等课程</a:t>
            </a:r>
            <a:endParaRPr lang="zh-CN" altLang="en-US" sz="2000"/>
          </a:p>
        </p:txBody>
      </p:sp>
      <p:sp>
        <p:nvSpPr>
          <p:cNvPr id="9" name="矩形 9"/>
          <p:cNvSpPr/>
          <p:nvPr/>
        </p:nvSpPr>
        <p:spPr>
          <a:xfrm>
            <a:off x="612775" y="2689225"/>
            <a:ext cx="7920038" cy="400050"/>
          </a:xfrm>
          <a:prstGeom prst="rect">
            <a:avLst/>
          </a:prstGeom>
          <a:ln>
            <a:solidFill>
              <a:srgbClr val="FF0000"/>
            </a:solidFill>
          </a:ln>
        </p:spPr>
        <p:txBody>
          <a:bodyPr>
            <a:spAutoFit/>
          </a:bodyPr>
          <a:lstStyle/>
          <a:p>
            <a:pPr algn="ctr">
              <a:defRPr/>
            </a:pPr>
            <a:r>
              <a:rPr lang="en-US" altLang="zh-CN" sz="2000" kern="100">
                <a:ea typeface="仿宋_GB2312" panose="02010609030101010101" charset="-122"/>
                <a:cs typeface="Times New Roman" panose="02020603050405020304" pitchFamily="18" charset="0"/>
              </a:rPr>
              <a:t>1949</a:t>
            </a:r>
            <a:r>
              <a:rPr lang="zh-CN" altLang="zh-CN" sz="2000" kern="100">
                <a:ea typeface="仿宋_GB2312" panose="02010609030101010101" charset="-122"/>
                <a:cs typeface="Times New Roman" panose="02020603050405020304" pitchFamily="18" charset="0"/>
              </a:rPr>
              <a:t>年山东大学设</a:t>
            </a:r>
            <a:r>
              <a:rPr lang="zh-CN" altLang="zh-CN" sz="2000" kern="100">
                <a:solidFill>
                  <a:srgbClr val="FF0000"/>
                </a:solidFill>
                <a:ea typeface="仿宋_GB2312" panose="02010609030101010101" charset="-122"/>
                <a:cs typeface="Times New Roman" panose="02020603050405020304" pitchFamily="18" charset="0"/>
              </a:rPr>
              <a:t>植物病虫害学系</a:t>
            </a:r>
            <a:r>
              <a:rPr lang="zh-CN" altLang="zh-CN" sz="2000" kern="100">
                <a:ea typeface="仿宋_GB2312" panose="02010609030101010101" charset="-122"/>
                <a:cs typeface="Times New Roman" panose="02020603050405020304" pitchFamily="18" charset="0"/>
              </a:rPr>
              <a:t>，</a:t>
            </a:r>
            <a:r>
              <a:rPr lang="en-US" altLang="zh-CN" sz="2000" kern="100">
                <a:ea typeface="仿宋_GB2312" panose="02010609030101010101" charset="-122"/>
                <a:cs typeface="Times New Roman" panose="02020603050405020304" pitchFamily="18" charset="0"/>
              </a:rPr>
              <a:t>1950</a:t>
            </a:r>
            <a:r>
              <a:rPr lang="zh-CN" altLang="zh-CN" sz="2000" kern="100">
                <a:ea typeface="仿宋_GB2312" panose="02010609030101010101" charset="-122"/>
                <a:cs typeface="Times New Roman" panose="02020603050405020304" pitchFamily="18" charset="0"/>
              </a:rPr>
              <a:t>年招收植物病虫害学本科生</a:t>
            </a:r>
            <a:endParaRPr lang="zh-CN" altLang="en-US" sz="2000" kern="100">
              <a:ea typeface="仿宋_GB2312" panose="02010609030101010101" charset="-122"/>
              <a:cs typeface="Times New Roman" panose="02020603050405020304" pitchFamily="18" charset="0"/>
            </a:endParaRPr>
          </a:p>
        </p:txBody>
      </p:sp>
      <p:sp>
        <p:nvSpPr>
          <p:cNvPr id="10" name="矩形 2"/>
          <p:cNvSpPr/>
          <p:nvPr/>
        </p:nvSpPr>
        <p:spPr>
          <a:xfrm>
            <a:off x="179388" y="3586163"/>
            <a:ext cx="8785225" cy="708025"/>
          </a:xfrm>
          <a:prstGeom prst="rect">
            <a:avLst/>
          </a:prstGeom>
          <a:ln>
            <a:solidFill>
              <a:srgbClr val="FA1212"/>
            </a:solidFill>
          </a:ln>
        </p:spPr>
        <p:txBody>
          <a:bodyPr>
            <a:spAutoFit/>
          </a:bodyPr>
          <a:lstStyle/>
          <a:p>
            <a:pPr algn="ctr">
              <a:defRPr/>
            </a:pPr>
            <a:r>
              <a:rPr lang="en-US" altLang="zh-CN" sz="2000" kern="100">
                <a:ea typeface="仿宋_GB2312" panose="02010609030101010101" charset="-122"/>
                <a:cs typeface="Times New Roman" panose="02020603050405020304" pitchFamily="18" charset="0"/>
              </a:rPr>
              <a:t>1952</a:t>
            </a:r>
            <a:r>
              <a:rPr lang="zh-CN" altLang="zh-CN" sz="2000" kern="100">
                <a:ea typeface="仿宋_GB2312" panose="02010609030101010101" charset="-122"/>
                <a:cs typeface="Times New Roman" panose="02020603050405020304" pitchFamily="18" charset="0"/>
              </a:rPr>
              <a:t>年山东大学农学院植物病虫害学系、省立农学院植物病理学和昆虫学教研室及齐鲁大学农业专科学校的一部分合并为山东农学院</a:t>
            </a:r>
            <a:r>
              <a:rPr lang="zh-CN" altLang="zh-CN" sz="2000" kern="100">
                <a:solidFill>
                  <a:srgbClr val="FF0000"/>
                </a:solidFill>
                <a:ea typeface="仿宋_GB2312" panose="02010609030101010101" charset="-122"/>
                <a:cs typeface="Times New Roman" panose="02020603050405020304" pitchFamily="18" charset="0"/>
              </a:rPr>
              <a:t>植物病虫害学系</a:t>
            </a:r>
            <a:endParaRPr lang="en-US" altLang="zh-CN" sz="2000" kern="100">
              <a:solidFill>
                <a:srgbClr val="FF0000"/>
              </a:solidFill>
              <a:ea typeface="仿宋_GB2312" panose="02010609030101010101" charset="-122"/>
              <a:cs typeface="Times New Roman" panose="02020603050405020304" pitchFamily="18" charset="0"/>
            </a:endParaRPr>
          </a:p>
        </p:txBody>
      </p:sp>
      <p:sp>
        <p:nvSpPr>
          <p:cNvPr id="11" name="矩形 3"/>
          <p:cNvSpPr/>
          <p:nvPr/>
        </p:nvSpPr>
        <p:spPr>
          <a:xfrm>
            <a:off x="3041650" y="4772025"/>
            <a:ext cx="3060700" cy="400050"/>
          </a:xfrm>
          <a:prstGeom prst="rect">
            <a:avLst/>
          </a:prstGeom>
          <a:ln>
            <a:solidFill>
              <a:srgbClr val="FA1212"/>
            </a:solidFill>
          </a:ln>
        </p:spPr>
        <p:txBody>
          <a:bodyPr>
            <a:spAutoFit/>
          </a:bodyPr>
          <a:lstStyle/>
          <a:p>
            <a:pPr algn="ctr">
              <a:defRPr/>
            </a:pPr>
            <a:r>
              <a:rPr lang="en-US" altLang="zh-CN" sz="2000" kern="100">
                <a:ea typeface="仿宋_GB2312" panose="02010609030101010101" charset="-122"/>
                <a:cs typeface="Times New Roman" panose="02020603050405020304" pitchFamily="18" charset="0"/>
              </a:rPr>
              <a:t>1954</a:t>
            </a:r>
            <a:r>
              <a:rPr lang="zh-CN" altLang="zh-CN" sz="2000" kern="100">
                <a:ea typeface="仿宋_GB2312" panose="02010609030101010101" charset="-122"/>
                <a:cs typeface="Times New Roman" panose="02020603050405020304" pitchFamily="18" charset="0"/>
              </a:rPr>
              <a:t>年更名为</a:t>
            </a:r>
            <a:r>
              <a:rPr lang="zh-CN" altLang="zh-CN" sz="2000" kern="100">
                <a:solidFill>
                  <a:srgbClr val="FF0000"/>
                </a:solidFill>
                <a:ea typeface="仿宋_GB2312" panose="02010609030101010101" charset="-122"/>
                <a:cs typeface="Times New Roman" panose="02020603050405020304" pitchFamily="18" charset="0"/>
              </a:rPr>
              <a:t>植物保护系</a:t>
            </a:r>
            <a:endParaRPr lang="en-US" altLang="zh-CN" sz="2000" kern="100">
              <a:solidFill>
                <a:srgbClr val="FF0000"/>
              </a:solidFill>
              <a:ea typeface="仿宋_GB2312" panose="02010609030101010101" charset="-122"/>
              <a:cs typeface="Times New Roman" panose="02020603050405020304" pitchFamily="18" charset="0"/>
            </a:endParaRPr>
          </a:p>
        </p:txBody>
      </p:sp>
      <p:sp>
        <p:nvSpPr>
          <p:cNvPr id="12" name="矩形 4"/>
          <p:cNvSpPr/>
          <p:nvPr/>
        </p:nvSpPr>
        <p:spPr>
          <a:xfrm>
            <a:off x="2128838" y="5715000"/>
            <a:ext cx="4887912" cy="400050"/>
          </a:xfrm>
          <a:prstGeom prst="rect">
            <a:avLst/>
          </a:prstGeom>
          <a:ln>
            <a:solidFill>
              <a:srgbClr val="FA1212"/>
            </a:solidFill>
          </a:ln>
        </p:spPr>
        <p:txBody>
          <a:bodyPr wrap="none">
            <a:spAutoFit/>
          </a:bodyPr>
          <a:lstStyle/>
          <a:p>
            <a:pPr algn="ctr">
              <a:defRPr/>
            </a:pPr>
            <a:r>
              <a:rPr lang="en-US" altLang="zh-CN" sz="2000" kern="100">
                <a:ea typeface="仿宋_GB2312" panose="02010609030101010101" charset="-122"/>
                <a:cs typeface="Times New Roman" panose="02020603050405020304" pitchFamily="18" charset="0"/>
              </a:rPr>
              <a:t>2000</a:t>
            </a:r>
            <a:r>
              <a:rPr lang="zh-CN" altLang="zh-CN" sz="2000" kern="100">
                <a:ea typeface="仿宋_GB2312" panose="02010609030101010101" charset="-122"/>
                <a:cs typeface="Times New Roman" panose="02020603050405020304" pitchFamily="18" charset="0"/>
              </a:rPr>
              <a:t>年</a:t>
            </a:r>
            <a:r>
              <a:rPr lang="en-US" altLang="zh-CN" sz="2000" kern="100">
                <a:ea typeface="仿宋_GB2312" panose="02010609030101010101" charset="-122"/>
                <a:cs typeface="Times New Roman" panose="02020603050405020304" pitchFamily="18" charset="0"/>
              </a:rPr>
              <a:t>12</a:t>
            </a:r>
            <a:r>
              <a:rPr lang="zh-CN" altLang="zh-CN" sz="2000" kern="100">
                <a:ea typeface="仿宋_GB2312" panose="02010609030101010101" charset="-122"/>
                <a:cs typeface="Times New Roman" panose="02020603050405020304" pitchFamily="18" charset="0"/>
              </a:rPr>
              <a:t>月撤系建院，成立</a:t>
            </a:r>
            <a:r>
              <a:rPr lang="zh-CN" altLang="zh-CN" sz="2000" kern="100">
                <a:solidFill>
                  <a:srgbClr val="FF0000"/>
                </a:solidFill>
                <a:ea typeface="仿宋_GB2312" panose="02010609030101010101" charset="-122"/>
                <a:cs typeface="Times New Roman" panose="02020603050405020304" pitchFamily="18" charset="0"/>
              </a:rPr>
              <a:t>植物保护学院</a:t>
            </a:r>
            <a:endParaRPr lang="zh-CN" altLang="en-US" sz="2000" kern="100">
              <a:solidFill>
                <a:srgbClr val="FF0000"/>
              </a:solidFill>
              <a:ea typeface="仿宋_GB2312" panose="02010609030101010101" charset="-122"/>
              <a:cs typeface="Times New Roman" panose="02020603050405020304" pitchFamily="18" charset="0"/>
            </a:endParaRPr>
          </a:p>
        </p:txBody>
      </p:sp>
      <p:cxnSp>
        <p:nvCxnSpPr>
          <p:cNvPr id="13" name="直接箭头连接符 10"/>
          <p:cNvCxnSpPr/>
          <p:nvPr/>
        </p:nvCxnSpPr>
        <p:spPr>
          <a:xfrm>
            <a:off x="4572000" y="2173288"/>
            <a:ext cx="0" cy="4683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7"/>
          <p:cNvCxnSpPr/>
          <p:nvPr/>
        </p:nvCxnSpPr>
        <p:spPr>
          <a:xfrm>
            <a:off x="4572000" y="5184775"/>
            <a:ext cx="0" cy="5270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8"/>
          <p:cNvCxnSpPr/>
          <p:nvPr/>
        </p:nvCxnSpPr>
        <p:spPr>
          <a:xfrm>
            <a:off x="4572000" y="4300538"/>
            <a:ext cx="0" cy="4683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9"/>
          <p:cNvCxnSpPr/>
          <p:nvPr/>
        </p:nvCxnSpPr>
        <p:spPr>
          <a:xfrm>
            <a:off x="4572000" y="3095625"/>
            <a:ext cx="0" cy="4683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Horizontal Scroll 18"/>
          <p:cNvSpPr/>
          <p:nvPr/>
        </p:nvSpPr>
        <p:spPr>
          <a:xfrm>
            <a:off x="6628765" y="4267200"/>
            <a:ext cx="2514600" cy="142113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6935470" y="4514215"/>
            <a:ext cx="2207895" cy="953135"/>
          </a:xfrm>
          <a:prstGeom prst="rect">
            <a:avLst/>
          </a:prstGeom>
          <a:noFill/>
        </p:spPr>
        <p:txBody>
          <a:bodyPr wrap="square" rtlCol="0">
            <a:spAutoFit/>
          </a:bodyPr>
          <a:lstStyle/>
          <a:p>
            <a:r>
              <a:rPr lang="zh-CN" altLang="en-US" sz="2800" b="1">
                <a:solidFill>
                  <a:srgbClr val="FFFF00"/>
                </a:solidFill>
                <a:latin typeface="楷体" panose="02010609060101010101" pitchFamily="49" charset="-122"/>
                <a:ea typeface="楷体" panose="02010609060101010101" pitchFamily="49" charset="-122"/>
              </a:rPr>
              <a:t>植物病理，</a:t>
            </a:r>
            <a:endParaRPr lang="en-US" altLang="zh-CN" sz="2800" b="1">
              <a:solidFill>
                <a:srgbClr val="FFFF00"/>
              </a:solidFill>
              <a:latin typeface="楷体" panose="02010609060101010101" pitchFamily="49" charset="-122"/>
              <a:ea typeface="楷体" panose="02010609060101010101" pitchFamily="49" charset="-122"/>
            </a:endParaRPr>
          </a:p>
          <a:p>
            <a:r>
              <a:rPr lang="zh-CN" altLang="en-US" sz="2800" b="1">
                <a:solidFill>
                  <a:srgbClr val="FFFF00"/>
                </a:solidFill>
                <a:latin typeface="楷体" panose="02010609060101010101" pitchFamily="49" charset="-122"/>
                <a:ea typeface="楷体" panose="02010609060101010101" pitchFamily="49" charset="-122"/>
              </a:rPr>
              <a:t>从未缺席！</a:t>
            </a:r>
            <a:endParaRPr lang="zh-CN" altLang="en-US" sz="2800" b="1">
              <a:solidFill>
                <a:srgbClr val="FFFF00"/>
              </a:solidFill>
              <a:latin typeface="楷体" panose="02010609060101010101" pitchFamily="49" charset="-122"/>
              <a:ea typeface="楷体" panose="02010609060101010101" pitchFamily="49"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5" descr="IMG_7038"/>
          <p:cNvPicPr>
            <a:picLocks noChangeAspect="1" noChangeArrowheads="1"/>
          </p:cNvPicPr>
          <p:nvPr/>
        </p:nvPicPr>
        <p:blipFill>
          <a:blip r:embed="rId1" cstate="print"/>
          <a:srcRect/>
          <a:stretch>
            <a:fillRect/>
          </a:stretch>
        </p:blipFill>
        <p:spPr bwMode="auto">
          <a:xfrm>
            <a:off x="1219200" y="1600200"/>
            <a:ext cx="6596063" cy="4392613"/>
          </a:xfrm>
          <a:prstGeom prst="rect">
            <a:avLst/>
          </a:prstGeom>
          <a:noFill/>
          <a:ln w="9525">
            <a:noFill/>
            <a:miter lim="800000"/>
            <a:headEnd/>
            <a:tailEnd/>
          </a:ln>
        </p:spPr>
      </p:pic>
      <p:sp>
        <p:nvSpPr>
          <p:cNvPr id="167939" name="TextBox 6"/>
          <p:cNvSpPr txBox="1">
            <a:spLocks noChangeArrowheads="1"/>
          </p:cNvSpPr>
          <p:nvPr/>
        </p:nvSpPr>
        <p:spPr bwMode="auto">
          <a:xfrm>
            <a:off x="1371600" y="6096000"/>
            <a:ext cx="6364243" cy="584775"/>
          </a:xfrm>
          <a:prstGeom prst="rect">
            <a:avLst/>
          </a:prstGeom>
          <a:noFill/>
          <a:ln w="9525">
            <a:noFill/>
            <a:miter lim="800000"/>
          </a:ln>
        </p:spPr>
        <p:txBody>
          <a:bodyPr wrap="none">
            <a:spAutoFit/>
          </a:bodyPr>
          <a:lstStyle/>
          <a:p>
            <a:r>
              <a:rPr lang="zh-CN" altLang="en-US" sz="3200" b="1">
                <a:solidFill>
                  <a:srgbClr val="220FB1"/>
                </a:solidFill>
                <a:latin typeface="黑体" panose="02010609060101010101" pitchFamily="49" charset="-122"/>
                <a:ea typeface="黑体" panose="02010609060101010101" pitchFamily="49" charset="-122"/>
              </a:rPr>
              <a:t>山东省农业微生物重点实验室外景</a:t>
            </a:r>
            <a:endParaRPr lang="zh-CN" altLang="en-US" sz="3200" b="1">
              <a:solidFill>
                <a:srgbClr val="220FB1"/>
              </a:solidFill>
              <a:latin typeface="黑体" panose="02010609060101010101" pitchFamily="49" charset="-122"/>
              <a:ea typeface="黑体" panose="02010609060101010101" pitchFamily="49" charset="-122"/>
            </a:endParaRPr>
          </a:p>
        </p:txBody>
      </p:sp>
      <p:sp>
        <p:nvSpPr>
          <p:cNvPr id="5" name="Text Box 17"/>
          <p:cNvSpPr txBox="1">
            <a:spLocks noChangeArrowheads="1"/>
          </p:cNvSpPr>
          <p:nvPr/>
        </p:nvSpPr>
        <p:spPr bwMode="auto">
          <a:xfrm>
            <a:off x="2425440" y="228600"/>
            <a:ext cx="6353175" cy="708025"/>
          </a:xfrm>
          <a:prstGeom prst="rect">
            <a:avLst/>
          </a:prstGeom>
          <a:noFill/>
          <a:ln w="9525">
            <a:noFill/>
            <a:miter lim="800000"/>
          </a:ln>
          <a:effectLst/>
        </p:spPr>
        <p:txBody>
          <a:bodyPr wrap="square">
            <a:spAutoFit/>
          </a:bodyPr>
          <a:lstStyle/>
          <a:p>
            <a:pPr>
              <a:spcBef>
                <a:spcPct val="50000"/>
              </a:spcBef>
            </a:pPr>
            <a:r>
              <a:rPr lang="zh-CN" altLang="en-US" sz="4000" b="1">
                <a:solidFill>
                  <a:schemeClr val="accent2"/>
                </a:solidFill>
                <a:ea typeface="黑体" panose="02010609060101010101" pitchFamily="49" charset="-122"/>
              </a:rPr>
              <a:t>平台展示</a:t>
            </a:r>
            <a:endParaRPr lang="zh-CN" altLang="en-US" sz="4000" b="1">
              <a:solidFill>
                <a:schemeClr val="accent2"/>
              </a:solidFill>
              <a:ea typeface="黑体" panose="02010609060101010101" pitchFamily="49" charset="-122"/>
            </a:endParaRPr>
          </a:p>
        </p:txBody>
      </p:sp>
      <p:pic>
        <p:nvPicPr>
          <p:cNvPr id="3" name="图片 2"/>
          <p:cNvPicPr>
            <a:picLocks noChangeAspect="1"/>
          </p:cNvPicPr>
          <p:nvPr/>
        </p:nvPicPr>
        <p:blipFill>
          <a:blip r:embed="rId2"/>
          <a:stretch>
            <a:fillRect/>
          </a:stretch>
        </p:blipFill>
        <p:spPr>
          <a:xfrm>
            <a:off x="0" y="0"/>
            <a:ext cx="9144000" cy="6858000"/>
          </a:xfrm>
          <a:prstGeom prst="rect">
            <a:avLst/>
          </a:prstGeom>
        </p:spPr>
      </p:pic>
      <p:pic>
        <p:nvPicPr>
          <p:cNvPr id="6" name="图片 5" descr="图片包含 文字, 地图&#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005" y="53496"/>
            <a:ext cx="4056458" cy="242983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p:cNvPicPr>
            <a:picLocks noChangeAspect="1" noChangeArrowheads="1"/>
          </p:cNvPicPr>
          <p:nvPr/>
        </p:nvPicPr>
        <p:blipFill>
          <a:blip r:embed="rId1" cstate="print"/>
          <a:srcRect/>
          <a:stretch>
            <a:fillRect/>
          </a:stretch>
        </p:blipFill>
        <p:spPr bwMode="auto">
          <a:xfrm>
            <a:off x="76200" y="1600200"/>
            <a:ext cx="8893175" cy="2562225"/>
          </a:xfrm>
          <a:prstGeom prst="rect">
            <a:avLst/>
          </a:prstGeom>
          <a:noFill/>
          <a:ln w="9525">
            <a:noFill/>
            <a:miter lim="800000"/>
            <a:headEnd/>
            <a:tailEnd/>
          </a:ln>
        </p:spPr>
      </p:pic>
      <p:sp>
        <p:nvSpPr>
          <p:cNvPr id="169986" name="Text Box 3"/>
          <p:cNvSpPr txBox="1">
            <a:spLocks noChangeArrowheads="1"/>
          </p:cNvSpPr>
          <p:nvPr/>
        </p:nvSpPr>
        <p:spPr bwMode="auto">
          <a:xfrm>
            <a:off x="609600" y="4953000"/>
            <a:ext cx="7629525" cy="646113"/>
          </a:xfrm>
          <a:prstGeom prst="rect">
            <a:avLst/>
          </a:prstGeom>
          <a:noFill/>
          <a:ln w="9525">
            <a:noFill/>
            <a:miter lim="800000"/>
          </a:ln>
        </p:spPr>
        <p:txBody>
          <a:bodyPr>
            <a:spAutoFit/>
          </a:bodyPr>
          <a:lstStyle/>
          <a:p>
            <a:pPr>
              <a:spcBef>
                <a:spcPct val="50000"/>
              </a:spcBef>
            </a:pPr>
            <a:r>
              <a:rPr lang="zh-CN" altLang="en-US" sz="3600" b="1">
                <a:solidFill>
                  <a:srgbClr val="220FB1"/>
                </a:solidFill>
                <a:latin typeface="黑体" panose="02010609060101010101" pitchFamily="49" charset="-122"/>
                <a:ea typeface="黑体" panose="02010609060101010101" pitchFamily="49" charset="-122"/>
              </a:rPr>
              <a:t>公共平台</a:t>
            </a:r>
            <a:r>
              <a:rPr lang="en-US" altLang="zh-CN" sz="3600" b="1">
                <a:solidFill>
                  <a:srgbClr val="220FB1"/>
                </a:solidFill>
                <a:latin typeface="黑体" panose="02010609060101010101" pitchFamily="49" charset="-122"/>
                <a:ea typeface="黑体" panose="02010609060101010101" pitchFamily="49" charset="-122"/>
              </a:rPr>
              <a:t>1</a:t>
            </a:r>
            <a:r>
              <a:rPr lang="zh-CN" altLang="en-US" sz="3600" b="1">
                <a:solidFill>
                  <a:srgbClr val="220FB1"/>
                </a:solidFill>
                <a:latin typeface="黑体" panose="02010609060101010101" pitchFamily="49" charset="-122"/>
                <a:ea typeface="黑体" panose="02010609060101010101" pitchFamily="49" charset="-122"/>
              </a:rPr>
              <a:t>  高端电泳/蛋白纯化平台</a:t>
            </a:r>
            <a:endParaRPr lang="zh-CN" altLang="en-US" sz="3600" b="1">
              <a:solidFill>
                <a:srgbClr val="220FB1"/>
              </a:solidFill>
              <a:latin typeface="黑体" panose="02010609060101010101" pitchFamily="49" charset="-122"/>
              <a:ea typeface="黑体" panose="02010609060101010101" pitchFamily="49"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 Box 2"/>
          <p:cNvSpPr txBox="1">
            <a:spLocks noChangeArrowheads="1"/>
          </p:cNvSpPr>
          <p:nvPr/>
        </p:nvSpPr>
        <p:spPr bwMode="auto">
          <a:xfrm>
            <a:off x="1312863" y="4654550"/>
            <a:ext cx="6840537" cy="646113"/>
          </a:xfrm>
          <a:prstGeom prst="rect">
            <a:avLst/>
          </a:prstGeom>
          <a:noFill/>
          <a:ln w="9525">
            <a:noFill/>
            <a:miter lim="800000"/>
          </a:ln>
        </p:spPr>
        <p:txBody>
          <a:bodyPr>
            <a:spAutoFit/>
          </a:bodyPr>
          <a:lstStyle/>
          <a:p>
            <a:pPr>
              <a:spcBef>
                <a:spcPct val="50000"/>
              </a:spcBef>
            </a:pPr>
            <a:r>
              <a:rPr lang="zh-CN" altLang="en-US" sz="3600" b="1">
                <a:solidFill>
                  <a:srgbClr val="220FB1"/>
                </a:solidFill>
                <a:latin typeface="黑体" panose="02010609060101010101" pitchFamily="49" charset="-122"/>
                <a:ea typeface="黑体" panose="02010609060101010101" pitchFamily="49" charset="-122"/>
              </a:rPr>
              <a:t>公共平台</a:t>
            </a:r>
            <a:r>
              <a:rPr lang="en-US" altLang="zh-CN" sz="3600" b="1">
                <a:solidFill>
                  <a:srgbClr val="220FB1"/>
                </a:solidFill>
                <a:latin typeface="黑体" panose="02010609060101010101" pitchFamily="49" charset="-122"/>
                <a:ea typeface="黑体" panose="02010609060101010101" pitchFamily="49" charset="-122"/>
              </a:rPr>
              <a:t>2</a:t>
            </a:r>
            <a:r>
              <a:rPr lang="zh-CN" altLang="en-US" sz="3600" b="1">
                <a:solidFill>
                  <a:srgbClr val="220FB1"/>
                </a:solidFill>
                <a:latin typeface="黑体" panose="02010609060101010101" pitchFamily="49" charset="-122"/>
                <a:ea typeface="黑体" panose="02010609060101010101" pitchFamily="49" charset="-122"/>
              </a:rPr>
              <a:t> 离心机室与PCR室</a:t>
            </a:r>
            <a:endParaRPr lang="zh-CN" altLang="en-US" sz="3600" b="1">
              <a:solidFill>
                <a:srgbClr val="220FB1"/>
              </a:solidFill>
              <a:latin typeface="黑体" panose="02010609060101010101" pitchFamily="49" charset="-122"/>
              <a:ea typeface="黑体" panose="02010609060101010101" pitchFamily="49" charset="-122"/>
            </a:endParaRPr>
          </a:p>
        </p:txBody>
      </p:sp>
      <p:pic>
        <p:nvPicPr>
          <p:cNvPr id="172034" name="Picture 3"/>
          <p:cNvPicPr>
            <a:picLocks noChangeAspect="1" noChangeArrowheads="1"/>
          </p:cNvPicPr>
          <p:nvPr/>
        </p:nvPicPr>
        <p:blipFill>
          <a:blip r:embed="rId1" cstate="print"/>
          <a:srcRect/>
          <a:stretch>
            <a:fillRect/>
          </a:stretch>
        </p:blipFill>
        <p:spPr bwMode="auto">
          <a:xfrm>
            <a:off x="107950" y="1054100"/>
            <a:ext cx="8496300" cy="34671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Grp="1" noChangeArrowheads="1"/>
          </p:cNvSpPr>
          <p:nvPr>
            <p:ph type="title"/>
          </p:nvPr>
        </p:nvSpPr>
        <p:spPr/>
        <p:txBody>
          <a:bodyPr/>
          <a:lstStyle/>
          <a:p>
            <a:endParaRPr lang="zh-CN" altLang="en-US"/>
          </a:p>
        </p:txBody>
      </p:sp>
      <p:pic>
        <p:nvPicPr>
          <p:cNvPr id="75780" name="Picture 3"/>
          <p:cNvPicPr>
            <a:picLocks noChangeAspect="1" noChangeArrowheads="1"/>
          </p:cNvPicPr>
          <p:nvPr/>
        </p:nvPicPr>
        <p:blipFill>
          <a:blip r:embed="rId1" cstate="print"/>
          <a:srcRect/>
          <a:stretch>
            <a:fillRect/>
          </a:stretch>
        </p:blipFill>
        <p:spPr bwMode="auto">
          <a:xfrm>
            <a:off x="0" y="0"/>
            <a:ext cx="9150350" cy="6094413"/>
          </a:xfrm>
          <a:prstGeom prst="rect">
            <a:avLst/>
          </a:prstGeom>
          <a:noFill/>
          <a:ln w="9525">
            <a:noFill/>
            <a:miter lim="800000"/>
            <a:headEnd/>
            <a:tailEnd/>
          </a:ln>
        </p:spPr>
      </p:pic>
      <p:sp>
        <p:nvSpPr>
          <p:cNvPr id="75781" name="Text Box 4"/>
          <p:cNvSpPr txBox="1">
            <a:spLocks noChangeArrowheads="1"/>
          </p:cNvSpPr>
          <p:nvPr/>
        </p:nvSpPr>
        <p:spPr bwMode="auto">
          <a:xfrm>
            <a:off x="1585913" y="6156325"/>
            <a:ext cx="6034087" cy="641350"/>
          </a:xfrm>
          <a:prstGeom prst="rect">
            <a:avLst/>
          </a:prstGeom>
          <a:noFill/>
          <a:ln w="9525">
            <a:noFill/>
            <a:miter lim="800000"/>
          </a:ln>
        </p:spPr>
        <p:txBody>
          <a:bodyPr>
            <a:spAutoFit/>
          </a:bodyPr>
          <a:lstStyle/>
          <a:p>
            <a:pPr>
              <a:spcBef>
                <a:spcPct val="50000"/>
              </a:spcBef>
            </a:pPr>
            <a:r>
              <a:rPr lang="zh-CN" altLang="en-US" sz="3600" b="1">
                <a:solidFill>
                  <a:srgbClr val="220FB1"/>
                </a:solidFill>
                <a:latin typeface="黑体" panose="02010609060101010101" pitchFamily="49" charset="-122"/>
                <a:ea typeface="黑体" panose="02010609060101010101" pitchFamily="49" charset="-122"/>
              </a:rPr>
              <a:t>公共平台</a:t>
            </a:r>
            <a:r>
              <a:rPr lang="en-US" altLang="zh-CN" sz="3600" b="1">
                <a:solidFill>
                  <a:srgbClr val="220FB1"/>
                </a:solidFill>
                <a:latin typeface="黑体" panose="02010609060101010101" pitchFamily="49" charset="-122"/>
                <a:ea typeface="黑体" panose="02010609060101010101" pitchFamily="49" charset="-122"/>
              </a:rPr>
              <a:t>3</a:t>
            </a:r>
            <a:r>
              <a:rPr lang="zh-CN" altLang="en-US" sz="3600" b="1">
                <a:solidFill>
                  <a:srgbClr val="220FB1"/>
                </a:solidFill>
                <a:latin typeface="黑体" panose="02010609060101010101" pitchFamily="49" charset="-122"/>
                <a:ea typeface="黑体" panose="02010609060101010101" pitchFamily="49" charset="-122"/>
              </a:rPr>
              <a:t> 显微镜室</a:t>
            </a:r>
            <a:endParaRPr lang="zh-CN" altLang="en-US" sz="3600" b="1">
              <a:solidFill>
                <a:srgbClr val="220FB1"/>
              </a:solidFill>
              <a:latin typeface="黑体" panose="02010609060101010101" pitchFamily="49" charset="-122"/>
              <a:ea typeface="黑体" panose="02010609060101010101" pitchFamily="49" charset="-122"/>
            </a:endParaRPr>
          </a:p>
        </p:txBody>
      </p:sp>
      <p:graphicFrame>
        <p:nvGraphicFramePr>
          <p:cNvPr id="75778" name="Object 5"/>
          <p:cNvGraphicFramePr/>
          <p:nvPr/>
        </p:nvGraphicFramePr>
        <p:xfrm>
          <a:off x="7494588" y="4225925"/>
          <a:ext cx="1573212" cy="1870075"/>
        </p:xfrm>
        <a:graphic>
          <a:graphicData uri="http://schemas.openxmlformats.org/presentationml/2006/ole">
            <mc:AlternateContent xmlns:mc="http://schemas.openxmlformats.org/markup-compatibility/2006">
              <mc:Choice xmlns:v="urn:schemas-microsoft-com:vml" Requires="v">
                <p:oleObj spid="_x0000_s1025" name="" r:id="rId2" imgW="3505200" imgH="5270500" progId="PBrush">
                  <p:embed/>
                </p:oleObj>
              </mc:Choice>
              <mc:Fallback>
                <p:oleObj name="" r:id="rId2" imgW="3505200" imgH="5270500" progId="PBrush">
                  <p:embed/>
                  <p:pic>
                    <p:nvPicPr>
                      <p:cNvPr id="0" name="Object 5"/>
                      <p:cNvPicPr/>
                      <p:nvPr/>
                    </p:nvPicPr>
                    <p:blipFill>
                      <a:blip r:embed="rId3"/>
                      <a:stretch>
                        <a:fillRect/>
                      </a:stretch>
                    </p:blipFill>
                    <p:spPr>
                      <a:xfrm>
                        <a:off x="7494588" y="4225925"/>
                        <a:ext cx="1573212" cy="1870075"/>
                      </a:xfrm>
                      <a:prstGeom prst="rect">
                        <a:avLst/>
                      </a:prstGeom>
                      <a:noFill/>
                      <a:ln w="9525">
                        <a:noFill/>
                      </a:ln>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p:nvPr>
        </p:nvSpPr>
        <p:spPr/>
        <p:txBody>
          <a:bodyPr/>
          <a:lstStyle/>
          <a:p>
            <a:endParaRPr lang="zh-CN" altLang="en-US"/>
          </a:p>
        </p:txBody>
      </p:sp>
      <p:pic>
        <p:nvPicPr>
          <p:cNvPr id="171010" name="Picture 3" descr="公共平台4"/>
          <p:cNvPicPr>
            <a:picLocks noChangeAspect="1" noChangeArrowheads="1"/>
          </p:cNvPicPr>
          <p:nvPr/>
        </p:nvPicPr>
        <p:blipFill>
          <a:blip r:embed="rId1" cstate="print"/>
          <a:srcRect/>
          <a:stretch>
            <a:fillRect/>
          </a:stretch>
        </p:blipFill>
        <p:spPr bwMode="auto">
          <a:xfrm>
            <a:off x="395288" y="404813"/>
            <a:ext cx="8424862" cy="5638800"/>
          </a:xfrm>
          <a:prstGeom prst="rect">
            <a:avLst/>
          </a:prstGeom>
          <a:noFill/>
          <a:ln w="9525">
            <a:noFill/>
            <a:miter lim="800000"/>
            <a:headEnd/>
            <a:tailEnd/>
          </a:ln>
        </p:spPr>
      </p:pic>
      <p:sp>
        <p:nvSpPr>
          <p:cNvPr id="171011" name="Text Box 4"/>
          <p:cNvSpPr txBox="1">
            <a:spLocks noChangeArrowheads="1"/>
          </p:cNvSpPr>
          <p:nvPr/>
        </p:nvSpPr>
        <p:spPr bwMode="auto">
          <a:xfrm>
            <a:off x="965772" y="6057900"/>
            <a:ext cx="7073900" cy="646331"/>
          </a:xfrm>
          <a:prstGeom prst="rect">
            <a:avLst/>
          </a:prstGeom>
          <a:noFill/>
          <a:ln w="9525">
            <a:noFill/>
            <a:miter lim="800000"/>
          </a:ln>
        </p:spPr>
        <p:txBody>
          <a:bodyPr wrap="square">
            <a:spAutoFit/>
          </a:bodyPr>
          <a:lstStyle/>
          <a:p>
            <a:r>
              <a:rPr lang="zh-CN" altLang="en-US" sz="3600" b="1">
                <a:solidFill>
                  <a:srgbClr val="220FB1"/>
                </a:solidFill>
                <a:latin typeface="黑体" panose="02010609060101010101" pitchFamily="49" charset="-122"/>
                <a:ea typeface="黑体" panose="02010609060101010101" pitchFamily="49" charset="-122"/>
              </a:rPr>
              <a:t>公共平台</a:t>
            </a:r>
            <a:r>
              <a:rPr lang="en-US" altLang="zh-CN" sz="3600" b="1">
                <a:solidFill>
                  <a:srgbClr val="220FB1"/>
                </a:solidFill>
                <a:latin typeface="黑体" panose="02010609060101010101" pitchFamily="49" charset="-122"/>
                <a:ea typeface="黑体" panose="02010609060101010101" pitchFamily="49" charset="-122"/>
              </a:rPr>
              <a:t>4</a:t>
            </a:r>
            <a:r>
              <a:rPr lang="zh-CN" altLang="en-US" sz="3600" b="1">
                <a:solidFill>
                  <a:srgbClr val="220FB1"/>
                </a:solidFill>
                <a:latin typeface="黑体" panose="02010609060101010101" pitchFamily="49" charset="-122"/>
                <a:ea typeface="黑体" panose="02010609060101010101" pitchFamily="49" charset="-122"/>
              </a:rPr>
              <a:t> 生化提取与定量分析室</a:t>
            </a:r>
            <a:endParaRPr lang="zh-CN" altLang="en-US" sz="3600" b="1">
              <a:solidFill>
                <a:srgbClr val="220FB1"/>
              </a:solidFill>
              <a:latin typeface="黑体" panose="02010609060101010101" pitchFamily="49" charset="-122"/>
              <a:ea typeface="黑体" panose="02010609060101010101" pitchFamily="49"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3" descr="E:\植保学院之工作\2017学院工作\2017 山东省农业微生物年报及绩效评估\绩效评估报告\相关证明资料\仪器共享\IMG20170524173359.jpg"/>
          <p:cNvPicPr>
            <a:picLocks noChangeAspect="1" noChangeArrowheads="1"/>
          </p:cNvPicPr>
          <p:nvPr/>
        </p:nvPicPr>
        <p:blipFill>
          <a:blip r:embed="rId1" cstate="print"/>
          <a:srcRect/>
          <a:stretch>
            <a:fillRect/>
          </a:stretch>
        </p:blipFill>
        <p:spPr bwMode="auto">
          <a:xfrm>
            <a:off x="125193" y="1434916"/>
            <a:ext cx="4319588" cy="3240088"/>
          </a:xfrm>
          <a:prstGeom prst="rect">
            <a:avLst/>
          </a:prstGeom>
          <a:noFill/>
          <a:ln w="9525">
            <a:noFill/>
            <a:miter lim="800000"/>
            <a:headEnd/>
            <a:tailEnd/>
          </a:ln>
        </p:spPr>
      </p:pic>
      <p:pic>
        <p:nvPicPr>
          <p:cNvPr id="173058" name="Picture 2" descr="E:\植保学院之工作\2017学院工作\2017 山东省农业微生物年报及绩效评估\绩效评估报告\相关证明资料\仪器共享\IMG20170524173223.jpg"/>
          <p:cNvPicPr>
            <a:picLocks noChangeAspect="1" noChangeArrowheads="1"/>
          </p:cNvPicPr>
          <p:nvPr/>
        </p:nvPicPr>
        <p:blipFill>
          <a:blip r:embed="rId2" cstate="print"/>
          <a:srcRect/>
          <a:stretch>
            <a:fillRect/>
          </a:stretch>
        </p:blipFill>
        <p:spPr bwMode="auto">
          <a:xfrm>
            <a:off x="4721006" y="1434916"/>
            <a:ext cx="4319587" cy="3240088"/>
          </a:xfrm>
          <a:prstGeom prst="rect">
            <a:avLst/>
          </a:prstGeom>
          <a:noFill/>
          <a:ln w="9525">
            <a:noFill/>
            <a:miter lim="800000"/>
            <a:headEnd/>
            <a:tailEnd/>
          </a:ln>
        </p:spPr>
      </p:pic>
      <p:sp>
        <p:nvSpPr>
          <p:cNvPr id="173059" name="Text Box 2"/>
          <p:cNvSpPr txBox="1">
            <a:spLocks noChangeArrowheads="1"/>
          </p:cNvSpPr>
          <p:nvPr/>
        </p:nvSpPr>
        <p:spPr bwMode="auto">
          <a:xfrm>
            <a:off x="1326931" y="5175066"/>
            <a:ext cx="6840537" cy="646113"/>
          </a:xfrm>
          <a:prstGeom prst="rect">
            <a:avLst/>
          </a:prstGeom>
          <a:noFill/>
          <a:ln w="9525">
            <a:noFill/>
            <a:miter lim="800000"/>
          </a:ln>
        </p:spPr>
        <p:txBody>
          <a:bodyPr>
            <a:spAutoFit/>
          </a:bodyPr>
          <a:lstStyle/>
          <a:p>
            <a:pPr>
              <a:spcBef>
                <a:spcPct val="50000"/>
              </a:spcBef>
            </a:pPr>
            <a:r>
              <a:rPr lang="zh-CN" altLang="en-US" sz="3600" b="1">
                <a:solidFill>
                  <a:srgbClr val="220FB1"/>
                </a:solidFill>
                <a:latin typeface="黑体" panose="02010609060101010101" pitchFamily="49" charset="-122"/>
                <a:ea typeface="黑体" panose="02010609060101010101" pitchFamily="49" charset="-122"/>
              </a:rPr>
              <a:t>公共平台</a:t>
            </a:r>
            <a:r>
              <a:rPr lang="en-US" altLang="zh-CN" sz="3600" b="1">
                <a:solidFill>
                  <a:srgbClr val="220FB1"/>
                </a:solidFill>
                <a:latin typeface="黑体" panose="02010609060101010101" pitchFamily="49" charset="-122"/>
                <a:ea typeface="黑体" panose="02010609060101010101" pitchFamily="49" charset="-122"/>
              </a:rPr>
              <a:t>5 </a:t>
            </a:r>
            <a:r>
              <a:rPr lang="zh-CN" altLang="en-US" sz="3600" b="1">
                <a:solidFill>
                  <a:srgbClr val="220FB1"/>
                </a:solidFill>
                <a:latin typeface="黑体" panose="02010609060101010101" pitchFamily="49" charset="-122"/>
                <a:ea typeface="黑体" panose="02010609060101010101" pitchFamily="49" charset="-122"/>
              </a:rPr>
              <a:t>光照培养箱与生长室</a:t>
            </a:r>
            <a:endParaRPr lang="zh-CN" altLang="en-US" sz="3600" b="1">
              <a:solidFill>
                <a:srgbClr val="220FB1"/>
              </a:solidFill>
              <a:latin typeface="黑体" panose="02010609060101010101" pitchFamily="49" charset="-122"/>
              <a:ea typeface="黑体" panose="02010609060101010101" pitchFamily="49"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超速冷冻离心机"/>
          <p:cNvPicPr>
            <a:picLocks noGrp="1" noChangeAspect="1" noChangeArrowheads="1"/>
          </p:cNvPicPr>
          <p:nvPr>
            <p:ph type="body" idx="1"/>
          </p:nvPr>
        </p:nvPicPr>
        <p:blipFill>
          <a:blip r:embed="rId1" cstate="print"/>
          <a:srcRect/>
          <a:stretch>
            <a:fillRect/>
          </a:stretch>
        </p:blipFill>
        <p:spPr>
          <a:xfrm>
            <a:off x="1287463" y="3468688"/>
            <a:ext cx="2393950" cy="2627312"/>
          </a:xfrm>
        </p:spPr>
      </p:pic>
      <p:sp>
        <p:nvSpPr>
          <p:cNvPr id="174082" name="Text Box 3"/>
          <p:cNvSpPr txBox="1">
            <a:spLocks noChangeArrowheads="1"/>
          </p:cNvSpPr>
          <p:nvPr/>
        </p:nvSpPr>
        <p:spPr bwMode="auto">
          <a:xfrm>
            <a:off x="3671888" y="3600450"/>
            <a:ext cx="554037" cy="2338388"/>
          </a:xfrm>
          <a:prstGeom prst="rect">
            <a:avLst/>
          </a:prstGeom>
          <a:noFill/>
          <a:ln w="9525">
            <a:noFill/>
            <a:miter lim="800000"/>
          </a:ln>
        </p:spPr>
        <p:txBody>
          <a:bodyPr vert="eaVert">
            <a:spAutoFit/>
          </a:bodyPr>
          <a:lstStyle/>
          <a:p>
            <a:pPr>
              <a:spcBef>
                <a:spcPct val="50000"/>
              </a:spcBef>
            </a:pPr>
            <a:r>
              <a:rPr lang="zh-CN" altLang="en-US" sz="2400" b="1">
                <a:solidFill>
                  <a:srgbClr val="FF0000"/>
                </a:solidFill>
                <a:latin typeface="黑体" panose="02010609060101010101" pitchFamily="49" charset="-122"/>
                <a:ea typeface="黑体" panose="02010609060101010101" pitchFamily="49" charset="-122"/>
              </a:rPr>
              <a:t>超速冷冻离心机</a:t>
            </a:r>
            <a:endParaRPr lang="zh-CN" altLang="en-US" sz="2400" b="1">
              <a:solidFill>
                <a:srgbClr val="FF0000"/>
              </a:solidFill>
              <a:latin typeface="黑体" panose="02010609060101010101" pitchFamily="49" charset="-122"/>
              <a:ea typeface="黑体" panose="02010609060101010101" pitchFamily="49" charset="-122"/>
            </a:endParaRPr>
          </a:p>
        </p:txBody>
      </p:sp>
      <p:pic>
        <p:nvPicPr>
          <p:cNvPr id="174083" name="Picture 2" descr="高速冷冻离心机"/>
          <p:cNvPicPr>
            <a:picLocks noGrp="1" noChangeAspect="1" noChangeArrowheads="1"/>
          </p:cNvPicPr>
          <p:nvPr>
            <p:ph type="title"/>
          </p:nvPr>
        </p:nvPicPr>
        <p:blipFill>
          <a:blip r:embed="rId2" cstate="print"/>
          <a:srcRect/>
          <a:stretch>
            <a:fillRect/>
          </a:stretch>
        </p:blipFill>
        <p:spPr>
          <a:xfrm>
            <a:off x="5173663" y="3468688"/>
            <a:ext cx="2079625" cy="2627312"/>
          </a:xfrm>
        </p:spPr>
      </p:pic>
      <p:sp>
        <p:nvSpPr>
          <p:cNvPr id="174084" name="Text Box 3"/>
          <p:cNvSpPr txBox="1">
            <a:spLocks noChangeArrowheads="1"/>
          </p:cNvSpPr>
          <p:nvPr/>
        </p:nvSpPr>
        <p:spPr bwMode="auto">
          <a:xfrm>
            <a:off x="7223125" y="3600450"/>
            <a:ext cx="554038" cy="2419350"/>
          </a:xfrm>
          <a:prstGeom prst="rect">
            <a:avLst/>
          </a:prstGeom>
          <a:noFill/>
          <a:ln w="9525">
            <a:noFill/>
            <a:miter lim="800000"/>
          </a:ln>
        </p:spPr>
        <p:txBody>
          <a:bodyPr vert="eaVert">
            <a:spAutoFit/>
          </a:bodyPr>
          <a:lstStyle/>
          <a:p>
            <a:pPr>
              <a:spcBef>
                <a:spcPct val="50000"/>
              </a:spcBef>
            </a:pPr>
            <a:r>
              <a:rPr lang="zh-CN" altLang="en-US" sz="2400" b="1">
                <a:solidFill>
                  <a:srgbClr val="FF0000"/>
                </a:solidFill>
                <a:latin typeface="黑体" panose="02010609060101010101" pitchFamily="49" charset="-122"/>
                <a:ea typeface="黑体" panose="02010609060101010101" pitchFamily="49" charset="-122"/>
              </a:rPr>
              <a:t>高速冷冻离心机</a:t>
            </a:r>
            <a:endParaRPr lang="zh-CN" altLang="en-US" sz="2400" b="1">
              <a:solidFill>
                <a:srgbClr val="FF0000"/>
              </a:solidFill>
              <a:latin typeface="黑体" panose="02010609060101010101" pitchFamily="49" charset="-122"/>
              <a:ea typeface="黑体" panose="02010609060101010101" pitchFamily="49" charset="-122"/>
            </a:endParaRPr>
          </a:p>
        </p:txBody>
      </p:sp>
      <p:pic>
        <p:nvPicPr>
          <p:cNvPr id="174085" name="Picture 2" descr="冻干机"/>
          <p:cNvPicPr>
            <a:picLocks noChangeAspect="1" noChangeArrowheads="1"/>
          </p:cNvPicPr>
          <p:nvPr/>
        </p:nvPicPr>
        <p:blipFill>
          <a:blip r:embed="rId3" cstate="print"/>
          <a:srcRect/>
          <a:stretch>
            <a:fillRect/>
          </a:stretch>
        </p:blipFill>
        <p:spPr bwMode="auto">
          <a:xfrm>
            <a:off x="415925" y="268288"/>
            <a:ext cx="1833563" cy="2627312"/>
          </a:xfrm>
          <a:prstGeom prst="rect">
            <a:avLst/>
          </a:prstGeom>
          <a:noFill/>
          <a:ln w="9525">
            <a:noFill/>
            <a:miter lim="800000"/>
            <a:headEnd/>
            <a:tailEnd/>
          </a:ln>
        </p:spPr>
      </p:pic>
      <p:pic>
        <p:nvPicPr>
          <p:cNvPr id="174086" name="Picture 3" descr="旋转蒸发仪"/>
          <p:cNvPicPr>
            <a:picLocks noChangeAspect="1" noChangeArrowheads="1"/>
          </p:cNvPicPr>
          <p:nvPr/>
        </p:nvPicPr>
        <p:blipFill>
          <a:blip r:embed="rId4" cstate="print"/>
          <a:srcRect/>
          <a:stretch>
            <a:fillRect/>
          </a:stretch>
        </p:blipFill>
        <p:spPr bwMode="auto">
          <a:xfrm>
            <a:off x="3038475" y="268288"/>
            <a:ext cx="1981200" cy="2627312"/>
          </a:xfrm>
          <a:prstGeom prst="rect">
            <a:avLst/>
          </a:prstGeom>
          <a:noFill/>
          <a:ln w="9525">
            <a:noFill/>
            <a:miter lim="800000"/>
            <a:headEnd/>
            <a:tailEnd/>
          </a:ln>
        </p:spPr>
      </p:pic>
      <p:pic>
        <p:nvPicPr>
          <p:cNvPr id="174087" name="Picture 4" descr="IMG_7061"/>
          <p:cNvPicPr>
            <a:picLocks noChangeAspect="1" noChangeArrowheads="1"/>
          </p:cNvPicPr>
          <p:nvPr/>
        </p:nvPicPr>
        <p:blipFill>
          <a:blip r:embed="rId5" cstate="print"/>
          <a:srcRect l="13518" r="15034"/>
          <a:stretch>
            <a:fillRect/>
          </a:stretch>
        </p:blipFill>
        <p:spPr bwMode="auto">
          <a:xfrm>
            <a:off x="5743575" y="268288"/>
            <a:ext cx="2819400" cy="2627312"/>
          </a:xfrm>
          <a:prstGeom prst="rect">
            <a:avLst/>
          </a:prstGeom>
          <a:noFill/>
          <a:ln w="9525">
            <a:noFill/>
            <a:miter lim="800000"/>
            <a:headEnd/>
            <a:tailEnd/>
          </a:ln>
        </p:spPr>
      </p:pic>
      <p:sp>
        <p:nvSpPr>
          <p:cNvPr id="174088" name="TextBox 8"/>
          <p:cNvSpPr txBox="1">
            <a:spLocks noChangeArrowheads="1"/>
          </p:cNvSpPr>
          <p:nvPr/>
        </p:nvSpPr>
        <p:spPr bwMode="auto">
          <a:xfrm>
            <a:off x="2743200" y="6135688"/>
            <a:ext cx="4122738" cy="646112"/>
          </a:xfrm>
          <a:prstGeom prst="rect">
            <a:avLst/>
          </a:prstGeom>
          <a:noFill/>
          <a:ln w="9525">
            <a:noFill/>
            <a:miter lim="800000"/>
          </a:ln>
        </p:spPr>
        <p:txBody>
          <a:bodyPr wrap="none">
            <a:spAutoFit/>
          </a:bodyPr>
          <a:lstStyle/>
          <a:p>
            <a:r>
              <a:rPr lang="zh-CN" altLang="en-US" sz="3600" b="1">
                <a:solidFill>
                  <a:srgbClr val="220FB1"/>
                </a:solidFill>
                <a:latin typeface="黑体" panose="02010609060101010101" pitchFamily="49" charset="-122"/>
                <a:ea typeface="黑体" panose="02010609060101010101" pitchFamily="49" charset="-122"/>
              </a:rPr>
              <a:t>核酸</a:t>
            </a:r>
            <a:r>
              <a:rPr lang="en-US" altLang="zh-CN" sz="3600" b="1">
                <a:solidFill>
                  <a:srgbClr val="220FB1"/>
                </a:solidFill>
                <a:latin typeface="黑体" panose="02010609060101010101" pitchFamily="49" charset="-122"/>
                <a:ea typeface="黑体" panose="02010609060101010101" pitchFamily="49" charset="-122"/>
              </a:rPr>
              <a:t>/</a:t>
            </a:r>
            <a:r>
              <a:rPr lang="zh-CN" altLang="en-US" sz="3600" b="1">
                <a:solidFill>
                  <a:srgbClr val="220FB1"/>
                </a:solidFill>
                <a:latin typeface="黑体" panose="02010609060101010101" pitchFamily="49" charset="-122"/>
                <a:ea typeface="黑体" panose="02010609060101010101" pitchFamily="49" charset="-122"/>
              </a:rPr>
              <a:t>蛋白提取系统</a:t>
            </a:r>
            <a:endParaRPr lang="zh-CN" altLang="en-US" sz="3600" b="1">
              <a:solidFill>
                <a:srgbClr val="220FB1"/>
              </a:solidFill>
              <a:latin typeface="黑体" panose="02010609060101010101" pitchFamily="49" charset="-122"/>
              <a:ea typeface="黑体" panose="02010609060101010101" pitchFamily="49" charset="-122"/>
            </a:endParaRPr>
          </a:p>
        </p:txBody>
      </p:sp>
      <p:sp>
        <p:nvSpPr>
          <p:cNvPr id="174089" name="Text Box 3"/>
          <p:cNvSpPr txBox="1">
            <a:spLocks noChangeArrowheads="1"/>
          </p:cNvSpPr>
          <p:nvPr/>
        </p:nvSpPr>
        <p:spPr bwMode="auto">
          <a:xfrm>
            <a:off x="2265363" y="938213"/>
            <a:ext cx="554037" cy="2338387"/>
          </a:xfrm>
          <a:prstGeom prst="rect">
            <a:avLst/>
          </a:prstGeom>
          <a:noFill/>
          <a:ln w="9525">
            <a:noFill/>
            <a:miter lim="800000"/>
          </a:ln>
        </p:spPr>
        <p:txBody>
          <a:bodyPr vert="eaVert">
            <a:spAutoFit/>
          </a:bodyPr>
          <a:lstStyle/>
          <a:p>
            <a:pPr>
              <a:spcBef>
                <a:spcPct val="50000"/>
              </a:spcBef>
            </a:pPr>
            <a:r>
              <a:rPr lang="zh-CN" altLang="en-US" sz="2400" b="1">
                <a:solidFill>
                  <a:srgbClr val="FF0000"/>
                </a:solidFill>
                <a:latin typeface="黑体" panose="02010609060101010101" pitchFamily="49" charset="-122"/>
                <a:ea typeface="黑体" panose="02010609060101010101" pitchFamily="49" charset="-122"/>
              </a:rPr>
              <a:t>冻干机</a:t>
            </a:r>
            <a:endParaRPr lang="zh-CN" altLang="en-US" sz="2400" b="1">
              <a:solidFill>
                <a:srgbClr val="FF0000"/>
              </a:solidFill>
              <a:latin typeface="黑体" panose="02010609060101010101" pitchFamily="49" charset="-122"/>
              <a:ea typeface="黑体" panose="02010609060101010101" pitchFamily="49" charset="-122"/>
            </a:endParaRPr>
          </a:p>
        </p:txBody>
      </p:sp>
      <p:sp>
        <p:nvSpPr>
          <p:cNvPr id="174090" name="Text Box 3"/>
          <p:cNvSpPr txBox="1">
            <a:spLocks noChangeArrowheads="1"/>
          </p:cNvSpPr>
          <p:nvPr/>
        </p:nvSpPr>
        <p:spPr bwMode="auto">
          <a:xfrm>
            <a:off x="5008563" y="609600"/>
            <a:ext cx="554037" cy="2338388"/>
          </a:xfrm>
          <a:prstGeom prst="rect">
            <a:avLst/>
          </a:prstGeom>
          <a:noFill/>
          <a:ln w="9525">
            <a:noFill/>
            <a:miter lim="800000"/>
          </a:ln>
        </p:spPr>
        <p:txBody>
          <a:bodyPr vert="eaVert">
            <a:spAutoFit/>
          </a:bodyPr>
          <a:lstStyle/>
          <a:p>
            <a:pPr>
              <a:spcBef>
                <a:spcPct val="50000"/>
              </a:spcBef>
            </a:pPr>
            <a:r>
              <a:rPr lang="zh-CN" altLang="en-US" sz="2400" b="1">
                <a:solidFill>
                  <a:srgbClr val="FF0000"/>
                </a:solidFill>
                <a:latin typeface="黑体" panose="02010609060101010101" pitchFamily="49" charset="-122"/>
                <a:ea typeface="黑体" panose="02010609060101010101" pitchFamily="49" charset="-122"/>
              </a:rPr>
              <a:t>旋转蒸发仪</a:t>
            </a:r>
            <a:endParaRPr lang="zh-CN" altLang="en-US" sz="2400" b="1">
              <a:solidFill>
                <a:srgbClr val="FF0000"/>
              </a:solidFill>
              <a:latin typeface="黑体" panose="02010609060101010101" pitchFamily="49" charset="-122"/>
              <a:ea typeface="黑体" panose="02010609060101010101" pitchFamily="49" charset="-122"/>
            </a:endParaRPr>
          </a:p>
        </p:txBody>
      </p:sp>
      <p:sp>
        <p:nvSpPr>
          <p:cNvPr id="174091" name="Text Box 3"/>
          <p:cNvSpPr txBox="1">
            <a:spLocks noChangeArrowheads="1"/>
          </p:cNvSpPr>
          <p:nvPr/>
        </p:nvSpPr>
        <p:spPr bwMode="auto">
          <a:xfrm>
            <a:off x="8513763" y="609600"/>
            <a:ext cx="554037" cy="2338388"/>
          </a:xfrm>
          <a:prstGeom prst="rect">
            <a:avLst/>
          </a:prstGeom>
          <a:noFill/>
          <a:ln w="9525">
            <a:noFill/>
            <a:miter lim="800000"/>
          </a:ln>
        </p:spPr>
        <p:txBody>
          <a:bodyPr vert="eaVert">
            <a:spAutoFit/>
          </a:bodyPr>
          <a:lstStyle/>
          <a:p>
            <a:pPr>
              <a:spcBef>
                <a:spcPct val="50000"/>
              </a:spcBef>
            </a:pPr>
            <a:r>
              <a:rPr lang="zh-CN" altLang="en-US" sz="2400" b="1">
                <a:solidFill>
                  <a:srgbClr val="FF0000"/>
                </a:solidFill>
                <a:latin typeface="黑体" panose="02010609060101010101" pitchFamily="49" charset="-122"/>
                <a:ea typeface="黑体" panose="02010609060101010101" pitchFamily="49" charset="-122"/>
              </a:rPr>
              <a:t>台式离心机</a:t>
            </a:r>
            <a:endParaRPr lang="zh-CN" altLang="en-US" sz="2400" b="1">
              <a:solidFill>
                <a:srgbClr val="FF0000"/>
              </a:solidFill>
              <a:latin typeface="黑体" panose="02010609060101010101" pitchFamily="49" charset="-122"/>
              <a:ea typeface="黑体" panose="02010609060101010101" pitchFamily="49"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descr="蛋白质纯化系统"/>
          <p:cNvPicPr>
            <a:picLocks noGrp="1" noChangeAspect="1" noChangeArrowheads="1"/>
          </p:cNvPicPr>
          <p:nvPr>
            <p:ph type="body" idx="1"/>
          </p:nvPr>
        </p:nvPicPr>
        <p:blipFill>
          <a:blip r:embed="rId1" cstate="print"/>
          <a:srcRect/>
          <a:stretch>
            <a:fillRect/>
          </a:stretch>
        </p:blipFill>
        <p:spPr>
          <a:xfrm>
            <a:off x="1524000" y="147638"/>
            <a:ext cx="1974850" cy="2952750"/>
          </a:xfrm>
        </p:spPr>
      </p:pic>
      <p:sp>
        <p:nvSpPr>
          <p:cNvPr id="175106" name="Text Box 3"/>
          <p:cNvSpPr txBox="1">
            <a:spLocks noChangeArrowheads="1"/>
          </p:cNvSpPr>
          <p:nvPr/>
        </p:nvSpPr>
        <p:spPr bwMode="auto">
          <a:xfrm>
            <a:off x="7932738" y="990600"/>
            <a:ext cx="677862" cy="5043488"/>
          </a:xfrm>
          <a:prstGeom prst="rect">
            <a:avLst/>
          </a:prstGeom>
          <a:noFill/>
          <a:ln w="9525">
            <a:noFill/>
            <a:miter lim="800000"/>
          </a:ln>
        </p:spPr>
        <p:txBody>
          <a:bodyPr vert="eaVert">
            <a:spAutoFit/>
          </a:bodyPr>
          <a:lstStyle/>
          <a:p>
            <a:pPr>
              <a:spcBef>
                <a:spcPct val="50000"/>
              </a:spcBef>
            </a:pPr>
            <a:r>
              <a:rPr lang="zh-CN" altLang="en-US" sz="3200" b="1">
                <a:solidFill>
                  <a:srgbClr val="220FB1"/>
                </a:solidFill>
                <a:latin typeface="黑体" panose="02010609060101010101" pitchFamily="49" charset="-122"/>
                <a:ea typeface="黑体" panose="02010609060101010101" pitchFamily="49" charset="-122"/>
              </a:rPr>
              <a:t>蛋白质纯化与分析系统</a:t>
            </a:r>
            <a:endParaRPr lang="zh-CN" altLang="en-US" sz="3200" b="1">
              <a:solidFill>
                <a:srgbClr val="220FB1"/>
              </a:solidFill>
              <a:latin typeface="黑体" panose="02010609060101010101" pitchFamily="49" charset="-122"/>
              <a:ea typeface="黑体" panose="02010609060101010101" pitchFamily="49" charset="-122"/>
            </a:endParaRPr>
          </a:p>
        </p:txBody>
      </p:sp>
      <p:pic>
        <p:nvPicPr>
          <p:cNvPr id="175107" name="Picture 5" descr="液相色谱仪"/>
          <p:cNvPicPr>
            <a:picLocks noChangeAspect="1" noChangeArrowheads="1"/>
          </p:cNvPicPr>
          <p:nvPr/>
        </p:nvPicPr>
        <p:blipFill>
          <a:blip r:embed="rId2" cstate="print"/>
          <a:srcRect/>
          <a:stretch>
            <a:fillRect/>
          </a:stretch>
        </p:blipFill>
        <p:spPr bwMode="auto">
          <a:xfrm>
            <a:off x="4495800" y="147638"/>
            <a:ext cx="1892300" cy="2952750"/>
          </a:xfrm>
          <a:prstGeom prst="rect">
            <a:avLst/>
          </a:prstGeom>
          <a:noFill/>
          <a:ln w="9525">
            <a:noFill/>
            <a:miter lim="800000"/>
            <a:headEnd/>
            <a:tailEnd/>
          </a:ln>
        </p:spPr>
      </p:pic>
      <p:pic>
        <p:nvPicPr>
          <p:cNvPr id="175108" name="Picture 2"/>
          <p:cNvPicPr>
            <a:picLocks noChangeAspect="1" noChangeArrowheads="1"/>
          </p:cNvPicPr>
          <p:nvPr/>
        </p:nvPicPr>
        <p:blipFill>
          <a:blip r:embed="rId3" cstate="print"/>
          <a:srcRect/>
          <a:stretch>
            <a:fillRect/>
          </a:stretch>
        </p:blipFill>
        <p:spPr bwMode="auto">
          <a:xfrm>
            <a:off x="1524000" y="3043238"/>
            <a:ext cx="4876800" cy="3251200"/>
          </a:xfrm>
          <a:prstGeom prst="rect">
            <a:avLst/>
          </a:prstGeom>
          <a:noFill/>
          <a:ln w="9525">
            <a:noFill/>
            <a:miter lim="800000"/>
            <a:headEnd/>
            <a:tailEnd/>
          </a:ln>
        </p:spPr>
      </p:pic>
      <p:sp>
        <p:nvSpPr>
          <p:cNvPr id="175109" name="Rectangle 5"/>
          <p:cNvSpPr>
            <a:spLocks noChangeArrowheads="1"/>
          </p:cNvSpPr>
          <p:nvPr/>
        </p:nvSpPr>
        <p:spPr bwMode="auto">
          <a:xfrm>
            <a:off x="1392238" y="6319838"/>
            <a:ext cx="6837362" cy="461962"/>
          </a:xfrm>
          <a:prstGeom prst="rect">
            <a:avLst/>
          </a:prstGeom>
          <a:noFill/>
          <a:ln w="9525">
            <a:noFill/>
            <a:miter lim="800000"/>
          </a:ln>
        </p:spPr>
        <p:txBody>
          <a:bodyPr wrap="none">
            <a:spAutoFit/>
          </a:bodyPr>
          <a:lstStyle/>
          <a:p>
            <a:r>
              <a:rPr lang="zh-CN" altLang="en-US" sz="2400" b="1">
                <a:solidFill>
                  <a:srgbClr val="FF0000"/>
                </a:solidFill>
                <a:latin typeface="黑体" panose="02010609060101010101" pitchFamily="49" charset="-122"/>
                <a:ea typeface="黑体" panose="02010609060101010101" pitchFamily="49" charset="-122"/>
              </a:rPr>
              <a:t>超高效液相色谱</a:t>
            </a:r>
            <a:r>
              <a:rPr lang="en-US" altLang="zh-CN" sz="2400" b="1">
                <a:solidFill>
                  <a:srgbClr val="FF0000"/>
                </a:solidFill>
                <a:latin typeface="黑体" panose="02010609060101010101" pitchFamily="49" charset="-122"/>
                <a:ea typeface="黑体" panose="02010609060101010101" pitchFamily="49" charset="-122"/>
              </a:rPr>
              <a:t>-</a:t>
            </a:r>
            <a:r>
              <a:rPr lang="zh-CN" altLang="en-US" sz="2400" b="1">
                <a:solidFill>
                  <a:srgbClr val="FF0000"/>
                </a:solidFill>
                <a:latin typeface="黑体" panose="02010609060101010101" pitchFamily="49" charset="-122"/>
                <a:ea typeface="黑体" panose="02010609060101010101" pitchFamily="49" charset="-122"/>
              </a:rPr>
              <a:t>三重四级杆质谱（液质联用仪）</a:t>
            </a:r>
            <a:endParaRPr lang="zh-CN" altLang="en-US" sz="2400" b="1">
              <a:solidFill>
                <a:srgbClr val="FF0000"/>
              </a:solidFill>
              <a:latin typeface="黑体" panose="02010609060101010101" pitchFamily="49" charset="-122"/>
              <a:ea typeface="黑体" panose="02010609060101010101" pitchFamily="49" charset="-122"/>
            </a:endParaRPr>
          </a:p>
        </p:txBody>
      </p:sp>
      <p:sp>
        <p:nvSpPr>
          <p:cNvPr id="175110" name="TextBox 6"/>
          <p:cNvSpPr txBox="1">
            <a:spLocks noChangeArrowheads="1"/>
          </p:cNvSpPr>
          <p:nvPr/>
        </p:nvSpPr>
        <p:spPr bwMode="auto">
          <a:xfrm>
            <a:off x="3581400" y="604838"/>
            <a:ext cx="493713" cy="1939925"/>
          </a:xfrm>
          <a:prstGeom prst="rect">
            <a:avLst/>
          </a:prstGeom>
          <a:noFill/>
          <a:ln w="9525">
            <a:noFill/>
            <a:miter lim="800000"/>
          </a:ln>
        </p:spPr>
        <p:txBody>
          <a:bodyPr wrap="none">
            <a:spAutoFit/>
          </a:bodyPr>
          <a:lstStyle/>
          <a:p>
            <a:r>
              <a:rPr lang="zh-CN" altLang="en-US" sz="2400" b="1">
                <a:solidFill>
                  <a:srgbClr val="FF0000"/>
                </a:solidFill>
                <a:latin typeface="黑体" panose="02010609060101010101" pitchFamily="49" charset="-122"/>
                <a:ea typeface="黑体" panose="02010609060101010101" pitchFamily="49" charset="-122"/>
              </a:rPr>
              <a:t>分</a:t>
            </a:r>
            <a:endParaRPr lang="en-US" altLang="zh-CN" sz="2400" b="1">
              <a:solidFill>
                <a:srgbClr val="FF0000"/>
              </a:solidFill>
              <a:latin typeface="黑体" panose="02010609060101010101" pitchFamily="49" charset="-122"/>
              <a:ea typeface="黑体" panose="02010609060101010101" pitchFamily="49" charset="-122"/>
            </a:endParaRPr>
          </a:p>
          <a:p>
            <a:r>
              <a:rPr lang="zh-CN" altLang="en-US" sz="2400" b="1">
                <a:solidFill>
                  <a:srgbClr val="FF0000"/>
                </a:solidFill>
                <a:latin typeface="黑体" panose="02010609060101010101" pitchFamily="49" charset="-122"/>
                <a:ea typeface="黑体" panose="02010609060101010101" pitchFamily="49" charset="-122"/>
              </a:rPr>
              <a:t>析</a:t>
            </a:r>
            <a:endParaRPr lang="en-US" altLang="zh-CN" sz="2400" b="1">
              <a:solidFill>
                <a:srgbClr val="FF0000"/>
              </a:solidFill>
              <a:latin typeface="黑体" panose="02010609060101010101" pitchFamily="49" charset="-122"/>
              <a:ea typeface="黑体" panose="02010609060101010101" pitchFamily="49" charset="-122"/>
            </a:endParaRPr>
          </a:p>
          <a:p>
            <a:r>
              <a:rPr lang="zh-CN" altLang="en-US" sz="2400" b="1">
                <a:solidFill>
                  <a:srgbClr val="FF0000"/>
                </a:solidFill>
                <a:latin typeface="黑体" panose="02010609060101010101" pitchFamily="49" charset="-122"/>
                <a:ea typeface="黑体" panose="02010609060101010101" pitchFamily="49" charset="-122"/>
              </a:rPr>
              <a:t>型</a:t>
            </a:r>
            <a:endParaRPr lang="en-US" altLang="zh-CN" sz="2400" b="1">
              <a:solidFill>
                <a:srgbClr val="FF0000"/>
              </a:solidFill>
              <a:latin typeface="黑体" panose="02010609060101010101" pitchFamily="49" charset="-122"/>
              <a:ea typeface="黑体" panose="02010609060101010101" pitchFamily="49" charset="-122"/>
            </a:endParaRPr>
          </a:p>
          <a:p>
            <a:r>
              <a:rPr lang="zh-CN" altLang="en-US" sz="2400" b="1">
                <a:solidFill>
                  <a:srgbClr val="FF0000"/>
                </a:solidFill>
                <a:latin typeface="黑体" panose="02010609060101010101" pitchFamily="49" charset="-122"/>
                <a:ea typeface="黑体" panose="02010609060101010101" pitchFamily="49" charset="-122"/>
              </a:rPr>
              <a:t>液</a:t>
            </a:r>
            <a:endParaRPr lang="en-US" altLang="zh-CN" sz="2400" b="1">
              <a:solidFill>
                <a:srgbClr val="FF0000"/>
              </a:solidFill>
              <a:latin typeface="黑体" panose="02010609060101010101" pitchFamily="49" charset="-122"/>
              <a:ea typeface="黑体" panose="02010609060101010101" pitchFamily="49" charset="-122"/>
            </a:endParaRPr>
          </a:p>
          <a:p>
            <a:r>
              <a:rPr lang="zh-CN" altLang="en-US" sz="2400" b="1">
                <a:solidFill>
                  <a:srgbClr val="FF0000"/>
                </a:solidFill>
                <a:latin typeface="黑体" panose="02010609060101010101" pitchFamily="49" charset="-122"/>
                <a:ea typeface="黑体" panose="02010609060101010101" pitchFamily="49" charset="-122"/>
              </a:rPr>
              <a:t>相</a:t>
            </a:r>
            <a:endParaRPr lang="zh-CN" altLang="en-US" sz="2400" b="1">
              <a:solidFill>
                <a:srgbClr val="FF0000"/>
              </a:solidFill>
              <a:latin typeface="黑体" panose="02010609060101010101" pitchFamily="49" charset="-122"/>
              <a:ea typeface="黑体" panose="02010609060101010101" pitchFamily="49" charset="-122"/>
            </a:endParaRPr>
          </a:p>
        </p:txBody>
      </p:sp>
      <p:sp>
        <p:nvSpPr>
          <p:cNvPr id="175111" name="TextBox 7"/>
          <p:cNvSpPr txBox="1">
            <a:spLocks noChangeArrowheads="1"/>
          </p:cNvSpPr>
          <p:nvPr/>
        </p:nvSpPr>
        <p:spPr bwMode="auto">
          <a:xfrm>
            <a:off x="6434138" y="604838"/>
            <a:ext cx="493712" cy="1939925"/>
          </a:xfrm>
          <a:prstGeom prst="rect">
            <a:avLst/>
          </a:prstGeom>
          <a:noFill/>
          <a:ln w="9525">
            <a:noFill/>
            <a:miter lim="800000"/>
          </a:ln>
        </p:spPr>
        <p:txBody>
          <a:bodyPr wrap="none">
            <a:spAutoFit/>
          </a:bodyPr>
          <a:lstStyle/>
          <a:p>
            <a:r>
              <a:rPr lang="zh-CN" altLang="en-US" sz="2400" b="1">
                <a:solidFill>
                  <a:srgbClr val="FF0000"/>
                </a:solidFill>
                <a:latin typeface="黑体" panose="02010609060101010101" pitchFamily="49" charset="-122"/>
                <a:ea typeface="黑体" panose="02010609060101010101" pitchFamily="49" charset="-122"/>
              </a:rPr>
              <a:t>制</a:t>
            </a:r>
            <a:endParaRPr lang="en-US" altLang="zh-CN" sz="2400" b="1">
              <a:solidFill>
                <a:srgbClr val="FF0000"/>
              </a:solidFill>
              <a:latin typeface="黑体" panose="02010609060101010101" pitchFamily="49" charset="-122"/>
              <a:ea typeface="黑体" panose="02010609060101010101" pitchFamily="49" charset="-122"/>
            </a:endParaRPr>
          </a:p>
          <a:p>
            <a:r>
              <a:rPr lang="zh-CN" altLang="en-US" sz="2400" b="1">
                <a:solidFill>
                  <a:srgbClr val="FF0000"/>
                </a:solidFill>
                <a:latin typeface="黑体" panose="02010609060101010101" pitchFamily="49" charset="-122"/>
                <a:ea typeface="黑体" panose="02010609060101010101" pitchFamily="49" charset="-122"/>
              </a:rPr>
              <a:t>备</a:t>
            </a:r>
            <a:endParaRPr lang="en-US" altLang="zh-CN" sz="2400" b="1">
              <a:solidFill>
                <a:srgbClr val="FF0000"/>
              </a:solidFill>
              <a:latin typeface="黑体" panose="02010609060101010101" pitchFamily="49" charset="-122"/>
              <a:ea typeface="黑体" panose="02010609060101010101" pitchFamily="49" charset="-122"/>
            </a:endParaRPr>
          </a:p>
          <a:p>
            <a:r>
              <a:rPr lang="zh-CN" altLang="en-US" sz="2400" b="1">
                <a:solidFill>
                  <a:srgbClr val="FF0000"/>
                </a:solidFill>
                <a:latin typeface="黑体" panose="02010609060101010101" pitchFamily="49" charset="-122"/>
                <a:ea typeface="黑体" panose="02010609060101010101" pitchFamily="49" charset="-122"/>
              </a:rPr>
              <a:t>型</a:t>
            </a:r>
            <a:endParaRPr lang="en-US" altLang="zh-CN" sz="2400" b="1">
              <a:solidFill>
                <a:srgbClr val="FF0000"/>
              </a:solidFill>
              <a:latin typeface="黑体" panose="02010609060101010101" pitchFamily="49" charset="-122"/>
              <a:ea typeface="黑体" panose="02010609060101010101" pitchFamily="49" charset="-122"/>
            </a:endParaRPr>
          </a:p>
          <a:p>
            <a:r>
              <a:rPr lang="zh-CN" altLang="en-US" sz="2400" b="1">
                <a:solidFill>
                  <a:srgbClr val="FF0000"/>
                </a:solidFill>
                <a:latin typeface="黑体" panose="02010609060101010101" pitchFamily="49" charset="-122"/>
                <a:ea typeface="黑体" panose="02010609060101010101" pitchFamily="49" charset="-122"/>
              </a:rPr>
              <a:t>液</a:t>
            </a:r>
            <a:endParaRPr lang="en-US" altLang="zh-CN" sz="2400" b="1">
              <a:solidFill>
                <a:srgbClr val="FF0000"/>
              </a:solidFill>
              <a:latin typeface="黑体" panose="02010609060101010101" pitchFamily="49" charset="-122"/>
              <a:ea typeface="黑体" panose="02010609060101010101" pitchFamily="49" charset="-122"/>
            </a:endParaRPr>
          </a:p>
          <a:p>
            <a:r>
              <a:rPr lang="zh-CN" altLang="en-US" sz="2400" b="1">
                <a:solidFill>
                  <a:srgbClr val="FF0000"/>
                </a:solidFill>
                <a:latin typeface="黑体" panose="02010609060101010101" pitchFamily="49" charset="-122"/>
                <a:ea typeface="黑体" panose="02010609060101010101" pitchFamily="49" charset="-122"/>
              </a:rPr>
              <a:t>相</a:t>
            </a:r>
            <a:endParaRPr lang="zh-CN" altLang="en-US" sz="2400" b="1">
              <a:solidFill>
                <a:srgbClr val="FF0000"/>
              </a:solidFill>
              <a:latin typeface="黑体" panose="02010609060101010101" pitchFamily="49" charset="-122"/>
              <a:ea typeface="黑体" panose="02010609060101010101" pitchFamily="49"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ChangeArrowheads="1"/>
          </p:cNvSpPr>
          <p:nvPr>
            <p:ph type="title"/>
          </p:nvPr>
        </p:nvSpPr>
        <p:spPr>
          <a:xfrm>
            <a:off x="585788" y="2590800"/>
            <a:ext cx="3200400" cy="1143000"/>
          </a:xfrm>
        </p:spPr>
        <p:txBody>
          <a:bodyPr/>
          <a:lstStyle/>
          <a:p>
            <a:pPr algn="l"/>
            <a:r>
              <a:rPr lang="zh-CN" altLang="en-US" sz="3200" b="1">
                <a:solidFill>
                  <a:srgbClr val="FF0000"/>
                </a:solidFill>
                <a:latin typeface="黑体" panose="02010609060101010101" pitchFamily="49" charset="-122"/>
                <a:ea typeface="黑体" panose="02010609060101010101" pitchFamily="49" charset="-122"/>
              </a:rPr>
              <a:t>多功能酶标仪</a:t>
            </a:r>
            <a:endParaRPr lang="zh-CN" altLang="en-US" sz="3200" b="1">
              <a:solidFill>
                <a:srgbClr val="FF0000"/>
              </a:solidFill>
              <a:latin typeface="黑体" panose="02010609060101010101" pitchFamily="49" charset="-122"/>
              <a:ea typeface="黑体" panose="02010609060101010101" pitchFamily="49" charset="-122"/>
            </a:endParaRPr>
          </a:p>
        </p:txBody>
      </p:sp>
      <p:pic>
        <p:nvPicPr>
          <p:cNvPr id="176130" name="Picture 3" descr="IMG_7045"/>
          <p:cNvPicPr>
            <a:picLocks noGrp="1" noChangeAspect="1" noChangeArrowheads="1"/>
          </p:cNvPicPr>
          <p:nvPr>
            <p:ph idx="1"/>
          </p:nvPr>
        </p:nvPicPr>
        <p:blipFill>
          <a:blip r:embed="rId1" cstate="print"/>
          <a:srcRect/>
          <a:stretch>
            <a:fillRect/>
          </a:stretch>
        </p:blipFill>
        <p:spPr>
          <a:xfrm>
            <a:off x="374650" y="439738"/>
            <a:ext cx="3511550" cy="2339975"/>
          </a:xfrm>
        </p:spPr>
      </p:pic>
      <p:pic>
        <p:nvPicPr>
          <p:cNvPr id="176131" name="Picture 4" descr="多功能酶标仪"/>
          <p:cNvPicPr>
            <a:picLocks noChangeAspect="1" noChangeArrowheads="1"/>
          </p:cNvPicPr>
          <p:nvPr/>
        </p:nvPicPr>
        <p:blipFill>
          <a:blip r:embed="rId2" cstate="print"/>
          <a:srcRect/>
          <a:stretch>
            <a:fillRect/>
          </a:stretch>
        </p:blipFill>
        <p:spPr bwMode="auto">
          <a:xfrm>
            <a:off x="374650" y="3657600"/>
            <a:ext cx="3452813" cy="2339975"/>
          </a:xfrm>
          <a:prstGeom prst="rect">
            <a:avLst/>
          </a:prstGeom>
          <a:noFill/>
          <a:ln w="9525">
            <a:noFill/>
            <a:miter lim="800000"/>
            <a:headEnd/>
            <a:tailEnd/>
          </a:ln>
        </p:spPr>
      </p:pic>
      <p:pic>
        <p:nvPicPr>
          <p:cNvPr id="176132" name="Picture 2" descr="蛋白核酸定量测定仪"/>
          <p:cNvPicPr>
            <a:picLocks noChangeAspect="1" noChangeArrowheads="1"/>
          </p:cNvPicPr>
          <p:nvPr/>
        </p:nvPicPr>
        <p:blipFill>
          <a:blip r:embed="rId3" cstate="print"/>
          <a:srcRect/>
          <a:stretch>
            <a:fillRect/>
          </a:stretch>
        </p:blipFill>
        <p:spPr bwMode="auto">
          <a:xfrm>
            <a:off x="4876800" y="439738"/>
            <a:ext cx="3505200" cy="2339975"/>
          </a:xfrm>
          <a:prstGeom prst="rect">
            <a:avLst/>
          </a:prstGeom>
          <a:noFill/>
          <a:ln w="9525">
            <a:noFill/>
            <a:miter lim="800000"/>
            <a:headEnd/>
            <a:tailEnd/>
          </a:ln>
        </p:spPr>
      </p:pic>
      <p:sp>
        <p:nvSpPr>
          <p:cNvPr id="176133" name="Text Box 3"/>
          <p:cNvSpPr txBox="1">
            <a:spLocks noChangeArrowheads="1"/>
          </p:cNvSpPr>
          <p:nvPr/>
        </p:nvSpPr>
        <p:spPr bwMode="auto">
          <a:xfrm>
            <a:off x="4462463" y="2844800"/>
            <a:ext cx="4681537" cy="584775"/>
          </a:xfrm>
          <a:prstGeom prst="rect">
            <a:avLst/>
          </a:prstGeom>
          <a:noFill/>
          <a:ln w="9525">
            <a:noFill/>
            <a:miter lim="800000"/>
          </a:ln>
        </p:spPr>
        <p:txBody>
          <a:bodyPr>
            <a:spAutoFit/>
          </a:bodyPr>
          <a:lstStyle/>
          <a:p>
            <a:pPr>
              <a:spcBef>
                <a:spcPct val="50000"/>
              </a:spcBef>
            </a:pPr>
            <a:r>
              <a:rPr lang="zh-CN" altLang="en-US" sz="3200" b="1">
                <a:solidFill>
                  <a:srgbClr val="FF0000"/>
                </a:solidFill>
                <a:latin typeface="黑体" panose="02010609060101010101" pitchFamily="49" charset="-122"/>
                <a:ea typeface="黑体" panose="02010609060101010101" pitchFamily="49" charset="-122"/>
              </a:rPr>
              <a:t>蛋白核酸定量测定仪</a:t>
            </a:r>
            <a:endParaRPr lang="zh-CN" altLang="en-US" sz="3200" b="1">
              <a:solidFill>
                <a:srgbClr val="FF0000"/>
              </a:solidFill>
              <a:latin typeface="黑体" panose="02010609060101010101" pitchFamily="49" charset="-122"/>
              <a:ea typeface="黑体" panose="02010609060101010101" pitchFamily="49" charset="-122"/>
            </a:endParaRPr>
          </a:p>
        </p:txBody>
      </p:sp>
      <p:sp>
        <p:nvSpPr>
          <p:cNvPr id="176134" name="TextBox 8"/>
          <p:cNvSpPr txBox="1">
            <a:spLocks noChangeArrowheads="1"/>
          </p:cNvSpPr>
          <p:nvPr/>
        </p:nvSpPr>
        <p:spPr bwMode="auto">
          <a:xfrm>
            <a:off x="4487355" y="4687669"/>
            <a:ext cx="4123245" cy="646331"/>
          </a:xfrm>
          <a:prstGeom prst="rect">
            <a:avLst/>
          </a:prstGeom>
          <a:noFill/>
          <a:ln w="9525">
            <a:noFill/>
            <a:miter lim="800000"/>
          </a:ln>
        </p:spPr>
        <p:txBody>
          <a:bodyPr wrap="none">
            <a:spAutoFit/>
          </a:bodyPr>
          <a:lstStyle/>
          <a:p>
            <a:r>
              <a:rPr lang="zh-CN" altLang="en-US" sz="3600" b="1">
                <a:solidFill>
                  <a:srgbClr val="220FB1"/>
                </a:solidFill>
                <a:latin typeface="黑体" panose="02010609060101010101" pitchFamily="49" charset="-122"/>
                <a:ea typeface="黑体" panose="02010609060101010101" pitchFamily="49" charset="-122"/>
              </a:rPr>
              <a:t>核酸</a:t>
            </a:r>
            <a:r>
              <a:rPr lang="en-US" altLang="zh-CN" sz="3600" b="1">
                <a:solidFill>
                  <a:srgbClr val="220FB1"/>
                </a:solidFill>
                <a:latin typeface="黑体" panose="02010609060101010101" pitchFamily="49" charset="-122"/>
                <a:ea typeface="黑体" panose="02010609060101010101" pitchFamily="49" charset="-122"/>
              </a:rPr>
              <a:t>/</a:t>
            </a:r>
            <a:r>
              <a:rPr lang="zh-CN" altLang="en-US" sz="3600" b="1">
                <a:solidFill>
                  <a:srgbClr val="220FB1"/>
                </a:solidFill>
                <a:latin typeface="黑体" panose="02010609060101010101" pitchFamily="49" charset="-122"/>
                <a:ea typeface="黑体" panose="02010609060101010101" pitchFamily="49" charset="-122"/>
              </a:rPr>
              <a:t>蛋白分析系统</a:t>
            </a:r>
            <a:endParaRPr lang="zh-CN" altLang="en-US" sz="3600" b="1">
              <a:solidFill>
                <a:srgbClr val="220FB1"/>
              </a:solidFill>
              <a:latin typeface="黑体" panose="02010609060101010101" pitchFamily="49" charset="-122"/>
              <a:ea typeface="黑体" panose="02010609060101010101" pitchFamily="49"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荧光定量PCR仪"/>
          <p:cNvPicPr>
            <a:picLocks noGrp="1" noChangeAspect="1" noChangeArrowheads="1"/>
          </p:cNvPicPr>
          <p:nvPr>
            <p:ph type="body" idx="1"/>
          </p:nvPr>
        </p:nvPicPr>
        <p:blipFill>
          <a:blip r:embed="rId1" cstate="print"/>
          <a:srcRect/>
          <a:stretch>
            <a:fillRect/>
          </a:stretch>
        </p:blipFill>
        <p:spPr>
          <a:xfrm>
            <a:off x="730250" y="914400"/>
            <a:ext cx="2797175" cy="4572000"/>
          </a:xfrm>
        </p:spPr>
      </p:pic>
      <p:sp>
        <p:nvSpPr>
          <p:cNvPr id="177154" name="Text Box 3"/>
          <p:cNvSpPr txBox="1">
            <a:spLocks noChangeArrowheads="1"/>
          </p:cNvSpPr>
          <p:nvPr/>
        </p:nvSpPr>
        <p:spPr bwMode="auto">
          <a:xfrm>
            <a:off x="3963988" y="1371600"/>
            <a:ext cx="738187" cy="3959225"/>
          </a:xfrm>
          <a:prstGeom prst="rect">
            <a:avLst/>
          </a:prstGeom>
          <a:noFill/>
          <a:ln w="9525">
            <a:noFill/>
            <a:miter lim="800000"/>
          </a:ln>
        </p:spPr>
        <p:txBody>
          <a:bodyPr vert="eaVert">
            <a:spAutoFit/>
          </a:bodyPr>
          <a:lstStyle/>
          <a:p>
            <a:pPr>
              <a:spcBef>
                <a:spcPct val="50000"/>
              </a:spcBef>
            </a:pPr>
            <a:r>
              <a:rPr lang="zh-CN" altLang="en-US" sz="3600" b="1">
                <a:solidFill>
                  <a:srgbClr val="FF0000"/>
                </a:solidFill>
                <a:latin typeface="黑体" panose="02010609060101010101" pitchFamily="49" charset="-122"/>
                <a:ea typeface="黑体" panose="02010609060101010101" pitchFamily="49" charset="-122"/>
              </a:rPr>
              <a:t>荧光定量</a:t>
            </a:r>
            <a:r>
              <a:rPr lang="en-US" altLang="zh-CN" sz="3600" b="1">
                <a:solidFill>
                  <a:srgbClr val="FF0000"/>
                </a:solidFill>
                <a:latin typeface="黑体" panose="02010609060101010101" pitchFamily="49" charset="-122"/>
                <a:ea typeface="黑体" panose="02010609060101010101" pitchFamily="49" charset="-122"/>
              </a:rPr>
              <a:t>PCR</a:t>
            </a:r>
            <a:r>
              <a:rPr lang="zh-CN" altLang="en-US" sz="3600" b="1">
                <a:solidFill>
                  <a:srgbClr val="FF0000"/>
                </a:solidFill>
                <a:latin typeface="黑体" panose="02010609060101010101" pitchFamily="49" charset="-122"/>
                <a:ea typeface="黑体" panose="02010609060101010101" pitchFamily="49" charset="-122"/>
              </a:rPr>
              <a:t>仪</a:t>
            </a:r>
            <a:endParaRPr lang="zh-CN" altLang="en-US" sz="3600" b="1">
              <a:solidFill>
                <a:srgbClr val="FF0000"/>
              </a:solidFill>
              <a:latin typeface="黑体" panose="02010609060101010101" pitchFamily="49" charset="-122"/>
              <a:ea typeface="黑体" panose="02010609060101010101" pitchFamily="49" charset="-122"/>
            </a:endParaRPr>
          </a:p>
        </p:txBody>
      </p:sp>
      <p:pic>
        <p:nvPicPr>
          <p:cNvPr id="177155" name="Picture 2"/>
          <p:cNvPicPr>
            <a:picLocks noChangeAspect="1" noChangeArrowheads="1"/>
          </p:cNvPicPr>
          <p:nvPr/>
        </p:nvPicPr>
        <p:blipFill>
          <a:blip r:embed="rId2" cstate="print"/>
          <a:srcRect l="3920" t="2940" r="3966" b="10336"/>
          <a:stretch>
            <a:fillRect/>
          </a:stretch>
        </p:blipFill>
        <p:spPr bwMode="auto">
          <a:xfrm>
            <a:off x="5149850" y="914400"/>
            <a:ext cx="3613150" cy="453548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85737" y="0"/>
            <a:ext cx="6126998" cy="769441"/>
          </a:xfrm>
          <a:prstGeom prst="rect">
            <a:avLst/>
          </a:prstGeom>
          <a:noFill/>
          <a:ln w="9525">
            <a:noFill/>
            <a:miter lim="800000"/>
          </a:ln>
        </p:spPr>
        <p:txBody>
          <a:bodyPr wrap="none">
            <a:spAutoFit/>
          </a:bodyPr>
          <a:lstStyle/>
          <a:p>
            <a:r>
              <a:rPr lang="en-US" altLang="zh-CN" sz="4400" b="1">
                <a:solidFill>
                  <a:srgbClr val="220FB1"/>
                </a:solidFill>
                <a:latin typeface="黑体" panose="02010609060101010101" pitchFamily="49" charset="-122"/>
                <a:ea typeface="黑体" panose="02010609060101010101" pitchFamily="49" charset="-122"/>
              </a:rPr>
              <a:t>2</a:t>
            </a:r>
            <a:r>
              <a:rPr lang="zh-CN" altLang="en-US" sz="4400" b="1">
                <a:solidFill>
                  <a:srgbClr val="220FB1"/>
                </a:solidFill>
                <a:latin typeface="黑体" panose="02010609060101010101" pitchFamily="49" charset="-122"/>
                <a:ea typeface="黑体" panose="02010609060101010101" pitchFamily="49" charset="-122"/>
              </a:rPr>
              <a:t>、植物病理学科的发展</a:t>
            </a:r>
            <a:endParaRPr lang="zh-CN" altLang="en-US" sz="4400" b="1">
              <a:solidFill>
                <a:srgbClr val="220FB1"/>
              </a:solidFill>
              <a:latin typeface="黑体" panose="02010609060101010101" pitchFamily="49" charset="-122"/>
              <a:ea typeface="黑体" panose="02010609060101010101" pitchFamily="49" charset="-122"/>
            </a:endParaRPr>
          </a:p>
        </p:txBody>
      </p:sp>
      <p:cxnSp>
        <p:nvCxnSpPr>
          <p:cNvPr id="3" name="Straight Connector 2"/>
          <p:cNvCxnSpPr/>
          <p:nvPr/>
        </p:nvCxnSpPr>
        <p:spPr>
          <a:xfrm>
            <a:off x="0" y="823913"/>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12208" y="1302088"/>
            <a:ext cx="646331" cy="3046988"/>
          </a:xfrm>
          <a:prstGeom prst="rect">
            <a:avLst/>
          </a:prstGeom>
          <a:noFill/>
        </p:spPr>
        <p:txBody>
          <a:bodyPr wrap="none" rtlCol="0">
            <a:spAutoFit/>
          </a:bodyPr>
          <a:lstStyle/>
          <a:p>
            <a:pPr>
              <a:lnSpc>
                <a:spcPct val="200000"/>
              </a:lnSpc>
            </a:pPr>
            <a:endParaRPr lang="en-US" altLang="zh-CN" sz="2400"/>
          </a:p>
          <a:p>
            <a:pPr lvl="1">
              <a:lnSpc>
                <a:spcPct val="200000"/>
              </a:lnSpc>
            </a:pPr>
            <a:endParaRPr lang="zh-CN" altLang="zh-CN" sz="2400"/>
          </a:p>
          <a:p>
            <a:pPr lvl="0">
              <a:lnSpc>
                <a:spcPct val="200000"/>
              </a:lnSpc>
            </a:pPr>
            <a:endParaRPr lang="zh-CN" altLang="zh-CN" sz="2400"/>
          </a:p>
          <a:p>
            <a:pPr>
              <a:lnSpc>
                <a:spcPct val="200000"/>
              </a:lnSpc>
            </a:pPr>
            <a:endParaRPr lang="zh-CN" altLang="en-US" sz="2400"/>
          </a:p>
        </p:txBody>
      </p:sp>
      <p:sp>
        <p:nvSpPr>
          <p:cNvPr id="17" name="Rectangle 16"/>
          <p:cNvSpPr/>
          <p:nvPr/>
        </p:nvSpPr>
        <p:spPr>
          <a:xfrm>
            <a:off x="152400" y="1219200"/>
            <a:ext cx="5943600" cy="3477875"/>
          </a:xfrm>
          <a:prstGeom prst="rect">
            <a:avLst/>
          </a:prstGeom>
        </p:spPr>
        <p:txBody>
          <a:bodyPr wrap="square">
            <a:spAutoFit/>
          </a:bodyPr>
          <a:lstStyle/>
          <a:p>
            <a:pPr marL="514350" indent="-514350" fontAlgn="auto">
              <a:lnSpc>
                <a:spcPct val="150000"/>
              </a:lnSpc>
              <a:spcBef>
                <a:spcPts val="600"/>
              </a:spcBef>
              <a:spcAft>
                <a:spcPts val="600"/>
              </a:spcAft>
              <a:buClr>
                <a:srgbClr val="FF0000"/>
              </a:buClr>
              <a:buFont typeface="Wingdings" panose="05000000000000000000" pitchFamily="2" charset="2"/>
              <a:buChar char="l"/>
              <a:defRPr/>
            </a:pPr>
            <a:r>
              <a:rPr lang="zh-CN" altLang="en-US" sz="2400" b="1" dirty="0">
                <a:solidFill>
                  <a:srgbClr val="FF0000"/>
                </a:solidFill>
                <a:latin typeface="黑体" panose="02010609060101010101" pitchFamily="49" charset="-122"/>
                <a:ea typeface="黑体" panose="02010609060101010101" pitchFamily="49" charset="-122"/>
              </a:rPr>
              <a:t>山东省重点学科</a:t>
            </a: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黑体" panose="02010609060101010101" pitchFamily="49" charset="-122"/>
                <a:ea typeface="黑体" panose="02010609060101010101" pitchFamily="49" charset="-122"/>
              </a:rPr>
              <a:t>植物病理学</a:t>
            </a:r>
            <a:endParaRPr lang="en-US" altLang="zh-CN" sz="2400" b="1" dirty="0">
              <a:solidFill>
                <a:srgbClr val="FF0000"/>
              </a:solidFill>
              <a:latin typeface="黑体" panose="02010609060101010101" pitchFamily="49" charset="-122"/>
              <a:ea typeface="黑体" panose="02010609060101010101" pitchFamily="49" charset="-122"/>
            </a:endParaRPr>
          </a:p>
          <a:p>
            <a:pPr marL="514350" indent="-514350" fontAlgn="auto">
              <a:lnSpc>
                <a:spcPct val="150000"/>
              </a:lnSpc>
              <a:spcBef>
                <a:spcPts val="600"/>
              </a:spcBef>
              <a:spcAft>
                <a:spcPts val="600"/>
              </a:spcAft>
              <a:buClr>
                <a:srgbClr val="FF0000"/>
              </a:buClr>
              <a:defRPr/>
            </a:pPr>
            <a:r>
              <a:rPr lang="zh-CN" altLang="en-US" sz="2400" b="1" dirty="0">
                <a:latin typeface="黑体" panose="02010609060101010101" pitchFamily="49" charset="-122"/>
                <a:ea typeface="黑体" panose="02010609060101010101" pitchFamily="49" charset="-122"/>
              </a:rPr>
              <a:t>山东省重点建设学科（</a:t>
            </a:r>
            <a:r>
              <a:rPr lang="en-US" altLang="zh-CN" sz="2400" b="1" dirty="0">
                <a:latin typeface="黑体" panose="02010609060101010101" pitchFamily="49" charset="-122"/>
                <a:ea typeface="黑体" panose="02010609060101010101" pitchFamily="49" charset="-122"/>
              </a:rPr>
              <a:t>1995</a:t>
            </a:r>
            <a:r>
              <a:rPr lang="zh-CN" altLang="en-US" sz="2400" b="1" dirty="0">
                <a:latin typeface="黑体" panose="02010609060101010101" pitchFamily="49" charset="-122"/>
                <a:ea typeface="黑体" panose="02010609060101010101" pitchFamily="49" charset="-122"/>
              </a:rPr>
              <a:t>）</a:t>
            </a:r>
            <a:endParaRPr lang="en-US" altLang="zh-CN" sz="2400" b="1" dirty="0">
              <a:latin typeface="黑体" panose="02010609060101010101" pitchFamily="49" charset="-122"/>
              <a:ea typeface="黑体" panose="02010609060101010101" pitchFamily="49" charset="-122"/>
            </a:endParaRPr>
          </a:p>
          <a:p>
            <a:pPr marL="514350" indent="-514350" fontAlgn="auto">
              <a:lnSpc>
                <a:spcPct val="150000"/>
              </a:lnSpc>
              <a:spcBef>
                <a:spcPts val="600"/>
              </a:spcBef>
              <a:spcAft>
                <a:spcPts val="600"/>
              </a:spcAft>
              <a:buClr>
                <a:srgbClr val="FF0000"/>
              </a:buClr>
              <a:defRPr/>
            </a:pPr>
            <a:r>
              <a:rPr lang="zh-CN" altLang="en-US" sz="2400" b="1" dirty="0">
                <a:latin typeface="黑体" panose="02010609060101010101" pitchFamily="49" charset="-122"/>
                <a:ea typeface="黑体" panose="02010609060101010101" pitchFamily="49" charset="-122"/>
              </a:rPr>
              <a:t>山东省“重点学科” （九五、十五）</a:t>
            </a:r>
            <a:endParaRPr lang="en-US" altLang="zh-CN" sz="2400" b="1" dirty="0">
              <a:latin typeface="黑体" panose="02010609060101010101" pitchFamily="49" charset="-122"/>
              <a:ea typeface="黑体" panose="02010609060101010101" pitchFamily="49" charset="-122"/>
            </a:endParaRPr>
          </a:p>
          <a:p>
            <a:pPr marL="514350" indent="-514350" fontAlgn="auto">
              <a:lnSpc>
                <a:spcPct val="150000"/>
              </a:lnSpc>
              <a:spcBef>
                <a:spcPts val="600"/>
              </a:spcBef>
              <a:spcAft>
                <a:spcPts val="600"/>
              </a:spcAft>
              <a:buClr>
                <a:srgbClr val="FF0000"/>
              </a:buClr>
              <a:defRPr/>
            </a:pPr>
            <a:r>
              <a:rPr lang="zh-CN" altLang="en-US" sz="2400" b="1" dirty="0">
                <a:latin typeface="黑体" panose="02010609060101010101" pitchFamily="49" charset="-122"/>
                <a:ea typeface="黑体" panose="02010609060101010101" pitchFamily="49" charset="-122"/>
              </a:rPr>
              <a:t>山东省“重中之重重点学科” （十一五）</a:t>
            </a:r>
            <a:endParaRPr lang="en-US" altLang="zh-CN" sz="2400" b="1" dirty="0">
              <a:latin typeface="黑体" panose="02010609060101010101" pitchFamily="49" charset="-122"/>
              <a:ea typeface="黑体" panose="02010609060101010101" pitchFamily="49" charset="-122"/>
            </a:endParaRPr>
          </a:p>
          <a:p>
            <a:pPr marL="514350" indent="-514350" fontAlgn="auto">
              <a:lnSpc>
                <a:spcPct val="150000"/>
              </a:lnSpc>
              <a:spcBef>
                <a:spcPts val="600"/>
              </a:spcBef>
              <a:spcAft>
                <a:spcPts val="600"/>
              </a:spcAft>
              <a:buClr>
                <a:srgbClr val="FF0000"/>
              </a:buClr>
              <a:defRPr/>
            </a:pPr>
            <a:r>
              <a:rPr lang="zh-CN" altLang="en-US" sz="2400" b="1" dirty="0">
                <a:latin typeface="黑体" panose="02010609060101010101" pitchFamily="49" charset="-122"/>
                <a:ea typeface="黑体" panose="02010609060101010101" pitchFamily="49" charset="-122"/>
              </a:rPr>
              <a:t>山东省“特色重点学科” （十二五）</a:t>
            </a:r>
            <a:endParaRPr lang="en-US" altLang="zh-CN" sz="2400" b="1" dirty="0">
              <a:latin typeface="黑体" panose="02010609060101010101" pitchFamily="49" charset="-122"/>
              <a:ea typeface="黑体" panose="02010609060101010101" pitchFamily="49" charset="-122"/>
            </a:endParaRPr>
          </a:p>
        </p:txBody>
      </p:sp>
      <p:pic>
        <p:nvPicPr>
          <p:cNvPr id="18" name="图片 3"/>
          <p:cNvPicPr>
            <a:picLocks noChangeAspect="1"/>
          </p:cNvPicPr>
          <p:nvPr/>
        </p:nvPicPr>
        <p:blipFill>
          <a:blip r:embed="rId1" cstate="print"/>
          <a:srcRect/>
          <a:stretch>
            <a:fillRect/>
          </a:stretch>
        </p:blipFill>
        <p:spPr bwMode="auto">
          <a:xfrm>
            <a:off x="5528583" y="852584"/>
            <a:ext cx="3615417" cy="2514600"/>
          </a:xfrm>
          <a:prstGeom prst="rect">
            <a:avLst/>
          </a:prstGeom>
          <a:noFill/>
          <a:ln w="9525">
            <a:noFill/>
            <a:miter lim="800000"/>
            <a:headEnd/>
            <a:tailEnd/>
          </a:ln>
        </p:spPr>
      </p:pic>
      <p:sp>
        <p:nvSpPr>
          <p:cNvPr id="19" name="Rectangle 18"/>
          <p:cNvSpPr/>
          <p:nvPr/>
        </p:nvSpPr>
        <p:spPr>
          <a:xfrm>
            <a:off x="228600" y="4800600"/>
            <a:ext cx="8229600" cy="1667764"/>
          </a:xfrm>
          <a:prstGeom prst="rect">
            <a:avLst/>
          </a:prstGeom>
        </p:spPr>
        <p:txBody>
          <a:bodyPr wrap="square">
            <a:spAutoFit/>
          </a:bodyPr>
          <a:lstStyle/>
          <a:p>
            <a:pPr indent="586105" fontAlgn="auto">
              <a:lnSpc>
                <a:spcPct val="150000"/>
              </a:lnSpc>
              <a:spcBef>
                <a:spcPts val="600"/>
              </a:spcBef>
              <a:spcAft>
                <a:spcPts val="600"/>
              </a:spcAft>
              <a:buClr>
                <a:srgbClr val="FF0000"/>
              </a:buClr>
              <a:defRPr/>
            </a:pPr>
            <a:r>
              <a:rPr lang="zh-CN" altLang="en-US" sz="2400" b="1" dirty="0">
                <a:latin typeface="黑体" panose="02010609060101010101" pitchFamily="49" charset="-122"/>
                <a:ea typeface="黑体" panose="02010609060101010101" pitchFamily="49" charset="-122"/>
              </a:rPr>
              <a:t>目前已建成平台基础完备、师资队伍过硬、研究优势突出、科研产出稳定的省级重点学科，在省内乃至全国具有一定单位影响力。</a:t>
            </a:r>
            <a:endParaRPr lang="en-US" altLang="zh-CN" sz="2400" b="1" dirty="0">
              <a:latin typeface="黑体" panose="02010609060101010101" pitchFamily="49" charset="-122"/>
              <a:ea typeface="黑体" panose="02010609060101010101" pitchFamily="49"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双向电泳系统2"/>
          <p:cNvPicPr>
            <a:picLocks noGrp="1" noChangeAspect="1" noChangeArrowheads="1"/>
          </p:cNvPicPr>
          <p:nvPr>
            <p:ph type="body" idx="1"/>
          </p:nvPr>
        </p:nvPicPr>
        <p:blipFill>
          <a:blip r:embed="rId1" cstate="print"/>
          <a:srcRect/>
          <a:stretch>
            <a:fillRect/>
          </a:stretch>
        </p:blipFill>
        <p:spPr>
          <a:xfrm>
            <a:off x="527050" y="182563"/>
            <a:ext cx="3871913" cy="2592387"/>
          </a:xfrm>
        </p:spPr>
      </p:pic>
      <p:sp>
        <p:nvSpPr>
          <p:cNvPr id="178178" name="Text Box 3"/>
          <p:cNvSpPr txBox="1">
            <a:spLocks noChangeArrowheads="1"/>
          </p:cNvSpPr>
          <p:nvPr/>
        </p:nvSpPr>
        <p:spPr bwMode="auto">
          <a:xfrm>
            <a:off x="1397000" y="2819400"/>
            <a:ext cx="3960813" cy="584775"/>
          </a:xfrm>
          <a:prstGeom prst="rect">
            <a:avLst/>
          </a:prstGeom>
          <a:noFill/>
          <a:ln w="9525">
            <a:noFill/>
            <a:miter lim="800000"/>
          </a:ln>
        </p:spPr>
        <p:txBody>
          <a:bodyPr>
            <a:spAutoFit/>
          </a:bodyPr>
          <a:lstStyle/>
          <a:p>
            <a:pPr>
              <a:spcBef>
                <a:spcPct val="50000"/>
              </a:spcBef>
            </a:pPr>
            <a:r>
              <a:rPr lang="zh-CN" altLang="en-US" sz="3200" b="1">
                <a:solidFill>
                  <a:srgbClr val="FF0000"/>
                </a:solidFill>
                <a:latin typeface="黑体" panose="02010609060101010101" pitchFamily="49" charset="-122"/>
                <a:ea typeface="黑体" panose="02010609060101010101" pitchFamily="49" charset="-122"/>
              </a:rPr>
              <a:t>双向电泳</a:t>
            </a:r>
            <a:endParaRPr lang="zh-CN" altLang="en-US" sz="1600" b="1">
              <a:latin typeface="黑体" panose="02010609060101010101" pitchFamily="49" charset="-122"/>
              <a:ea typeface="黑体" panose="02010609060101010101" pitchFamily="49" charset="-122"/>
            </a:endParaRPr>
          </a:p>
        </p:txBody>
      </p:sp>
      <p:pic>
        <p:nvPicPr>
          <p:cNvPr id="178179" name="Picture 4" descr="IMG_7050"/>
          <p:cNvPicPr>
            <a:picLocks noChangeAspect="1" noChangeArrowheads="1"/>
          </p:cNvPicPr>
          <p:nvPr/>
        </p:nvPicPr>
        <p:blipFill>
          <a:blip r:embed="rId2" cstate="print"/>
          <a:srcRect/>
          <a:stretch>
            <a:fillRect/>
          </a:stretch>
        </p:blipFill>
        <p:spPr bwMode="auto">
          <a:xfrm>
            <a:off x="4770438" y="182563"/>
            <a:ext cx="3892550" cy="2592387"/>
          </a:xfrm>
          <a:prstGeom prst="rect">
            <a:avLst/>
          </a:prstGeom>
          <a:noFill/>
          <a:ln w="9525">
            <a:noFill/>
            <a:miter lim="800000"/>
            <a:headEnd/>
            <a:tailEnd/>
          </a:ln>
        </p:spPr>
      </p:pic>
      <p:sp>
        <p:nvSpPr>
          <p:cNvPr id="69637" name="Rectangle 5"/>
          <p:cNvSpPr>
            <a:spLocks noGrp="1" noChangeArrowheads="1"/>
          </p:cNvSpPr>
          <p:nvPr>
            <p:ph type="title"/>
          </p:nvPr>
        </p:nvSpPr>
        <p:spPr>
          <a:xfrm>
            <a:off x="4532313" y="2806700"/>
            <a:ext cx="4319587" cy="647700"/>
          </a:xfrm>
        </p:spPr>
        <p:txBody>
          <a:bodyPr rtlCol="0">
            <a:normAutofit/>
          </a:bodyPr>
          <a:lstStyle/>
          <a:p>
            <a:pPr fontAlgn="auto">
              <a:spcAft>
                <a:spcPts val="0"/>
              </a:spcAft>
              <a:defRPr/>
            </a:pPr>
            <a:r>
              <a:rPr lang="zh-CN" altLang="en-US" sz="3200" b="1">
                <a:solidFill>
                  <a:srgbClr val="FF0000"/>
                </a:solidFill>
                <a:latin typeface="黑体" panose="02010609060101010101" pitchFamily="49" charset="-122"/>
                <a:ea typeface="黑体" panose="02010609060101010101" pitchFamily="49" charset="-122"/>
              </a:rPr>
              <a:t>脉冲场电泳仪</a:t>
            </a:r>
            <a:endParaRPr lang="zh-CN" altLang="en-US" sz="3200" b="1">
              <a:solidFill>
                <a:srgbClr val="FF0000"/>
              </a:solidFill>
              <a:latin typeface="黑体" panose="02010609060101010101" pitchFamily="49" charset="-122"/>
              <a:ea typeface="黑体" panose="02010609060101010101" pitchFamily="49" charset="-122"/>
            </a:endParaRPr>
          </a:p>
        </p:txBody>
      </p:sp>
      <p:pic>
        <p:nvPicPr>
          <p:cNvPr id="178181" name="Picture 6" descr="IMG_7049"/>
          <p:cNvPicPr>
            <a:picLocks noChangeAspect="1" noChangeArrowheads="1"/>
          </p:cNvPicPr>
          <p:nvPr/>
        </p:nvPicPr>
        <p:blipFill>
          <a:blip r:embed="rId3" cstate="print"/>
          <a:srcRect b="11711"/>
          <a:stretch>
            <a:fillRect/>
          </a:stretch>
        </p:blipFill>
        <p:spPr bwMode="auto">
          <a:xfrm>
            <a:off x="533400" y="3429000"/>
            <a:ext cx="3886200" cy="2743200"/>
          </a:xfrm>
          <a:prstGeom prst="rect">
            <a:avLst/>
          </a:prstGeom>
          <a:noFill/>
          <a:ln w="9525">
            <a:noFill/>
            <a:miter lim="800000"/>
            <a:headEnd/>
            <a:tailEnd/>
          </a:ln>
        </p:spPr>
      </p:pic>
      <p:sp>
        <p:nvSpPr>
          <p:cNvPr id="178182" name="Rectangle 7"/>
          <p:cNvSpPr>
            <a:spLocks noGrp="1" noChangeArrowheads="1"/>
          </p:cNvSpPr>
          <p:nvPr/>
        </p:nvSpPr>
        <p:spPr bwMode="auto">
          <a:xfrm>
            <a:off x="838200" y="5867400"/>
            <a:ext cx="3429000" cy="1143000"/>
          </a:xfrm>
          <a:prstGeom prst="rect">
            <a:avLst/>
          </a:prstGeom>
          <a:noFill/>
          <a:ln w="9525">
            <a:noFill/>
            <a:miter lim="800000"/>
          </a:ln>
        </p:spPr>
        <p:txBody>
          <a:bodyPr anchor="ctr"/>
          <a:lstStyle/>
          <a:p>
            <a:r>
              <a:rPr lang="zh-CN" altLang="en-US" sz="3600" b="1">
                <a:solidFill>
                  <a:srgbClr val="FF0000"/>
                </a:solidFill>
                <a:latin typeface="黑体" panose="02010609060101010101" pitchFamily="49" charset="-122"/>
                <a:ea typeface="黑体" panose="02010609060101010101" pitchFamily="49" charset="-122"/>
              </a:rPr>
              <a:t>毛细管电泳仪</a:t>
            </a:r>
            <a:endParaRPr lang="zh-CN" altLang="en-US" sz="3600" b="1">
              <a:solidFill>
                <a:srgbClr val="FF0000"/>
              </a:solidFill>
              <a:latin typeface="黑体" panose="02010609060101010101" pitchFamily="49" charset="-122"/>
              <a:ea typeface="黑体" panose="02010609060101010101" pitchFamily="49" charset="-122"/>
            </a:endParaRPr>
          </a:p>
        </p:txBody>
      </p:sp>
      <p:sp>
        <p:nvSpPr>
          <p:cNvPr id="178183" name="Rectangle 7"/>
          <p:cNvSpPr>
            <a:spLocks noGrp="1" noChangeArrowheads="1"/>
          </p:cNvSpPr>
          <p:nvPr/>
        </p:nvSpPr>
        <p:spPr bwMode="auto">
          <a:xfrm>
            <a:off x="5257800" y="4648200"/>
            <a:ext cx="3733800" cy="1143000"/>
          </a:xfrm>
          <a:prstGeom prst="rect">
            <a:avLst/>
          </a:prstGeom>
          <a:noFill/>
          <a:ln w="9525">
            <a:noFill/>
            <a:miter lim="800000"/>
          </a:ln>
        </p:spPr>
        <p:txBody>
          <a:bodyPr anchor="ctr"/>
          <a:lstStyle/>
          <a:p>
            <a:r>
              <a:rPr lang="zh-CN" altLang="en-US" sz="3600" b="1">
                <a:solidFill>
                  <a:srgbClr val="220FB1"/>
                </a:solidFill>
                <a:latin typeface="黑体" panose="02010609060101010101" pitchFamily="49" charset="-122"/>
                <a:ea typeface="黑体" panose="02010609060101010101" pitchFamily="49" charset="-122"/>
              </a:rPr>
              <a:t>高级电泳系统</a:t>
            </a:r>
            <a:endParaRPr lang="zh-CN" altLang="en-US" sz="3600" b="1">
              <a:solidFill>
                <a:srgbClr val="220FB1"/>
              </a:solidFill>
              <a:latin typeface="黑体" panose="02010609060101010101" pitchFamily="49" charset="-122"/>
              <a:ea typeface="黑体" panose="02010609060101010101" pitchFamily="49"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原位杂交仪"/>
          <p:cNvPicPr>
            <a:picLocks noGrp="1" noChangeAspect="1" noChangeArrowheads="1"/>
          </p:cNvPicPr>
          <p:nvPr>
            <p:ph type="body" idx="1"/>
          </p:nvPr>
        </p:nvPicPr>
        <p:blipFill>
          <a:blip r:embed="rId1" cstate="print"/>
          <a:srcRect b="11539"/>
          <a:stretch>
            <a:fillRect/>
          </a:stretch>
        </p:blipFill>
        <p:spPr>
          <a:xfrm>
            <a:off x="1403350" y="76200"/>
            <a:ext cx="2643188" cy="3492500"/>
          </a:xfrm>
        </p:spPr>
      </p:pic>
      <p:sp>
        <p:nvSpPr>
          <p:cNvPr id="179202" name="Text Box 3"/>
          <p:cNvSpPr txBox="1">
            <a:spLocks noChangeArrowheads="1"/>
          </p:cNvSpPr>
          <p:nvPr/>
        </p:nvSpPr>
        <p:spPr bwMode="auto">
          <a:xfrm>
            <a:off x="542092" y="685800"/>
            <a:ext cx="677108" cy="2590800"/>
          </a:xfrm>
          <a:prstGeom prst="rect">
            <a:avLst/>
          </a:prstGeom>
          <a:solidFill>
            <a:schemeClr val="bg1"/>
          </a:solidFill>
          <a:ln w="9525">
            <a:noFill/>
            <a:miter lim="800000"/>
          </a:ln>
        </p:spPr>
        <p:txBody>
          <a:bodyPr vert="eaVert">
            <a:spAutoFit/>
          </a:bodyPr>
          <a:lstStyle/>
          <a:p>
            <a:pPr>
              <a:spcBef>
                <a:spcPct val="50000"/>
              </a:spcBef>
            </a:pPr>
            <a:r>
              <a:rPr lang="zh-CN" altLang="en-US" sz="3200" b="1">
                <a:solidFill>
                  <a:srgbClr val="FF0000"/>
                </a:solidFill>
                <a:latin typeface="黑体" panose="02010609060101010101" pitchFamily="49" charset="-122"/>
                <a:ea typeface="黑体" panose="02010609060101010101" pitchFamily="49" charset="-122"/>
              </a:rPr>
              <a:t>原位杂交仪</a:t>
            </a:r>
            <a:endParaRPr lang="zh-CN" altLang="en-US" sz="3200" b="1">
              <a:solidFill>
                <a:srgbClr val="FF0000"/>
              </a:solidFill>
              <a:latin typeface="黑体" panose="02010609060101010101" pitchFamily="49" charset="-122"/>
              <a:ea typeface="黑体" panose="02010609060101010101" pitchFamily="49" charset="-122"/>
            </a:endParaRPr>
          </a:p>
        </p:txBody>
      </p:sp>
      <p:pic>
        <p:nvPicPr>
          <p:cNvPr id="179203" name="Picture 2" descr="基因枪1"/>
          <p:cNvPicPr>
            <a:picLocks noChangeAspect="1" noChangeArrowheads="1"/>
          </p:cNvPicPr>
          <p:nvPr/>
        </p:nvPicPr>
        <p:blipFill>
          <a:blip r:embed="rId2" cstate="print"/>
          <a:srcRect/>
          <a:stretch>
            <a:fillRect/>
          </a:stretch>
        </p:blipFill>
        <p:spPr bwMode="auto">
          <a:xfrm>
            <a:off x="5670550" y="76200"/>
            <a:ext cx="2682875" cy="3492500"/>
          </a:xfrm>
          <a:prstGeom prst="rect">
            <a:avLst/>
          </a:prstGeom>
          <a:noFill/>
          <a:ln w="9525">
            <a:noFill/>
            <a:miter lim="800000"/>
            <a:headEnd/>
            <a:tailEnd/>
          </a:ln>
        </p:spPr>
      </p:pic>
      <p:sp>
        <p:nvSpPr>
          <p:cNvPr id="179204" name="Text Box 3"/>
          <p:cNvSpPr txBox="1">
            <a:spLocks noChangeArrowheads="1"/>
          </p:cNvSpPr>
          <p:nvPr/>
        </p:nvSpPr>
        <p:spPr bwMode="auto">
          <a:xfrm>
            <a:off x="4809292" y="1049338"/>
            <a:ext cx="677108" cy="1693862"/>
          </a:xfrm>
          <a:prstGeom prst="rect">
            <a:avLst/>
          </a:prstGeom>
          <a:solidFill>
            <a:schemeClr val="bg1"/>
          </a:solidFill>
          <a:ln w="9525">
            <a:noFill/>
            <a:miter lim="800000"/>
          </a:ln>
        </p:spPr>
        <p:txBody>
          <a:bodyPr vert="eaVert">
            <a:spAutoFit/>
          </a:bodyPr>
          <a:lstStyle/>
          <a:p>
            <a:pPr>
              <a:spcBef>
                <a:spcPct val="50000"/>
              </a:spcBef>
            </a:pPr>
            <a:r>
              <a:rPr lang="zh-CN" altLang="en-US" sz="3200" b="1">
                <a:solidFill>
                  <a:srgbClr val="FF0000"/>
                </a:solidFill>
                <a:latin typeface="黑体" panose="02010609060101010101" pitchFamily="49" charset="-122"/>
                <a:ea typeface="黑体" panose="02010609060101010101" pitchFamily="49" charset="-122"/>
              </a:rPr>
              <a:t>基因枪</a:t>
            </a:r>
            <a:endParaRPr lang="zh-CN" altLang="en-US" sz="3200" b="1">
              <a:solidFill>
                <a:srgbClr val="FF0000"/>
              </a:solidFill>
              <a:latin typeface="黑体" panose="02010609060101010101" pitchFamily="49" charset="-122"/>
              <a:ea typeface="黑体" panose="02010609060101010101" pitchFamily="49" charset="-122"/>
            </a:endParaRPr>
          </a:p>
        </p:txBody>
      </p:sp>
      <p:pic>
        <p:nvPicPr>
          <p:cNvPr id="179205" name="Picture 2" descr="电穿孔和电融合转基因仪1"/>
          <p:cNvPicPr>
            <a:picLocks noChangeAspect="1" noChangeArrowheads="1"/>
          </p:cNvPicPr>
          <p:nvPr/>
        </p:nvPicPr>
        <p:blipFill>
          <a:blip r:embed="rId3" cstate="print"/>
          <a:srcRect l="5173" t="27206" r="10345"/>
          <a:stretch>
            <a:fillRect/>
          </a:stretch>
        </p:blipFill>
        <p:spPr bwMode="auto">
          <a:xfrm>
            <a:off x="1395413" y="3810000"/>
            <a:ext cx="3571875" cy="2339975"/>
          </a:xfrm>
          <a:prstGeom prst="rect">
            <a:avLst/>
          </a:prstGeom>
          <a:noFill/>
          <a:ln w="9525">
            <a:noFill/>
            <a:miter lim="800000"/>
            <a:headEnd/>
            <a:tailEnd/>
          </a:ln>
        </p:spPr>
      </p:pic>
      <p:sp>
        <p:nvSpPr>
          <p:cNvPr id="179206" name="Text Box 3"/>
          <p:cNvSpPr txBox="1">
            <a:spLocks noChangeArrowheads="1"/>
          </p:cNvSpPr>
          <p:nvPr/>
        </p:nvSpPr>
        <p:spPr bwMode="auto">
          <a:xfrm>
            <a:off x="2301875" y="6202363"/>
            <a:ext cx="1676400" cy="584775"/>
          </a:xfrm>
          <a:prstGeom prst="rect">
            <a:avLst/>
          </a:prstGeom>
          <a:noFill/>
          <a:ln w="9525">
            <a:noFill/>
            <a:miter lim="800000"/>
          </a:ln>
        </p:spPr>
        <p:txBody>
          <a:bodyPr>
            <a:spAutoFit/>
          </a:bodyPr>
          <a:lstStyle/>
          <a:p>
            <a:pPr>
              <a:spcBef>
                <a:spcPct val="50000"/>
              </a:spcBef>
            </a:pPr>
            <a:r>
              <a:rPr lang="zh-CN" altLang="en-US" sz="3200" b="1">
                <a:solidFill>
                  <a:srgbClr val="FF0000"/>
                </a:solidFill>
                <a:latin typeface="黑体" panose="02010609060101010101" pitchFamily="49" charset="-122"/>
                <a:ea typeface="黑体" panose="02010609060101010101" pitchFamily="49" charset="-122"/>
              </a:rPr>
              <a:t>电转仪</a:t>
            </a:r>
            <a:endParaRPr lang="zh-CN" altLang="en-US" sz="3200" b="1">
              <a:solidFill>
                <a:srgbClr val="FF0000"/>
              </a:solidFill>
              <a:latin typeface="黑体" panose="02010609060101010101" pitchFamily="49" charset="-122"/>
              <a:ea typeface="黑体" panose="02010609060101010101" pitchFamily="49" charset="-122"/>
            </a:endParaRPr>
          </a:p>
        </p:txBody>
      </p:sp>
      <p:sp>
        <p:nvSpPr>
          <p:cNvPr id="179207" name="Rectangle 7"/>
          <p:cNvSpPr>
            <a:spLocks noGrp="1" noChangeArrowheads="1"/>
          </p:cNvSpPr>
          <p:nvPr/>
        </p:nvSpPr>
        <p:spPr bwMode="auto">
          <a:xfrm>
            <a:off x="5410200" y="4648200"/>
            <a:ext cx="3733800" cy="1143000"/>
          </a:xfrm>
          <a:prstGeom prst="rect">
            <a:avLst/>
          </a:prstGeom>
          <a:noFill/>
          <a:ln w="9525">
            <a:noFill/>
            <a:miter lim="800000"/>
          </a:ln>
        </p:spPr>
        <p:txBody>
          <a:bodyPr anchor="ctr"/>
          <a:lstStyle/>
          <a:p>
            <a:r>
              <a:rPr lang="zh-CN" altLang="en-US" sz="3600" b="1">
                <a:solidFill>
                  <a:srgbClr val="220FB1"/>
                </a:solidFill>
                <a:latin typeface="黑体" panose="02010609060101010101" pitchFamily="49" charset="-122"/>
                <a:ea typeface="黑体" panose="02010609060101010101" pitchFamily="49" charset="-122"/>
              </a:rPr>
              <a:t>基因操作系统</a:t>
            </a:r>
            <a:endParaRPr lang="zh-CN" altLang="en-US" sz="3600" b="1">
              <a:solidFill>
                <a:srgbClr val="220FB1"/>
              </a:solidFill>
              <a:latin typeface="黑体" panose="02010609060101010101" pitchFamily="49" charset="-122"/>
              <a:ea typeface="黑体" panose="02010609060101010101" pitchFamily="49"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研究显微镜"/>
          <p:cNvPicPr>
            <a:picLocks noGrp="1" noChangeAspect="1" noChangeArrowheads="1"/>
          </p:cNvPicPr>
          <p:nvPr>
            <p:ph type="body" idx="1"/>
          </p:nvPr>
        </p:nvPicPr>
        <p:blipFill>
          <a:blip r:embed="rId1" cstate="print"/>
          <a:srcRect l="57957"/>
          <a:stretch>
            <a:fillRect/>
          </a:stretch>
        </p:blipFill>
        <p:spPr>
          <a:xfrm>
            <a:off x="6607175" y="914400"/>
            <a:ext cx="2119313" cy="3168650"/>
          </a:xfrm>
        </p:spPr>
      </p:pic>
      <p:sp>
        <p:nvSpPr>
          <p:cNvPr id="180226" name="Text Box 3"/>
          <p:cNvSpPr txBox="1">
            <a:spLocks noChangeArrowheads="1"/>
          </p:cNvSpPr>
          <p:nvPr/>
        </p:nvSpPr>
        <p:spPr bwMode="auto">
          <a:xfrm>
            <a:off x="4964113" y="4090988"/>
            <a:ext cx="4103687" cy="646331"/>
          </a:xfrm>
          <a:prstGeom prst="rect">
            <a:avLst/>
          </a:prstGeom>
          <a:noFill/>
          <a:ln w="9525">
            <a:noFill/>
            <a:miter lim="800000"/>
          </a:ln>
        </p:spPr>
        <p:txBody>
          <a:bodyPr>
            <a:spAutoFit/>
          </a:bodyPr>
          <a:lstStyle/>
          <a:p>
            <a:pPr>
              <a:spcBef>
                <a:spcPct val="50000"/>
              </a:spcBef>
            </a:pPr>
            <a:r>
              <a:rPr lang="zh-CN" altLang="en-US" sz="3600" b="1">
                <a:solidFill>
                  <a:srgbClr val="FF0000"/>
                </a:solidFill>
                <a:latin typeface="黑体" panose="02010609060101010101" pitchFamily="49" charset="-122"/>
                <a:ea typeface="黑体" panose="02010609060101010101" pitchFamily="49" charset="-122"/>
              </a:rPr>
              <a:t>研究型显微镜</a:t>
            </a:r>
            <a:endParaRPr lang="zh-CN" altLang="en-US" sz="3600" b="1">
              <a:solidFill>
                <a:srgbClr val="FF0000"/>
              </a:solidFill>
              <a:latin typeface="黑体" panose="02010609060101010101" pitchFamily="49" charset="-122"/>
              <a:ea typeface="黑体" panose="02010609060101010101" pitchFamily="49" charset="-122"/>
            </a:endParaRPr>
          </a:p>
        </p:txBody>
      </p:sp>
      <p:pic>
        <p:nvPicPr>
          <p:cNvPr id="180227" name="Picture 4" descr="IMG_7044"/>
          <p:cNvPicPr>
            <a:picLocks noChangeAspect="1" noChangeArrowheads="1"/>
          </p:cNvPicPr>
          <p:nvPr/>
        </p:nvPicPr>
        <p:blipFill>
          <a:blip r:embed="rId2" cstate="print"/>
          <a:srcRect/>
          <a:stretch>
            <a:fillRect/>
          </a:stretch>
        </p:blipFill>
        <p:spPr bwMode="auto">
          <a:xfrm>
            <a:off x="4138613" y="914400"/>
            <a:ext cx="2109787" cy="3168650"/>
          </a:xfrm>
          <a:prstGeom prst="rect">
            <a:avLst/>
          </a:prstGeom>
          <a:noFill/>
          <a:ln w="9525">
            <a:noFill/>
            <a:miter lim="800000"/>
            <a:headEnd/>
            <a:tailEnd/>
          </a:ln>
        </p:spPr>
      </p:pic>
      <p:sp>
        <p:nvSpPr>
          <p:cNvPr id="180228" name="Rectangle 2"/>
          <p:cNvSpPr>
            <a:spLocks noGrp="1" noChangeArrowheads="1"/>
          </p:cNvSpPr>
          <p:nvPr>
            <p:ph type="title"/>
          </p:nvPr>
        </p:nvSpPr>
        <p:spPr>
          <a:xfrm>
            <a:off x="609600" y="3886200"/>
            <a:ext cx="3429000" cy="1143000"/>
          </a:xfrm>
        </p:spPr>
        <p:txBody>
          <a:bodyPr/>
          <a:lstStyle/>
          <a:p>
            <a:pPr algn="l"/>
            <a:r>
              <a:rPr lang="zh-CN" altLang="en-US" sz="3600" b="1">
                <a:solidFill>
                  <a:srgbClr val="FF0000"/>
                </a:solidFill>
                <a:latin typeface="黑体" panose="02010609060101010101" pitchFamily="49" charset="-122"/>
                <a:ea typeface="黑体" panose="02010609060101010101" pitchFamily="49" charset="-122"/>
              </a:rPr>
              <a:t>超薄切片机</a:t>
            </a:r>
            <a:endParaRPr lang="zh-CN" altLang="en-US" sz="3600" b="1">
              <a:solidFill>
                <a:srgbClr val="FF0000"/>
              </a:solidFill>
              <a:latin typeface="黑体" panose="02010609060101010101" pitchFamily="49" charset="-122"/>
              <a:ea typeface="黑体" panose="02010609060101010101" pitchFamily="49" charset="-122"/>
            </a:endParaRPr>
          </a:p>
        </p:txBody>
      </p:sp>
      <p:pic>
        <p:nvPicPr>
          <p:cNvPr id="180229" name="Picture 3" descr="IMG_7067"/>
          <p:cNvPicPr>
            <a:picLocks noChangeAspect="1" noChangeArrowheads="1"/>
          </p:cNvPicPr>
          <p:nvPr/>
        </p:nvPicPr>
        <p:blipFill>
          <a:blip r:embed="rId3" cstate="print"/>
          <a:srcRect l="18599" r="9940"/>
          <a:stretch>
            <a:fillRect/>
          </a:stretch>
        </p:blipFill>
        <p:spPr bwMode="auto">
          <a:xfrm>
            <a:off x="533400" y="914400"/>
            <a:ext cx="2935288" cy="3168650"/>
          </a:xfrm>
          <a:prstGeom prst="rect">
            <a:avLst/>
          </a:prstGeom>
          <a:noFill/>
          <a:ln w="9525">
            <a:noFill/>
            <a:miter lim="800000"/>
            <a:headEnd/>
            <a:tailEnd/>
          </a:ln>
        </p:spPr>
      </p:pic>
      <p:sp>
        <p:nvSpPr>
          <p:cNvPr id="180230" name="Rectangle 7"/>
          <p:cNvSpPr>
            <a:spLocks noGrp="1" noChangeArrowheads="1"/>
          </p:cNvSpPr>
          <p:nvPr/>
        </p:nvSpPr>
        <p:spPr bwMode="auto">
          <a:xfrm>
            <a:off x="2667000" y="5181600"/>
            <a:ext cx="3733800" cy="1143000"/>
          </a:xfrm>
          <a:prstGeom prst="rect">
            <a:avLst/>
          </a:prstGeom>
          <a:noFill/>
          <a:ln w="9525">
            <a:noFill/>
            <a:miter lim="800000"/>
          </a:ln>
        </p:spPr>
        <p:txBody>
          <a:bodyPr anchor="ctr"/>
          <a:lstStyle/>
          <a:p>
            <a:r>
              <a:rPr lang="zh-CN" altLang="en-US" sz="4000" b="1">
                <a:solidFill>
                  <a:srgbClr val="220FB1"/>
                </a:solidFill>
                <a:latin typeface="黑体" panose="02010609060101010101" pitchFamily="49" charset="-122"/>
                <a:ea typeface="黑体" panose="02010609060101010101" pitchFamily="49" charset="-122"/>
              </a:rPr>
              <a:t>显微操作系统</a:t>
            </a:r>
            <a:endParaRPr lang="zh-CN" altLang="en-US" sz="4000" b="1">
              <a:solidFill>
                <a:srgbClr val="220FB1"/>
              </a:solidFill>
              <a:latin typeface="黑体" panose="02010609060101010101" pitchFamily="49" charset="-122"/>
              <a:ea typeface="黑体" panose="02010609060101010101" pitchFamily="49"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dirty="0"/>
          </a:p>
        </p:txBody>
      </p:sp>
      <p:pic>
        <p:nvPicPr>
          <p:cNvPr id="4" name="内容占位符 3"/>
          <p:cNvPicPr>
            <a:picLocks noGrp="1" noChangeAspect="1"/>
          </p:cNvPicPr>
          <p:nvPr>
            <p:ph idx="1"/>
          </p:nvPr>
        </p:nvPicPr>
        <p:blipFill>
          <a:blip r:embed="rId1"/>
          <a:stretch>
            <a:fillRect/>
          </a:stretch>
        </p:blipFill>
        <p:spPr>
          <a:xfrm>
            <a:off x="1487714" y="1092947"/>
            <a:ext cx="5851565" cy="4106070"/>
          </a:xfrm>
          <a:prstGeom prst="rect">
            <a:avLst/>
          </a:prstGeom>
        </p:spPr>
      </p:pic>
      <p:sp>
        <p:nvSpPr>
          <p:cNvPr id="5" name="文本框 4"/>
          <p:cNvSpPr txBox="1"/>
          <p:nvPr/>
        </p:nvSpPr>
        <p:spPr>
          <a:xfrm>
            <a:off x="2677886" y="5564777"/>
            <a:ext cx="3252651" cy="523220"/>
          </a:xfrm>
          <a:prstGeom prst="rect">
            <a:avLst/>
          </a:prstGeom>
          <a:noFill/>
        </p:spPr>
        <p:txBody>
          <a:bodyPr wrap="square" rtlCol="0">
            <a:spAutoFit/>
          </a:bodyPr>
          <a:lstStyle/>
          <a:p>
            <a:r>
              <a:rPr kumimoji="1" lang="zh-CN" altLang="en-US" sz="2800" dirty="0">
                <a:latin typeface="微软雅黑" panose="020B0503020204020204" charset="-122"/>
                <a:ea typeface="微软雅黑" panose="020B0503020204020204" charset="-122"/>
              </a:rPr>
              <a:t>激光共聚焦显微镜</a:t>
            </a:r>
            <a:endParaRPr kumimoji="1" lang="zh-CN" altLang="en-US" sz="2800" dirty="0">
              <a:latin typeface="微软雅黑" panose="020B0503020204020204" charset="-122"/>
              <a:ea typeface="微软雅黑" panose="020B0503020204020204"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ChangeArrowheads="1"/>
          </p:cNvSpPr>
          <p:nvPr>
            <p:ph type="title"/>
          </p:nvPr>
        </p:nvSpPr>
        <p:spPr>
          <a:xfrm>
            <a:off x="381000" y="136525"/>
            <a:ext cx="8229600" cy="777875"/>
          </a:xfrm>
        </p:spPr>
        <p:txBody>
          <a:bodyPr/>
          <a:lstStyle/>
          <a:p>
            <a:r>
              <a:rPr lang="zh-CN" altLang="en-US" sz="4000" b="1">
                <a:solidFill>
                  <a:srgbClr val="220FB1"/>
                </a:solidFill>
                <a:latin typeface="黑体" panose="02010609060101010101" pitchFamily="49" charset="-122"/>
                <a:ea typeface="黑体" panose="02010609060101010101" pitchFamily="49" charset="-122"/>
              </a:rPr>
              <a:t>独立研究人员实验室样本</a:t>
            </a:r>
            <a:endParaRPr lang="zh-CN" altLang="en-US" sz="4000" b="1">
              <a:solidFill>
                <a:srgbClr val="220FB1"/>
              </a:solidFill>
              <a:latin typeface="黑体" panose="02010609060101010101" pitchFamily="49" charset="-122"/>
              <a:ea typeface="黑体" panose="02010609060101010101" pitchFamily="49" charset="-122"/>
            </a:endParaRPr>
          </a:p>
        </p:txBody>
      </p:sp>
      <p:pic>
        <p:nvPicPr>
          <p:cNvPr id="181250" name="Picture 3" descr="储老师"/>
          <p:cNvPicPr>
            <a:picLocks noChangeAspect="1" noChangeArrowheads="1"/>
          </p:cNvPicPr>
          <p:nvPr/>
        </p:nvPicPr>
        <p:blipFill>
          <a:blip r:embed="rId1" cstate="print"/>
          <a:srcRect/>
          <a:stretch>
            <a:fillRect/>
          </a:stretch>
        </p:blipFill>
        <p:spPr bwMode="auto">
          <a:xfrm>
            <a:off x="533400" y="1044576"/>
            <a:ext cx="8215313" cy="5458986"/>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85737" y="0"/>
            <a:ext cx="3297698" cy="769441"/>
          </a:xfrm>
          <a:prstGeom prst="rect">
            <a:avLst/>
          </a:prstGeom>
          <a:noFill/>
          <a:ln w="9525">
            <a:noFill/>
            <a:miter lim="800000"/>
          </a:ln>
        </p:spPr>
        <p:txBody>
          <a:bodyPr wrap="none">
            <a:spAutoFit/>
          </a:bodyPr>
          <a:lstStyle/>
          <a:p>
            <a:r>
              <a:rPr lang="en-US" altLang="zh-CN" sz="4400" b="1">
                <a:solidFill>
                  <a:srgbClr val="220FB1"/>
                </a:solidFill>
                <a:latin typeface="黑体" panose="02010609060101010101" pitchFamily="49" charset="-122"/>
                <a:ea typeface="黑体" panose="02010609060101010101" pitchFamily="49" charset="-122"/>
              </a:rPr>
              <a:t>2</a:t>
            </a:r>
            <a:r>
              <a:rPr lang="zh-CN" altLang="en-US" sz="4400" b="1">
                <a:solidFill>
                  <a:srgbClr val="220FB1"/>
                </a:solidFill>
                <a:latin typeface="黑体" panose="02010609060101010101" pitchFamily="49" charset="-122"/>
                <a:ea typeface="黑体" panose="02010609060101010101" pitchFamily="49" charset="-122"/>
              </a:rPr>
              <a:t>、科研资源</a:t>
            </a:r>
            <a:endParaRPr lang="zh-CN" altLang="en-US" sz="4400" b="1">
              <a:solidFill>
                <a:srgbClr val="220FB1"/>
              </a:solidFill>
              <a:latin typeface="黑体" panose="02010609060101010101" pitchFamily="49" charset="-122"/>
              <a:ea typeface="黑体" panose="02010609060101010101" pitchFamily="49" charset="-122"/>
            </a:endParaRPr>
          </a:p>
        </p:txBody>
      </p:sp>
      <p:cxnSp>
        <p:nvCxnSpPr>
          <p:cNvPr id="3" name="Straight Connector 2"/>
          <p:cNvCxnSpPr/>
          <p:nvPr/>
        </p:nvCxnSpPr>
        <p:spPr>
          <a:xfrm>
            <a:off x="0" y="823913"/>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p:cNvSpPr>
            <a:spLocks noChangeArrowheads="1"/>
          </p:cNvSpPr>
          <p:nvPr/>
        </p:nvSpPr>
        <p:spPr bwMode="auto">
          <a:xfrm>
            <a:off x="280987" y="1682574"/>
            <a:ext cx="8710613" cy="1643527"/>
          </a:xfrm>
          <a:prstGeom prst="rect">
            <a:avLst/>
          </a:prstGeom>
          <a:noFill/>
          <a:ln w="9525">
            <a:noFill/>
            <a:miter lim="800000"/>
          </a:ln>
        </p:spPr>
        <p:txBody>
          <a:bodyPr>
            <a:spAutoFit/>
          </a:bodyPr>
          <a:lstStyle/>
          <a:p>
            <a:pPr>
              <a:lnSpc>
                <a:spcPct val="120000"/>
              </a:lnSpc>
              <a:buClr>
                <a:srgbClr val="FF0000"/>
              </a:buClr>
              <a:buFont typeface="Wingdings" panose="05000000000000000000" pitchFamily="2" charset="2"/>
              <a:buChar char="u"/>
            </a:pPr>
            <a:r>
              <a:rPr lang="en-US" altLang="zh-CN" sz="2800" b="1">
                <a:latin typeface="Times New Roman" panose="02020603050405020304" pitchFamily="18" charset="0"/>
                <a:ea typeface="黑体" panose="02010609060101010101" pitchFamily="49" charset="-122"/>
                <a:cs typeface="Times New Roman" panose="02020603050405020304" pitchFamily="18" charset="0"/>
              </a:rPr>
              <a:t> 2014-2016</a:t>
            </a:r>
            <a:r>
              <a:rPr lang="zh-CN" altLang="en-US" sz="2800" b="1">
                <a:latin typeface="Times New Roman" panose="02020603050405020304" pitchFamily="18" charset="0"/>
                <a:ea typeface="黑体" panose="02010609060101010101" pitchFamily="49" charset="-122"/>
                <a:cs typeface="Times New Roman" panose="02020603050405020304" pitchFamily="18" charset="0"/>
              </a:rPr>
              <a:t>共承担科研项目</a:t>
            </a:r>
            <a:r>
              <a:rPr lang="en-US" altLang="zh-CN" sz="28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88</a:t>
            </a:r>
            <a:r>
              <a:rPr lang="zh-CN" altLang="en-US" sz="2800" b="1">
                <a:latin typeface="Times New Roman" panose="02020603050405020304" pitchFamily="18" charset="0"/>
                <a:ea typeface="黑体" panose="02010609060101010101" pitchFamily="49" charset="-122"/>
                <a:cs typeface="Times New Roman" panose="02020603050405020304" pitchFamily="18" charset="0"/>
              </a:rPr>
              <a:t>项，国家级</a:t>
            </a:r>
            <a:r>
              <a:rPr lang="en-US" altLang="zh-CN" sz="28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26</a:t>
            </a:r>
            <a:r>
              <a:rPr lang="zh-CN" altLang="en-US" sz="2800" b="1">
                <a:latin typeface="Times New Roman" panose="02020603050405020304" pitchFamily="18" charset="0"/>
                <a:ea typeface="黑体" panose="02010609060101010101" pitchFamily="49" charset="-122"/>
                <a:cs typeface="Times New Roman" panose="02020603050405020304" pitchFamily="18" charset="0"/>
              </a:rPr>
              <a:t>项， </a:t>
            </a: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buClr>
                <a:srgbClr val="FF0000"/>
              </a:buClr>
            </a:pPr>
            <a:r>
              <a:rPr lang="en-US" altLang="zh-CN" sz="2800" b="1">
                <a:latin typeface="Times New Roman" panose="02020603050405020304" pitchFamily="18" charset="0"/>
                <a:ea typeface="黑体" panose="02010609060101010101" pitchFamily="49" charset="-122"/>
                <a:cs typeface="Times New Roman" panose="02020603050405020304" pitchFamily="18" charset="0"/>
              </a:rPr>
              <a:t>     </a:t>
            </a:r>
            <a:r>
              <a:rPr lang="zh-CN" altLang="en-US" sz="2800" b="1">
                <a:latin typeface="Times New Roman" panose="02020603050405020304" pitchFamily="18" charset="0"/>
                <a:ea typeface="黑体" panose="02010609060101010101" pitchFamily="49" charset="-122"/>
                <a:cs typeface="Times New Roman" panose="02020603050405020304" pitchFamily="18" charset="0"/>
              </a:rPr>
              <a:t>省部级</a:t>
            </a:r>
            <a:r>
              <a:rPr lang="en-US" altLang="zh-CN" sz="28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62</a:t>
            </a:r>
            <a:r>
              <a:rPr lang="zh-CN" altLang="en-US" sz="2800" b="1">
                <a:latin typeface="Times New Roman" panose="02020603050405020304" pitchFamily="18" charset="0"/>
                <a:ea typeface="黑体" panose="02010609060101010101" pitchFamily="49" charset="-122"/>
                <a:cs typeface="Times New Roman" panose="02020603050405020304" pitchFamily="18" charset="0"/>
              </a:rPr>
              <a:t>项。</a:t>
            </a: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buClr>
                <a:srgbClr val="FF0000"/>
              </a:buClr>
              <a:buFont typeface="Wingdings" panose="05000000000000000000" pitchFamily="2" charset="2"/>
              <a:buChar char="u"/>
            </a:pPr>
            <a:r>
              <a:rPr lang="zh-CN" altLang="en-US" sz="2800" b="1">
                <a:latin typeface="Times New Roman" panose="02020603050405020304" pitchFamily="18" charset="0"/>
                <a:ea typeface="黑体" panose="02010609060101010101" pitchFamily="49" charset="-122"/>
                <a:cs typeface="Times New Roman" panose="02020603050405020304" pitchFamily="18" charset="0"/>
              </a:rPr>
              <a:t> 立项经费</a:t>
            </a:r>
            <a:r>
              <a:rPr lang="en-US" altLang="zh-CN" sz="28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7990</a:t>
            </a:r>
            <a:r>
              <a:rPr lang="zh-CN" altLang="en-US" sz="2800" b="1">
                <a:latin typeface="Times New Roman" panose="02020603050405020304" pitchFamily="18" charset="0"/>
                <a:ea typeface="黑体" panose="02010609060101010101" pitchFamily="49" charset="-122"/>
                <a:cs typeface="Times New Roman" panose="02020603050405020304" pitchFamily="18" charset="0"/>
              </a:rPr>
              <a:t>万元，国家级项目占 </a:t>
            </a:r>
            <a:r>
              <a:rPr lang="en-US" altLang="zh-CN" sz="2800" b="1">
                <a:latin typeface="Times New Roman" panose="02020603050405020304" pitchFamily="18" charset="0"/>
                <a:ea typeface="黑体" panose="02010609060101010101" pitchFamily="49" charset="-122"/>
                <a:cs typeface="Times New Roman" panose="02020603050405020304" pitchFamily="18" charset="0"/>
              </a:rPr>
              <a:t>70.1 %</a:t>
            </a:r>
            <a:endParaRPr lang="zh-CN" altLang="en-US" sz="2800" b="1">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7" name="Table 6"/>
          <p:cNvGraphicFramePr>
            <a:graphicFrameLocks noGrp="1"/>
          </p:cNvGraphicFramePr>
          <p:nvPr/>
        </p:nvGraphicFramePr>
        <p:xfrm>
          <a:off x="533400" y="3886200"/>
          <a:ext cx="4038600" cy="2286000"/>
        </p:xfrm>
        <a:graphic>
          <a:graphicData uri="http://schemas.openxmlformats.org/drawingml/2006/table">
            <a:tbl>
              <a:tblPr/>
              <a:tblGrid>
                <a:gridCol w="1371600"/>
                <a:gridCol w="914400"/>
                <a:gridCol w="1752600"/>
              </a:tblGrid>
              <a:tr h="562884">
                <a:tc>
                  <a:txBody>
                    <a:bodyPr/>
                    <a:lstStyle/>
                    <a:p>
                      <a:pPr algn="ctr">
                        <a:spcAft>
                          <a:spcPts val="0"/>
                        </a:spcAft>
                      </a:pPr>
                      <a:endParaRPr lang="zh-CN" sz="2000" b="1" kern="100">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zh-CN" sz="2000" b="1" kern="100">
                          <a:solidFill>
                            <a:srgbClr val="000000"/>
                          </a:solidFill>
                          <a:latin typeface="黑体" panose="02010609060101010101" pitchFamily="49" charset="-122"/>
                          <a:ea typeface="黑体" panose="02010609060101010101" pitchFamily="49" charset="-122"/>
                          <a:cs typeface="Times New Roman" panose="02020603050405020304"/>
                        </a:rPr>
                        <a:t>项目数</a:t>
                      </a:r>
                      <a:endParaRPr lang="zh-CN" sz="2000" b="1" kern="100">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zh-CN" sz="2000" b="1" kern="100">
                          <a:solidFill>
                            <a:srgbClr val="000000"/>
                          </a:solidFill>
                          <a:latin typeface="黑体" panose="02010609060101010101" pitchFamily="49" charset="-122"/>
                          <a:ea typeface="黑体" panose="02010609060101010101" pitchFamily="49" charset="-122"/>
                          <a:cs typeface="Times New Roman" panose="02020603050405020304"/>
                        </a:rPr>
                        <a:t>经费</a:t>
                      </a:r>
                      <a:r>
                        <a:rPr lang="zh-CN" altLang="en-US" sz="2000" b="1" kern="100">
                          <a:solidFill>
                            <a:srgbClr val="000000"/>
                          </a:solidFill>
                          <a:latin typeface="黑体" panose="02010609060101010101" pitchFamily="49" charset="-122"/>
                          <a:ea typeface="黑体" panose="02010609060101010101" pitchFamily="49" charset="-122"/>
                          <a:cs typeface="Times New Roman" panose="02020603050405020304"/>
                        </a:rPr>
                        <a:t>（万元）</a:t>
                      </a:r>
                      <a:endParaRPr lang="zh-CN" sz="2000" b="1" kern="100">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74372">
                <a:tc>
                  <a:txBody>
                    <a:bodyPr/>
                    <a:lstStyle/>
                    <a:p>
                      <a:pPr algn="ctr">
                        <a:spcAft>
                          <a:spcPts val="0"/>
                        </a:spcAft>
                      </a:pPr>
                      <a:r>
                        <a:rPr lang="en-US" sz="2000" b="1" kern="100">
                          <a:solidFill>
                            <a:srgbClr val="000000"/>
                          </a:solidFill>
                          <a:latin typeface="黑体" panose="02010609060101010101" pitchFamily="49" charset="-122"/>
                          <a:ea typeface="黑体" panose="02010609060101010101" pitchFamily="49" charset="-122"/>
                          <a:cs typeface="Times New Roman" panose="02020603050405020304"/>
                        </a:rPr>
                        <a:t>2011-2013</a:t>
                      </a:r>
                      <a:endParaRPr lang="zh-CN" sz="2000" b="1" kern="100">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000" b="1" kern="100">
                          <a:solidFill>
                            <a:srgbClr val="000000"/>
                          </a:solidFill>
                          <a:latin typeface="黑体" panose="02010609060101010101" pitchFamily="49" charset="-122"/>
                          <a:ea typeface="黑体" panose="02010609060101010101" pitchFamily="49" charset="-122"/>
                          <a:cs typeface="Times New Roman" panose="02020603050405020304"/>
                        </a:rPr>
                        <a:t>54</a:t>
                      </a:r>
                      <a:endParaRPr lang="zh-CN" sz="2000" b="1" kern="100">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000" b="1" kern="100">
                          <a:solidFill>
                            <a:srgbClr val="000000"/>
                          </a:solidFill>
                          <a:latin typeface="黑体" panose="02010609060101010101" pitchFamily="49" charset="-122"/>
                          <a:ea typeface="黑体" panose="02010609060101010101" pitchFamily="49" charset="-122"/>
                          <a:cs typeface="Times New Roman" panose="02020603050405020304"/>
                        </a:rPr>
                        <a:t>5029</a:t>
                      </a:r>
                      <a:endParaRPr lang="zh-CN" sz="2000" b="1" kern="100">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74372">
                <a:tc>
                  <a:txBody>
                    <a:bodyPr/>
                    <a:lstStyle/>
                    <a:p>
                      <a:pPr algn="ctr">
                        <a:spcAft>
                          <a:spcPts val="0"/>
                        </a:spcAft>
                      </a:pPr>
                      <a:r>
                        <a:rPr lang="en-US" sz="2000" b="1" kern="100">
                          <a:solidFill>
                            <a:srgbClr val="000000"/>
                          </a:solidFill>
                          <a:latin typeface="黑体" panose="02010609060101010101" pitchFamily="49" charset="-122"/>
                          <a:ea typeface="黑体" panose="02010609060101010101" pitchFamily="49" charset="-122"/>
                          <a:cs typeface="Times New Roman" panose="02020603050405020304"/>
                        </a:rPr>
                        <a:t>2014-2016</a:t>
                      </a:r>
                      <a:endParaRPr lang="zh-CN" sz="2000" b="1" kern="100">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000" b="1" kern="100">
                          <a:solidFill>
                            <a:srgbClr val="000000"/>
                          </a:solidFill>
                          <a:latin typeface="黑体" panose="02010609060101010101" pitchFamily="49" charset="-122"/>
                          <a:ea typeface="黑体" panose="02010609060101010101" pitchFamily="49" charset="-122"/>
                          <a:cs typeface="Times New Roman" panose="02020603050405020304"/>
                        </a:rPr>
                        <a:t>88</a:t>
                      </a:r>
                      <a:endParaRPr lang="zh-CN" sz="2000" b="1" kern="100">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000" b="1" kern="100">
                          <a:solidFill>
                            <a:srgbClr val="000000"/>
                          </a:solidFill>
                          <a:latin typeface="黑体" panose="02010609060101010101" pitchFamily="49" charset="-122"/>
                          <a:ea typeface="黑体" panose="02010609060101010101" pitchFamily="49" charset="-122"/>
                          <a:cs typeface="Times New Roman" panose="02020603050405020304"/>
                        </a:rPr>
                        <a:t>7990</a:t>
                      </a:r>
                      <a:endParaRPr lang="zh-CN" sz="2000" b="1" kern="100">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74372">
                <a:tc>
                  <a:txBody>
                    <a:bodyPr/>
                    <a:lstStyle/>
                    <a:p>
                      <a:pPr marL="0" algn="ctr" defTabSz="914400" rtl="0" eaLnBrk="1" latinLnBrk="0" hangingPunct="1">
                        <a:spcAft>
                          <a:spcPts val="0"/>
                        </a:spcAft>
                      </a:pPr>
                      <a:r>
                        <a:rPr lang="zh-CN" altLang="en-US" sz="2000" b="1" kern="100">
                          <a:solidFill>
                            <a:srgbClr val="000000"/>
                          </a:solidFill>
                          <a:latin typeface="黑体" panose="02010609060101010101" pitchFamily="49" charset="-122"/>
                          <a:ea typeface="黑体" panose="02010609060101010101" pitchFamily="49" charset="-122"/>
                          <a:cs typeface="Times New Roman" panose="02020603050405020304"/>
                        </a:rPr>
                        <a:t>增幅 （</a:t>
                      </a:r>
                      <a:r>
                        <a:rPr lang="en-US" altLang="zh-CN" sz="2000" b="1" kern="100">
                          <a:solidFill>
                            <a:srgbClr val="000000"/>
                          </a:solidFill>
                          <a:latin typeface="黑体" panose="02010609060101010101" pitchFamily="49" charset="-122"/>
                          <a:ea typeface="黑体" panose="02010609060101010101" pitchFamily="49" charset="-122"/>
                          <a:cs typeface="Times New Roman" panose="02020603050405020304"/>
                        </a:rPr>
                        <a:t>%</a:t>
                      </a:r>
                      <a:r>
                        <a:rPr lang="zh-CN" altLang="en-US" sz="2000" b="1" kern="100">
                          <a:solidFill>
                            <a:srgbClr val="000000"/>
                          </a:solidFill>
                          <a:latin typeface="黑体" panose="02010609060101010101" pitchFamily="49" charset="-122"/>
                          <a:ea typeface="黑体" panose="02010609060101010101" pitchFamily="49" charset="-122"/>
                          <a:cs typeface="Times New Roman" panose="02020603050405020304"/>
                        </a:rPr>
                        <a:t>）</a:t>
                      </a:r>
                      <a:endParaRPr lang="zh-CN" sz="2000" b="1" kern="100">
                        <a:solidFill>
                          <a:srgbClr val="000000"/>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altLang="zh-CN" sz="2000" b="1" kern="100">
                          <a:solidFill>
                            <a:srgbClr val="FF0000"/>
                          </a:solidFill>
                          <a:latin typeface="黑体" panose="02010609060101010101" pitchFamily="49" charset="-122"/>
                          <a:ea typeface="黑体" panose="02010609060101010101" pitchFamily="49" charset="-122"/>
                          <a:cs typeface="Times New Roman" panose="02020603050405020304"/>
                        </a:rPr>
                        <a:t>63.0</a:t>
                      </a:r>
                      <a:endParaRPr lang="zh-CN" sz="2000" b="1" kern="100">
                        <a:solidFill>
                          <a:srgbClr val="FF0000"/>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altLang="zh-CN" sz="2000" b="1" kern="100">
                          <a:solidFill>
                            <a:srgbClr val="FF0000"/>
                          </a:solidFill>
                          <a:latin typeface="黑体" panose="02010609060101010101" pitchFamily="49" charset="-122"/>
                          <a:ea typeface="黑体" panose="02010609060101010101" pitchFamily="49" charset="-122"/>
                          <a:cs typeface="Times New Roman" panose="02020603050405020304"/>
                        </a:rPr>
                        <a:t>58.9</a:t>
                      </a:r>
                      <a:endParaRPr lang="zh-CN" sz="2000" b="1" kern="100">
                        <a:solidFill>
                          <a:srgbClr val="FF0000"/>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pSp>
        <p:nvGrpSpPr>
          <p:cNvPr id="8" name="Group 7"/>
          <p:cNvGrpSpPr/>
          <p:nvPr/>
        </p:nvGrpSpPr>
        <p:grpSpPr>
          <a:xfrm>
            <a:off x="5105400" y="3895725"/>
            <a:ext cx="3581400" cy="2702341"/>
            <a:chOff x="5410200" y="4037013"/>
            <a:chExt cx="3581400" cy="2702341"/>
          </a:xfrm>
        </p:grpSpPr>
        <p:sp>
          <p:nvSpPr>
            <p:cNvPr id="10" name="Rectangle 9"/>
            <p:cNvSpPr/>
            <p:nvPr/>
          </p:nvSpPr>
          <p:spPr>
            <a:xfrm>
              <a:off x="5410200" y="4038600"/>
              <a:ext cx="3581400" cy="23622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a:t>2</a:t>
              </a:r>
              <a:endParaRPr lang="zh-CN" altLang="en-US"/>
            </a:p>
          </p:txBody>
        </p:sp>
        <p:sp>
          <p:nvSpPr>
            <p:cNvPr id="11" name="Rectangle 10"/>
            <p:cNvSpPr/>
            <p:nvPr/>
          </p:nvSpPr>
          <p:spPr>
            <a:xfrm>
              <a:off x="6129338" y="5318125"/>
              <a:ext cx="252412" cy="1079500"/>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 name="Rectangle 11"/>
            <p:cNvSpPr/>
            <p:nvPr/>
          </p:nvSpPr>
          <p:spPr>
            <a:xfrm>
              <a:off x="7002463" y="4086225"/>
              <a:ext cx="466725" cy="228600"/>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TextBox 16"/>
            <p:cNvSpPr txBox="1">
              <a:spLocks noChangeArrowheads="1"/>
            </p:cNvSpPr>
            <p:nvPr/>
          </p:nvSpPr>
          <p:spPr bwMode="auto">
            <a:xfrm>
              <a:off x="6042025" y="4037013"/>
              <a:ext cx="969963" cy="307975"/>
            </a:xfrm>
            <a:prstGeom prst="rect">
              <a:avLst/>
            </a:prstGeom>
            <a:noFill/>
            <a:ln w="9525">
              <a:noFill/>
              <a:miter lim="800000"/>
            </a:ln>
          </p:spPr>
          <p:txBody>
            <a:bodyPr wrap="none">
              <a:spAutoFit/>
            </a:bodyPr>
            <a:lstStyle/>
            <a:p>
              <a:r>
                <a:rPr lang="en-US" altLang="zh-CN" sz="1400">
                  <a:latin typeface="Calibri" panose="020F0502020204030204" charset="0"/>
                </a:rPr>
                <a:t>2011-2013</a:t>
              </a:r>
              <a:endParaRPr lang="zh-CN" altLang="en-US" sz="1400">
                <a:latin typeface="Calibri" panose="020F0502020204030204" charset="0"/>
              </a:endParaRPr>
            </a:p>
          </p:txBody>
        </p:sp>
        <p:sp>
          <p:nvSpPr>
            <p:cNvPr id="14" name="Rectangle 13"/>
            <p:cNvSpPr/>
            <p:nvPr/>
          </p:nvSpPr>
          <p:spPr>
            <a:xfrm>
              <a:off x="6384925" y="4637088"/>
              <a:ext cx="252413" cy="1760537"/>
            </a:xfrm>
            <a:prstGeom prst="rect">
              <a:avLst/>
            </a:prstGeom>
            <a:solidFill>
              <a:srgbClr val="220FB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Rectangle 14"/>
            <p:cNvSpPr/>
            <p:nvPr/>
          </p:nvSpPr>
          <p:spPr>
            <a:xfrm>
              <a:off x="8439150" y="4086225"/>
              <a:ext cx="468313" cy="228600"/>
            </a:xfrm>
            <a:prstGeom prst="rect">
              <a:avLst/>
            </a:prstGeom>
            <a:solidFill>
              <a:srgbClr val="220FB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TextBox 19"/>
            <p:cNvSpPr txBox="1">
              <a:spLocks noChangeArrowheads="1"/>
            </p:cNvSpPr>
            <p:nvPr/>
          </p:nvSpPr>
          <p:spPr bwMode="auto">
            <a:xfrm>
              <a:off x="5953125" y="6400800"/>
              <a:ext cx="800219" cy="338554"/>
            </a:xfrm>
            <a:prstGeom prst="rect">
              <a:avLst/>
            </a:prstGeom>
            <a:noFill/>
            <a:ln w="9525">
              <a:noFill/>
              <a:miter lim="800000"/>
            </a:ln>
          </p:spPr>
          <p:txBody>
            <a:bodyPr wrap="none">
              <a:spAutoFit/>
            </a:bodyPr>
            <a:lstStyle/>
            <a:p>
              <a:r>
                <a:rPr lang="zh-CN" altLang="en-US" sz="1600" b="1">
                  <a:latin typeface="Calibri" panose="020F0502020204030204" charset="0"/>
                </a:rPr>
                <a:t>项目数</a:t>
              </a:r>
              <a:endParaRPr lang="zh-CN" altLang="en-US" sz="1600" b="1">
                <a:latin typeface="Calibri" panose="020F0502020204030204" charset="0"/>
              </a:endParaRPr>
            </a:p>
          </p:txBody>
        </p:sp>
        <p:sp>
          <p:nvSpPr>
            <p:cNvPr id="17" name="TextBox 20"/>
            <p:cNvSpPr txBox="1">
              <a:spLocks noChangeArrowheads="1"/>
            </p:cNvSpPr>
            <p:nvPr/>
          </p:nvSpPr>
          <p:spPr bwMode="auto">
            <a:xfrm>
              <a:off x="7477125" y="6400800"/>
              <a:ext cx="1415772" cy="338554"/>
            </a:xfrm>
            <a:prstGeom prst="rect">
              <a:avLst/>
            </a:prstGeom>
            <a:noFill/>
            <a:ln w="9525">
              <a:noFill/>
              <a:miter lim="800000"/>
            </a:ln>
          </p:spPr>
          <p:txBody>
            <a:bodyPr wrap="none">
              <a:spAutoFit/>
            </a:bodyPr>
            <a:lstStyle/>
            <a:p>
              <a:r>
                <a:rPr lang="zh-CN" altLang="en-US" sz="1600" b="1">
                  <a:latin typeface="Calibri" panose="020F0502020204030204" charset="0"/>
                </a:rPr>
                <a:t>经费（万元）</a:t>
              </a:r>
              <a:endParaRPr lang="zh-CN" altLang="en-US" sz="1600" b="1">
                <a:latin typeface="Calibri" panose="020F0502020204030204" charset="0"/>
              </a:endParaRPr>
            </a:p>
          </p:txBody>
        </p:sp>
        <p:sp>
          <p:nvSpPr>
            <p:cNvPr id="18" name="Rectangle 17"/>
            <p:cNvSpPr/>
            <p:nvPr/>
          </p:nvSpPr>
          <p:spPr>
            <a:xfrm>
              <a:off x="7654925" y="5318125"/>
              <a:ext cx="250825" cy="1079500"/>
            </a:xfrm>
            <a:prstGeom prst="rect">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 name="Rectangle 18"/>
            <p:cNvSpPr/>
            <p:nvPr/>
          </p:nvSpPr>
          <p:spPr>
            <a:xfrm>
              <a:off x="7910513" y="4691063"/>
              <a:ext cx="250825" cy="1706562"/>
            </a:xfrm>
            <a:prstGeom prst="rect">
              <a:avLst/>
            </a:prstGeom>
            <a:solidFill>
              <a:srgbClr val="220FB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 name="TextBox 23"/>
            <p:cNvSpPr txBox="1">
              <a:spLocks noChangeArrowheads="1"/>
            </p:cNvSpPr>
            <p:nvPr/>
          </p:nvSpPr>
          <p:spPr bwMode="auto">
            <a:xfrm>
              <a:off x="7478713" y="4037013"/>
              <a:ext cx="971550" cy="307975"/>
            </a:xfrm>
            <a:prstGeom prst="rect">
              <a:avLst/>
            </a:prstGeom>
            <a:noFill/>
            <a:ln w="9525">
              <a:noFill/>
              <a:miter lim="800000"/>
            </a:ln>
          </p:spPr>
          <p:txBody>
            <a:bodyPr wrap="none">
              <a:spAutoFit/>
            </a:bodyPr>
            <a:lstStyle/>
            <a:p>
              <a:r>
                <a:rPr lang="en-US" altLang="zh-CN" sz="1400">
                  <a:latin typeface="Calibri" panose="020F0502020204030204" charset="0"/>
                </a:rPr>
                <a:t>2014-2016</a:t>
              </a:r>
              <a:endParaRPr lang="zh-CN" altLang="en-US" sz="1400">
                <a:latin typeface="Calibri" panose="020F0502020204030204" charset="0"/>
              </a:endParaRPr>
            </a:p>
          </p:txBody>
        </p:sp>
        <p:cxnSp>
          <p:nvCxnSpPr>
            <p:cNvPr id="21" name="Straight Arrow Connector 20"/>
            <p:cNvCxnSpPr/>
            <p:nvPr/>
          </p:nvCxnSpPr>
          <p:spPr>
            <a:xfrm rot="5400000">
              <a:off x="6346825" y="4991100"/>
              <a:ext cx="719138" cy="158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7955757" y="5014119"/>
              <a:ext cx="647700" cy="1587"/>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7"/>
            <p:cNvSpPr txBox="1">
              <a:spLocks noChangeArrowheads="1"/>
            </p:cNvSpPr>
            <p:nvPr/>
          </p:nvSpPr>
          <p:spPr bwMode="auto">
            <a:xfrm>
              <a:off x="6731000" y="4829175"/>
              <a:ext cx="536575" cy="307975"/>
            </a:xfrm>
            <a:prstGeom prst="rect">
              <a:avLst/>
            </a:prstGeom>
            <a:noFill/>
            <a:ln w="9525">
              <a:noFill/>
              <a:miter lim="800000"/>
            </a:ln>
          </p:spPr>
          <p:txBody>
            <a:bodyPr wrap="none">
              <a:spAutoFit/>
            </a:bodyPr>
            <a:lstStyle/>
            <a:p>
              <a:r>
                <a:rPr lang="en-US" altLang="zh-CN" sz="1400" b="1">
                  <a:solidFill>
                    <a:srgbClr val="FF0000"/>
                  </a:solidFill>
                  <a:latin typeface="Calibri" panose="020F0502020204030204" charset="0"/>
                </a:rPr>
                <a:t>63</a:t>
              </a:r>
              <a:r>
                <a:rPr lang="en-US" altLang="zh-CN" sz="1400" b="1">
                  <a:latin typeface="Calibri" panose="020F0502020204030204" charset="0"/>
                </a:rPr>
                <a:t> %</a:t>
              </a:r>
              <a:endParaRPr lang="zh-CN" altLang="en-US" sz="1400" b="1">
                <a:latin typeface="Calibri" panose="020F0502020204030204" charset="0"/>
              </a:endParaRPr>
            </a:p>
          </p:txBody>
        </p:sp>
        <p:sp>
          <p:nvSpPr>
            <p:cNvPr id="24" name="TextBox 28"/>
            <p:cNvSpPr txBox="1">
              <a:spLocks noChangeArrowheads="1"/>
            </p:cNvSpPr>
            <p:nvPr/>
          </p:nvSpPr>
          <p:spPr bwMode="auto">
            <a:xfrm>
              <a:off x="8301038" y="4826000"/>
              <a:ext cx="677862" cy="307975"/>
            </a:xfrm>
            <a:prstGeom prst="rect">
              <a:avLst/>
            </a:prstGeom>
            <a:noFill/>
            <a:ln w="9525">
              <a:noFill/>
              <a:miter lim="800000"/>
            </a:ln>
          </p:spPr>
          <p:txBody>
            <a:bodyPr wrap="none">
              <a:spAutoFit/>
            </a:bodyPr>
            <a:lstStyle/>
            <a:p>
              <a:r>
                <a:rPr lang="en-US" altLang="zh-CN" sz="1400" b="1">
                  <a:solidFill>
                    <a:srgbClr val="FF0000"/>
                  </a:solidFill>
                  <a:latin typeface="Calibri" panose="020F0502020204030204" charset="0"/>
                </a:rPr>
                <a:t>58.9</a:t>
              </a:r>
              <a:r>
                <a:rPr lang="en-US" altLang="zh-CN" sz="1400" b="1">
                  <a:latin typeface="Calibri" panose="020F0502020204030204" charset="0"/>
                </a:rPr>
                <a:t> %</a:t>
              </a:r>
              <a:endParaRPr lang="zh-CN" altLang="en-US" sz="1400" b="1">
                <a:latin typeface="Calibri" panose="020F0502020204030204" charset="0"/>
              </a:endParaRPr>
            </a:p>
          </p:txBody>
        </p:sp>
        <p:sp>
          <p:nvSpPr>
            <p:cNvPr id="25" name="TextBox 30"/>
            <p:cNvSpPr txBox="1">
              <a:spLocks noChangeArrowheads="1"/>
            </p:cNvSpPr>
            <p:nvPr/>
          </p:nvSpPr>
          <p:spPr bwMode="auto">
            <a:xfrm>
              <a:off x="6064250" y="5065713"/>
              <a:ext cx="366713" cy="307975"/>
            </a:xfrm>
            <a:prstGeom prst="rect">
              <a:avLst/>
            </a:prstGeom>
            <a:noFill/>
            <a:ln w="9525">
              <a:noFill/>
              <a:miter lim="800000"/>
            </a:ln>
          </p:spPr>
          <p:txBody>
            <a:bodyPr wrap="none">
              <a:spAutoFit/>
            </a:bodyPr>
            <a:lstStyle/>
            <a:p>
              <a:r>
                <a:rPr lang="en-US" altLang="zh-CN" sz="1400" b="1">
                  <a:latin typeface="Calibri" panose="020F0502020204030204" charset="0"/>
                </a:rPr>
                <a:t>54</a:t>
              </a:r>
              <a:endParaRPr lang="zh-CN" altLang="en-US" sz="1400" b="1">
                <a:latin typeface="Calibri" panose="020F0502020204030204" charset="0"/>
              </a:endParaRPr>
            </a:p>
          </p:txBody>
        </p:sp>
        <p:sp>
          <p:nvSpPr>
            <p:cNvPr id="26" name="TextBox 31"/>
            <p:cNvSpPr txBox="1">
              <a:spLocks noChangeArrowheads="1"/>
            </p:cNvSpPr>
            <p:nvPr/>
          </p:nvSpPr>
          <p:spPr bwMode="auto">
            <a:xfrm>
              <a:off x="6327775" y="4392613"/>
              <a:ext cx="368300" cy="307975"/>
            </a:xfrm>
            <a:prstGeom prst="rect">
              <a:avLst/>
            </a:prstGeom>
            <a:noFill/>
            <a:ln w="9525">
              <a:noFill/>
              <a:miter lim="800000"/>
            </a:ln>
          </p:spPr>
          <p:txBody>
            <a:bodyPr wrap="none">
              <a:spAutoFit/>
            </a:bodyPr>
            <a:lstStyle/>
            <a:p>
              <a:r>
                <a:rPr lang="en-US" altLang="zh-CN" sz="1400" b="1">
                  <a:latin typeface="Calibri" panose="020F0502020204030204" charset="0"/>
                </a:rPr>
                <a:t>88</a:t>
              </a:r>
              <a:endParaRPr lang="zh-CN" altLang="en-US" sz="1400" b="1">
                <a:latin typeface="Calibri" panose="020F0502020204030204" charset="0"/>
              </a:endParaRPr>
            </a:p>
          </p:txBody>
        </p:sp>
        <p:sp>
          <p:nvSpPr>
            <p:cNvPr id="27" name="TextBox 32"/>
            <p:cNvSpPr txBox="1">
              <a:spLocks noChangeArrowheads="1"/>
            </p:cNvSpPr>
            <p:nvPr/>
          </p:nvSpPr>
          <p:spPr bwMode="auto">
            <a:xfrm>
              <a:off x="7431088" y="5057775"/>
              <a:ext cx="549275" cy="307975"/>
            </a:xfrm>
            <a:prstGeom prst="rect">
              <a:avLst/>
            </a:prstGeom>
            <a:noFill/>
            <a:ln w="9525">
              <a:noFill/>
              <a:miter lim="800000"/>
            </a:ln>
          </p:spPr>
          <p:txBody>
            <a:bodyPr wrap="none">
              <a:spAutoFit/>
            </a:bodyPr>
            <a:lstStyle/>
            <a:p>
              <a:r>
                <a:rPr lang="en-US" altLang="zh-CN" sz="1400" b="1">
                  <a:latin typeface="Calibri" panose="020F0502020204030204" charset="0"/>
                </a:rPr>
                <a:t>5029</a:t>
              </a:r>
              <a:endParaRPr lang="zh-CN" altLang="en-US" sz="1400" b="1">
                <a:latin typeface="Calibri" panose="020F0502020204030204" charset="0"/>
              </a:endParaRPr>
            </a:p>
          </p:txBody>
        </p:sp>
        <p:sp>
          <p:nvSpPr>
            <p:cNvPr id="28" name="TextBox 33"/>
            <p:cNvSpPr txBox="1">
              <a:spLocks noChangeArrowheads="1"/>
            </p:cNvSpPr>
            <p:nvPr/>
          </p:nvSpPr>
          <p:spPr bwMode="auto">
            <a:xfrm>
              <a:off x="7754938" y="4419600"/>
              <a:ext cx="550862" cy="307975"/>
            </a:xfrm>
            <a:prstGeom prst="rect">
              <a:avLst/>
            </a:prstGeom>
            <a:noFill/>
            <a:ln w="9525">
              <a:noFill/>
              <a:miter lim="800000"/>
            </a:ln>
          </p:spPr>
          <p:txBody>
            <a:bodyPr wrap="none">
              <a:spAutoFit/>
            </a:bodyPr>
            <a:lstStyle/>
            <a:p>
              <a:r>
                <a:rPr lang="en-US" altLang="zh-CN" sz="1400" b="1">
                  <a:latin typeface="Calibri" panose="020F0502020204030204" charset="0"/>
                </a:rPr>
                <a:t>7990</a:t>
              </a:r>
              <a:endParaRPr lang="zh-CN" altLang="en-US" sz="1400" b="1">
                <a:latin typeface="Calibri" panose="020F0502020204030204" charset="0"/>
              </a:endParaRPr>
            </a:p>
          </p:txBody>
        </p:sp>
      </p:grpSp>
      <p:sp>
        <p:nvSpPr>
          <p:cNvPr id="29" name="TextBox 28"/>
          <p:cNvSpPr txBox="1"/>
          <p:nvPr/>
        </p:nvSpPr>
        <p:spPr>
          <a:xfrm>
            <a:off x="152400" y="990600"/>
            <a:ext cx="6316153" cy="523220"/>
          </a:xfrm>
          <a:prstGeom prst="rect">
            <a:avLst/>
          </a:prstGeom>
          <a:noFill/>
        </p:spPr>
        <p:txBody>
          <a:bodyPr wrap="none" rtlCol="0">
            <a:spAutoFit/>
          </a:bodyPr>
          <a:lstStyle/>
          <a:p>
            <a:r>
              <a:rPr lang="zh-CN" altLang="en-US" sz="2800" b="1"/>
              <a:t>山东省农业微生物重点实验室的数据：</a:t>
            </a:r>
            <a:endParaRPr lang="zh-CN" altLang="en-US" sz="2800" b="1"/>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bwMode="auto">
          <a:xfrm>
            <a:off x="492994" y="2247291"/>
            <a:ext cx="8078789" cy="1447800"/>
            <a:chOff x="521" y="1833"/>
            <a:chExt cx="5089" cy="912"/>
          </a:xfrm>
        </p:grpSpPr>
        <p:sp>
          <p:nvSpPr>
            <p:cNvPr id="4" name="Text Box 17"/>
            <p:cNvSpPr txBox="1">
              <a:spLocks noChangeArrowheads="1"/>
            </p:cNvSpPr>
            <p:nvPr/>
          </p:nvSpPr>
          <p:spPr bwMode="auto">
            <a:xfrm>
              <a:off x="1608" y="1941"/>
              <a:ext cx="4002" cy="446"/>
            </a:xfrm>
            <a:prstGeom prst="rect">
              <a:avLst/>
            </a:prstGeom>
            <a:noFill/>
            <a:ln w="9525">
              <a:noFill/>
              <a:miter lim="800000"/>
            </a:ln>
            <a:effectLst/>
          </p:spPr>
          <p:txBody>
            <a:bodyPr wrap="square">
              <a:spAutoFit/>
            </a:bodyPr>
            <a:lstStyle/>
            <a:p>
              <a:pPr>
                <a:spcBef>
                  <a:spcPct val="50000"/>
                </a:spcBef>
              </a:pPr>
              <a:r>
                <a:rPr lang="zh-CN" altLang="en-US" sz="4000" b="1">
                  <a:solidFill>
                    <a:schemeClr val="accent2"/>
                  </a:solidFill>
                  <a:ea typeface="黑体" panose="02010609060101010101" pitchFamily="49" charset="-122"/>
                </a:rPr>
                <a:t>五、成果、奖励与学术交流</a:t>
              </a:r>
              <a:endParaRPr lang="zh-CN" altLang="en-US" sz="4000" b="1">
                <a:solidFill>
                  <a:schemeClr val="accent2"/>
                </a:solidFill>
                <a:ea typeface="黑体" panose="02010609060101010101" pitchFamily="49" charset="-122"/>
              </a:endParaRPr>
            </a:p>
          </p:txBody>
        </p:sp>
        <p:grpSp>
          <p:nvGrpSpPr>
            <p:cNvPr id="3" name="Group 23"/>
            <p:cNvGrpSpPr/>
            <p:nvPr/>
          </p:nvGrpSpPr>
          <p:grpSpPr bwMode="auto">
            <a:xfrm>
              <a:off x="521" y="1833"/>
              <a:ext cx="4967" cy="912"/>
              <a:chOff x="521" y="1833"/>
              <a:chExt cx="4967" cy="912"/>
            </a:xfrm>
          </p:grpSpPr>
          <p:pic>
            <p:nvPicPr>
              <p:cNvPr id="6" name="Picture 5" descr="2950313_111438000476_1"/>
              <p:cNvPicPr>
                <a:picLocks noChangeAspect="1" noChangeArrowheads="1"/>
              </p:cNvPicPr>
              <p:nvPr/>
            </p:nvPicPr>
            <p:blipFill>
              <a:blip r:embed="rId1" cstate="print">
                <a:clrChange>
                  <a:clrFrom>
                    <a:srgbClr val="FFFFFF"/>
                  </a:clrFrom>
                  <a:clrTo>
                    <a:srgbClr val="FFFFFF">
                      <a:alpha val="0"/>
                    </a:srgbClr>
                  </a:clrTo>
                </a:clrChange>
              </a:blip>
              <a:srcRect l="4666" t="4471" b="4471"/>
              <a:stretch>
                <a:fillRect/>
              </a:stretch>
            </p:blipFill>
            <p:spPr bwMode="auto">
              <a:xfrm>
                <a:off x="521" y="1833"/>
                <a:ext cx="1042" cy="912"/>
              </a:xfrm>
              <a:prstGeom prst="rect">
                <a:avLst/>
              </a:prstGeom>
              <a:noFill/>
            </p:spPr>
          </p:pic>
          <p:sp>
            <p:nvSpPr>
              <p:cNvPr id="7" name="Line 19"/>
              <p:cNvSpPr>
                <a:spLocks noChangeShapeType="1"/>
              </p:cNvSpPr>
              <p:nvPr/>
            </p:nvSpPr>
            <p:spPr bwMode="auto">
              <a:xfrm flipV="1">
                <a:off x="1474" y="2468"/>
                <a:ext cx="4014" cy="1"/>
              </a:xfrm>
              <a:prstGeom prst="line">
                <a:avLst/>
              </a:prstGeom>
              <a:noFill/>
              <a:ln w="57150">
                <a:solidFill>
                  <a:srgbClr val="008000"/>
                </a:solidFill>
                <a:prstDash val="sysDot"/>
                <a:round/>
                <a:tailEnd type="oval" w="med" len="med"/>
              </a:ln>
              <a:effectLst/>
            </p:spPr>
            <p:txBody>
              <a:bodyPr/>
              <a:lstStyle/>
              <a:p>
                <a:endParaRPr lang="zh-CN" altLang="en-US"/>
              </a:p>
            </p:txBody>
          </p:sp>
        </p:grpSp>
      </p:grpSp>
      <p:sp>
        <p:nvSpPr>
          <p:cNvPr id="8" name="Text Box 25"/>
          <p:cNvSpPr txBox="1">
            <a:spLocks noChangeArrowheads="1"/>
          </p:cNvSpPr>
          <p:nvPr/>
        </p:nvSpPr>
        <p:spPr bwMode="auto">
          <a:xfrm>
            <a:off x="3048000" y="3810000"/>
            <a:ext cx="5257800" cy="1815882"/>
          </a:xfrm>
          <a:prstGeom prst="rect">
            <a:avLst/>
          </a:prstGeom>
          <a:noFill/>
          <a:ln w="9525">
            <a:noFill/>
            <a:miter lim="800000"/>
          </a:ln>
          <a:effectLst/>
        </p:spPr>
        <p:txBody>
          <a:bodyPr wrap="square">
            <a:spAutoFit/>
          </a:bodyPr>
          <a:lstStyle/>
          <a:p>
            <a:pPr>
              <a:spcBef>
                <a:spcPct val="50000"/>
              </a:spcBef>
            </a:pPr>
            <a:r>
              <a:rPr lang="en-US" altLang="zh-CN" sz="2800" b="1">
                <a:solidFill>
                  <a:srgbClr val="4D4D4D"/>
                </a:solidFill>
                <a:latin typeface="黑体" panose="02010609060101010101" pitchFamily="49" charset="-122"/>
                <a:ea typeface="黑体" panose="02010609060101010101" pitchFamily="49" charset="-122"/>
              </a:rPr>
              <a:t>1</a:t>
            </a:r>
            <a:r>
              <a:rPr lang="zh-CN" altLang="en-US" sz="2800" b="1">
                <a:solidFill>
                  <a:srgbClr val="4D4D4D"/>
                </a:solidFill>
                <a:latin typeface="黑体" panose="02010609060101010101" pitchFamily="49" charset="-122"/>
                <a:ea typeface="黑体" panose="02010609060101010101" pitchFamily="49" charset="-122"/>
              </a:rPr>
              <a:t>、科研成果</a:t>
            </a:r>
            <a:endParaRPr lang="zh-CN" altLang="en-US" sz="2800" b="1">
              <a:solidFill>
                <a:srgbClr val="4D4D4D"/>
              </a:solidFill>
              <a:latin typeface="黑体" panose="02010609060101010101" pitchFamily="49" charset="-122"/>
              <a:ea typeface="黑体" panose="02010609060101010101" pitchFamily="49" charset="-122"/>
            </a:endParaRPr>
          </a:p>
          <a:p>
            <a:pPr>
              <a:spcBef>
                <a:spcPct val="50000"/>
              </a:spcBef>
            </a:pPr>
            <a:r>
              <a:rPr lang="en-US" altLang="zh-CN" sz="2800" b="1">
                <a:solidFill>
                  <a:srgbClr val="4D4D4D"/>
                </a:solidFill>
                <a:latin typeface="黑体" panose="02010609060101010101" pitchFamily="49" charset="-122"/>
                <a:ea typeface="黑体" panose="02010609060101010101" pitchFamily="49" charset="-122"/>
              </a:rPr>
              <a:t>2</a:t>
            </a:r>
            <a:r>
              <a:rPr lang="zh-CN" altLang="en-US" sz="2800" b="1">
                <a:solidFill>
                  <a:srgbClr val="4D4D4D"/>
                </a:solidFill>
                <a:latin typeface="黑体" panose="02010609060101010101" pitchFamily="49" charset="-122"/>
                <a:ea typeface="黑体" panose="02010609060101010101" pitchFamily="49" charset="-122"/>
              </a:rPr>
              <a:t>、集体和个人荣誉称号</a:t>
            </a:r>
            <a:endParaRPr lang="en-US" altLang="zh-CN" sz="2800" b="1">
              <a:solidFill>
                <a:srgbClr val="4D4D4D"/>
              </a:solidFill>
              <a:latin typeface="黑体" panose="02010609060101010101" pitchFamily="49" charset="-122"/>
              <a:ea typeface="黑体" panose="02010609060101010101" pitchFamily="49" charset="-122"/>
            </a:endParaRPr>
          </a:p>
          <a:p>
            <a:pPr>
              <a:spcBef>
                <a:spcPct val="50000"/>
              </a:spcBef>
            </a:pPr>
            <a:r>
              <a:rPr lang="en-US" altLang="zh-CN" sz="2800" b="1">
                <a:solidFill>
                  <a:srgbClr val="4D4D4D"/>
                </a:solidFill>
                <a:latin typeface="黑体" panose="02010609060101010101" pitchFamily="49" charset="-122"/>
                <a:ea typeface="黑体" panose="02010609060101010101" pitchFamily="49" charset="-122"/>
              </a:rPr>
              <a:t>3</a:t>
            </a:r>
            <a:r>
              <a:rPr lang="zh-CN" altLang="en-US" sz="2800" b="1">
                <a:solidFill>
                  <a:srgbClr val="4D4D4D"/>
                </a:solidFill>
                <a:latin typeface="黑体" panose="02010609060101010101" pitchFamily="49" charset="-122"/>
                <a:ea typeface="黑体" panose="02010609060101010101" pitchFamily="49" charset="-122"/>
              </a:rPr>
              <a:t>、学术交流</a:t>
            </a:r>
            <a:endParaRPr lang="zh-CN" altLang="en-US" sz="2800" b="1">
              <a:solidFill>
                <a:srgbClr val="4D4D4D"/>
              </a:solidFill>
              <a:latin typeface="黑体" panose="02010609060101010101" pitchFamily="49" charset="-122"/>
              <a:ea typeface="黑体" panose="02010609060101010101" pitchFamily="49"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85737" y="0"/>
            <a:ext cx="3297698" cy="769441"/>
          </a:xfrm>
          <a:prstGeom prst="rect">
            <a:avLst/>
          </a:prstGeom>
          <a:noFill/>
          <a:ln w="9525">
            <a:noFill/>
            <a:miter lim="800000"/>
          </a:ln>
        </p:spPr>
        <p:txBody>
          <a:bodyPr wrap="none">
            <a:spAutoFit/>
          </a:bodyPr>
          <a:lstStyle/>
          <a:p>
            <a:r>
              <a:rPr lang="en-US" altLang="zh-CN" sz="4400" b="1">
                <a:solidFill>
                  <a:srgbClr val="220FB1"/>
                </a:solidFill>
                <a:latin typeface="黑体" panose="02010609060101010101" pitchFamily="49" charset="-122"/>
                <a:ea typeface="黑体" panose="02010609060101010101" pitchFamily="49" charset="-122"/>
              </a:rPr>
              <a:t>1</a:t>
            </a:r>
            <a:r>
              <a:rPr lang="zh-CN" altLang="en-US" sz="4400" b="1">
                <a:solidFill>
                  <a:srgbClr val="220FB1"/>
                </a:solidFill>
                <a:latin typeface="黑体" panose="02010609060101010101" pitchFamily="49" charset="-122"/>
                <a:ea typeface="黑体" panose="02010609060101010101" pitchFamily="49" charset="-122"/>
              </a:rPr>
              <a:t>、科研成果</a:t>
            </a:r>
            <a:endParaRPr lang="zh-CN" altLang="en-US" sz="4400" b="1">
              <a:solidFill>
                <a:srgbClr val="220FB1"/>
              </a:solidFill>
              <a:latin typeface="黑体" panose="02010609060101010101" pitchFamily="49" charset="-122"/>
              <a:ea typeface="黑体" panose="02010609060101010101" pitchFamily="49" charset="-122"/>
            </a:endParaRPr>
          </a:p>
        </p:txBody>
      </p:sp>
      <p:cxnSp>
        <p:nvCxnSpPr>
          <p:cNvPr id="3" name="Straight Connector 2"/>
          <p:cNvCxnSpPr/>
          <p:nvPr/>
        </p:nvCxnSpPr>
        <p:spPr>
          <a:xfrm>
            <a:off x="0" y="823913"/>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29"/>
          <p:cNvSpPr>
            <a:spLocks noChangeArrowheads="1"/>
          </p:cNvSpPr>
          <p:nvPr/>
        </p:nvSpPr>
        <p:spPr bwMode="auto">
          <a:xfrm>
            <a:off x="228600" y="990600"/>
            <a:ext cx="8710613" cy="5369560"/>
          </a:xfrm>
          <a:prstGeom prst="rect">
            <a:avLst/>
          </a:prstGeom>
          <a:noFill/>
          <a:ln w="9525">
            <a:noFill/>
            <a:miter lim="800000"/>
          </a:ln>
        </p:spPr>
        <p:txBody>
          <a:bodyPr>
            <a:spAutoFit/>
          </a:bodyPr>
          <a:lstStyle/>
          <a:p>
            <a:pPr>
              <a:lnSpc>
                <a:spcPct val="120000"/>
              </a:lnSpc>
              <a:buClr>
                <a:srgbClr val="FF0000"/>
              </a:buClr>
              <a:buFont typeface="Wingdings" panose="05000000000000000000" pitchFamily="2" charset="2"/>
              <a:buChar char="u"/>
            </a:pP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近年来，植病系老师为第一完成人获</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11</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项，</a:t>
            </a:r>
            <a:r>
              <a:rPr lang="zh-CN" altLang="en-US"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国家科技进步二等奖（2018张修国）；</a:t>
            </a:r>
            <a:endParaRPr lang="zh-CN" altLang="en-US"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buClr>
                <a:srgbClr val="FF0000"/>
              </a:buClr>
              <a:buFont typeface="Wingdings" panose="05000000000000000000" pitchFamily="2" charset="2"/>
              <a:buChar char="u"/>
            </a:pP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其他各级科研奖励</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4</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项。</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buClr>
                <a:srgbClr val="FF0000"/>
              </a:buClr>
              <a:buFont typeface="Wingdings" panose="05000000000000000000" pitchFamily="2" charset="2"/>
              <a:buChar char="p"/>
            </a:pPr>
            <a:r>
              <a:rPr lang="zh-CN" altLang="en-US"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山东省科技进步一等奖</a:t>
            </a:r>
            <a:r>
              <a:rPr lang="en-US" altLang="zh-CN"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项</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2018 </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张修国）；</a:t>
            </a:r>
            <a:endParaRPr lang="en-US" altLang="zh-CN" b="1"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buClr>
                <a:srgbClr val="FF0000"/>
              </a:buClr>
              <a:buFont typeface="Wingdings" panose="05000000000000000000" pitchFamily="2" charset="2"/>
              <a:buChar char="p"/>
            </a:pPr>
            <a:r>
              <a:rPr lang="zh-CN" altLang="en-US"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山东省自然科学二等奖</a:t>
            </a:r>
            <a:r>
              <a:rPr lang="en-US" altLang="zh-CN"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项</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2016 </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张修国）；</a:t>
            </a:r>
            <a:endParaRPr lang="en-US" altLang="zh-CN" b="1"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buClr>
                <a:srgbClr val="FF0000"/>
              </a:buClr>
              <a:buFont typeface="Wingdings" panose="05000000000000000000" pitchFamily="2" charset="2"/>
              <a:buChar char="p"/>
            </a:pPr>
            <a:r>
              <a:rPr lang="zh-CN" altLang="en-US"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山东省科技进步二等奖</a:t>
            </a:r>
            <a:r>
              <a:rPr lang="en-US" altLang="zh-CN"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项</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2015 </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李向东；</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2018</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竺晓平）；</a:t>
            </a:r>
            <a:endParaRPr lang="en-US" altLang="zh-CN" b="1"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buClr>
                <a:srgbClr val="FF0000"/>
              </a:buClr>
              <a:buFont typeface="Wingdings" panose="05000000000000000000" pitchFamily="2" charset="2"/>
              <a:buChar char="p"/>
            </a:pPr>
            <a:r>
              <a:rPr lang="zh-CN" altLang="en-US"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山东省青年科技奖</a:t>
            </a:r>
            <a:r>
              <a:rPr lang="en-US" altLang="zh-CN"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项</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2017 </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丁新华）；</a:t>
            </a:r>
            <a:endParaRPr lang="en-US" altLang="zh-CN" b="1"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buClr>
                <a:srgbClr val="FF0000"/>
              </a:buClr>
              <a:buFont typeface="Wingdings" panose="05000000000000000000" pitchFamily="2" charset="2"/>
              <a:buChar char="p"/>
            </a:pPr>
            <a:r>
              <a:rPr lang="zh-CN" altLang="en-US"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山东省留学人员回国创业奖</a:t>
            </a:r>
            <a:r>
              <a:rPr lang="en-US" altLang="zh-CN"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项</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2016 </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丁新华）；</a:t>
            </a:r>
            <a:endParaRPr lang="en-US" altLang="zh-CN" b="1"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buClr>
                <a:srgbClr val="FF0000"/>
              </a:buClr>
              <a:buFont typeface="Wingdings" panose="05000000000000000000" pitchFamily="2" charset="2"/>
              <a:buChar char="p"/>
            </a:pPr>
            <a:r>
              <a:rPr lang="zh-CN" altLang="en-US"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山东省高校优秀科研成果奖</a:t>
            </a:r>
            <a:r>
              <a:rPr lang="en-US" altLang="zh-CN"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项</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2014 </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李向东）；</a:t>
            </a:r>
            <a:endParaRPr lang="en-US" altLang="zh-CN" b="1"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buClr>
                <a:srgbClr val="FF0000"/>
              </a:buClr>
              <a:buFont typeface="Wingdings" panose="05000000000000000000" pitchFamily="2" charset="2"/>
              <a:buChar char="p"/>
            </a:pPr>
            <a:r>
              <a:rPr lang="zh-CN" altLang="en-US"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中国烟草总公司山东省公司科学技术进步二等奖</a:t>
            </a:r>
            <a:r>
              <a:rPr lang="en-US" altLang="zh-CN"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项</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2012</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李向东）；</a:t>
            </a:r>
            <a:endParaRPr lang="en-US" altLang="zh-CN" b="1"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buClr>
                <a:srgbClr val="FF0000"/>
              </a:buClr>
              <a:buFont typeface="Wingdings" panose="05000000000000000000" pitchFamily="2" charset="2"/>
              <a:buChar char="p"/>
            </a:pPr>
            <a:r>
              <a:rPr lang="zh-CN" altLang="en-US"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泰安市青年科技奖</a:t>
            </a:r>
            <a:r>
              <a:rPr lang="en-US" altLang="zh-CN"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项</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2011 </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丁新华、</a:t>
            </a:r>
            <a:r>
              <a:rPr lang="en-US" altLang="zh-CN" b="1" dirty="0">
                <a:latin typeface="Times New Roman" panose="02020603050405020304" pitchFamily="18" charset="0"/>
                <a:ea typeface="黑体" panose="02010609060101010101" pitchFamily="49" charset="-122"/>
                <a:cs typeface="Times New Roman" panose="02020603050405020304" pitchFamily="18" charset="0"/>
              </a:rPr>
              <a:t>2015</a:t>
            </a:r>
            <a:r>
              <a:rPr lang="zh-CN" altLang="en-US" b="1" dirty="0">
                <a:latin typeface="Times New Roman" panose="02020603050405020304" pitchFamily="18" charset="0"/>
                <a:ea typeface="黑体" panose="02010609060101010101" pitchFamily="49" charset="-122"/>
                <a:cs typeface="Times New Roman" panose="02020603050405020304" pitchFamily="18" charset="0"/>
              </a:rPr>
              <a:t>朱孟娟）。</a:t>
            </a:r>
            <a:endParaRPr lang="en-US" altLang="zh-CN" b="1"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buClr>
                <a:srgbClr val="FF0000"/>
              </a:buClr>
              <a:buFont typeface="Wingdings" panose="05000000000000000000" pitchFamily="2" charset="2"/>
              <a:buChar char="u"/>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2014-2018</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a:t>
            </a:r>
            <a:r>
              <a:rPr lang="zh-CN" altLang="zh-CN" sz="2400" b="1" dirty="0">
                <a:latin typeface="Times New Roman" panose="02020603050405020304" pitchFamily="18" charset="0"/>
                <a:ea typeface="黑体" panose="02010609060101010101" pitchFamily="49" charset="-122"/>
                <a:cs typeface="Times New Roman" panose="02020603050405020304" pitchFamily="18" charset="0"/>
              </a:rPr>
              <a:t>以第一或通讯作者发表论文</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158</a:t>
            </a:r>
            <a:r>
              <a:rPr lang="zh-CN" altLang="zh-CN" sz="2400" b="1" dirty="0">
                <a:latin typeface="Times New Roman" panose="02020603050405020304" pitchFamily="18" charset="0"/>
                <a:ea typeface="黑体" panose="02010609060101010101" pitchFamily="49" charset="-122"/>
                <a:cs typeface="Times New Roman" panose="02020603050405020304" pitchFamily="18" charset="0"/>
              </a:rPr>
              <a:t>篇，其中</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SCI</a:t>
            </a:r>
            <a:r>
              <a:rPr lang="zh-CN" altLang="zh-CN" sz="2400" b="1" dirty="0">
                <a:latin typeface="Times New Roman" panose="02020603050405020304" pitchFamily="18" charset="0"/>
                <a:ea typeface="黑体" panose="02010609060101010101" pitchFamily="49" charset="-122"/>
                <a:cs typeface="Times New Roman" panose="02020603050405020304" pitchFamily="18" charset="0"/>
              </a:rPr>
              <a:t>论文</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121</a:t>
            </a:r>
            <a:r>
              <a:rPr lang="zh-CN" altLang="zh-CN" sz="2400" b="1" dirty="0">
                <a:latin typeface="Times New Roman" panose="02020603050405020304" pitchFamily="18" charset="0"/>
                <a:ea typeface="黑体" panose="02010609060101010101" pitchFamily="49" charset="-122"/>
                <a:cs typeface="Times New Roman" panose="02020603050405020304" pitchFamily="18" charset="0"/>
              </a:rPr>
              <a:t>篇，影响因子</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4.0</a:t>
            </a:r>
            <a:r>
              <a:rPr lang="zh-CN" altLang="zh-CN" sz="2400" b="1" dirty="0">
                <a:latin typeface="Times New Roman" panose="02020603050405020304" pitchFamily="18" charset="0"/>
                <a:ea typeface="黑体" panose="02010609060101010101" pitchFamily="49" charset="-122"/>
                <a:cs typeface="Times New Roman" panose="02020603050405020304" pitchFamily="18" charset="0"/>
              </a:rPr>
              <a:t>以上的</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12</a:t>
            </a:r>
            <a:r>
              <a:rPr lang="zh-CN" altLang="zh-CN" sz="2400" b="1" dirty="0">
                <a:latin typeface="Times New Roman" panose="02020603050405020304" pitchFamily="18" charset="0"/>
                <a:ea typeface="黑体" panose="02010609060101010101" pitchFamily="49" charset="-122"/>
                <a:cs typeface="Times New Roman" panose="02020603050405020304" pitchFamily="18" charset="0"/>
              </a:rPr>
              <a:t>篇。授权国家发明专利</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28</a:t>
            </a:r>
            <a:r>
              <a:rPr lang="zh-CN" altLang="zh-CN" sz="2400" b="1" dirty="0">
                <a:latin typeface="Times New Roman" panose="02020603050405020304" pitchFamily="18" charset="0"/>
                <a:ea typeface="黑体" panose="02010609060101010101" pitchFamily="49" charset="-122"/>
                <a:cs typeface="Times New Roman" panose="02020603050405020304" pitchFamily="18" charset="0"/>
              </a:rPr>
              <a:t>项，主编或副主编专</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著</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7</a:t>
            </a:r>
            <a:r>
              <a:rPr lang="zh-CN" altLang="zh-CN" sz="2400" b="1" dirty="0">
                <a:latin typeface="Times New Roman" panose="02020603050405020304" pitchFamily="18" charset="0"/>
                <a:ea typeface="黑体" panose="02010609060101010101" pitchFamily="49" charset="-122"/>
                <a:cs typeface="Times New Roman" panose="02020603050405020304" pitchFamily="18" charset="0"/>
              </a:rPr>
              <a:t>部。制定地方标准</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6</a:t>
            </a:r>
            <a:r>
              <a:rPr lang="zh-CN" altLang="zh-CN" sz="2400" b="1" dirty="0">
                <a:latin typeface="Times New Roman" panose="02020603050405020304" pitchFamily="18" charset="0"/>
                <a:ea typeface="黑体" panose="02010609060101010101" pitchFamily="49" charset="-122"/>
                <a:cs typeface="Times New Roman" panose="02020603050405020304" pitchFamily="18" charset="0"/>
              </a:rPr>
              <a:t>个，登记微生物菌剂</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1</a:t>
            </a:r>
            <a:r>
              <a:rPr lang="zh-CN" altLang="zh-CN" sz="2400" b="1" dirty="0">
                <a:latin typeface="Times New Roman" panose="02020603050405020304" pitchFamily="18" charset="0"/>
                <a:ea typeface="黑体" panose="02010609060101010101" pitchFamily="49" charset="-122"/>
                <a:cs typeface="Times New Roman" panose="02020603050405020304" pitchFamily="18" charset="0"/>
              </a:rPr>
              <a:t>个。</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 </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85737" y="0"/>
            <a:ext cx="3297698" cy="769441"/>
          </a:xfrm>
          <a:prstGeom prst="rect">
            <a:avLst/>
          </a:prstGeom>
          <a:noFill/>
          <a:ln w="9525">
            <a:noFill/>
            <a:miter lim="800000"/>
          </a:ln>
        </p:spPr>
        <p:txBody>
          <a:bodyPr wrap="none">
            <a:spAutoFit/>
          </a:bodyPr>
          <a:lstStyle/>
          <a:p>
            <a:r>
              <a:rPr lang="en-US" altLang="zh-CN" sz="4400" b="1">
                <a:solidFill>
                  <a:srgbClr val="220FB1"/>
                </a:solidFill>
                <a:latin typeface="黑体" panose="02010609060101010101" pitchFamily="49" charset="-122"/>
                <a:ea typeface="黑体" panose="02010609060101010101" pitchFamily="49" charset="-122"/>
              </a:rPr>
              <a:t>1</a:t>
            </a:r>
            <a:r>
              <a:rPr lang="zh-CN" altLang="en-US" sz="4400" b="1">
                <a:solidFill>
                  <a:srgbClr val="220FB1"/>
                </a:solidFill>
                <a:latin typeface="黑体" panose="02010609060101010101" pitchFamily="49" charset="-122"/>
                <a:ea typeface="黑体" panose="02010609060101010101" pitchFamily="49" charset="-122"/>
              </a:rPr>
              <a:t>、科研成果</a:t>
            </a:r>
            <a:endParaRPr lang="zh-CN" altLang="en-US" sz="4400" b="1">
              <a:solidFill>
                <a:srgbClr val="220FB1"/>
              </a:solidFill>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963" t="14987" b="5715"/>
          <a:stretch>
            <a:fillRect/>
          </a:stretch>
        </p:blipFill>
        <p:spPr>
          <a:xfrm>
            <a:off x="124217" y="1089789"/>
            <a:ext cx="9019783" cy="5438274"/>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85737" y="0"/>
            <a:ext cx="6126998" cy="769441"/>
          </a:xfrm>
          <a:prstGeom prst="rect">
            <a:avLst/>
          </a:prstGeom>
          <a:noFill/>
          <a:ln w="9525">
            <a:noFill/>
            <a:miter lim="800000"/>
          </a:ln>
        </p:spPr>
        <p:txBody>
          <a:bodyPr wrap="none">
            <a:spAutoFit/>
          </a:bodyPr>
          <a:lstStyle/>
          <a:p>
            <a:r>
              <a:rPr lang="en-US" altLang="zh-CN" sz="4400" b="1">
                <a:solidFill>
                  <a:srgbClr val="220FB1"/>
                </a:solidFill>
                <a:latin typeface="黑体" panose="02010609060101010101" pitchFamily="49" charset="-122"/>
                <a:ea typeface="黑体" panose="02010609060101010101" pitchFamily="49" charset="-122"/>
              </a:rPr>
              <a:t>2</a:t>
            </a:r>
            <a:r>
              <a:rPr lang="zh-CN" altLang="en-US" sz="4400" b="1">
                <a:solidFill>
                  <a:srgbClr val="220FB1"/>
                </a:solidFill>
                <a:latin typeface="黑体" panose="02010609060101010101" pitchFamily="49" charset="-122"/>
                <a:ea typeface="黑体" panose="02010609060101010101" pitchFamily="49" charset="-122"/>
              </a:rPr>
              <a:t>、集体和个人荣誉称号</a:t>
            </a:r>
            <a:endParaRPr lang="zh-CN" altLang="en-US" sz="4400" b="1">
              <a:solidFill>
                <a:srgbClr val="220FB1"/>
              </a:solidFill>
              <a:latin typeface="黑体" panose="02010609060101010101" pitchFamily="49" charset="-122"/>
              <a:ea typeface="黑体" panose="02010609060101010101" pitchFamily="49" charset="-122"/>
            </a:endParaRPr>
          </a:p>
        </p:txBody>
      </p:sp>
      <p:cxnSp>
        <p:nvCxnSpPr>
          <p:cNvPr id="3" name="Straight Connector 2"/>
          <p:cNvCxnSpPr/>
          <p:nvPr/>
        </p:nvCxnSpPr>
        <p:spPr>
          <a:xfrm>
            <a:off x="0" y="823913"/>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28600" y="2358747"/>
            <a:ext cx="4876800" cy="3785652"/>
          </a:xfrm>
          <a:prstGeom prst="rect">
            <a:avLst/>
          </a:prstGeom>
          <a:noFill/>
          <a:ln>
            <a:solidFill>
              <a:srgbClr val="FF0000"/>
            </a:solidFill>
          </a:ln>
        </p:spPr>
        <p:txBody>
          <a:bodyPr wrap="square" rtlCol="0">
            <a:spAutoFit/>
          </a:bodyPr>
          <a:lstStyle/>
          <a:p>
            <a:r>
              <a:rPr lang="zh-CN" altLang="en-US" sz="2400" b="1" dirty="0"/>
              <a:t>集体奖励：</a:t>
            </a:r>
            <a:endParaRPr lang="en-US" altLang="zh-CN" sz="2400" b="1" dirty="0"/>
          </a:p>
          <a:p>
            <a:r>
              <a:rPr lang="en-US" altLang="zh-CN" dirty="0"/>
              <a:t>2019</a:t>
            </a:r>
            <a:r>
              <a:rPr lang="zh-CN" altLang="en-US" dirty="0"/>
              <a:t>年 “青年文明号 ” （山东农业大学）</a:t>
            </a:r>
            <a:endParaRPr lang="en-US" altLang="zh-CN" dirty="0"/>
          </a:p>
          <a:p>
            <a:pPr>
              <a:lnSpc>
                <a:spcPct val="200000"/>
              </a:lnSpc>
            </a:pPr>
            <a:r>
              <a:rPr lang="en-US" altLang="zh-CN" dirty="0"/>
              <a:t>2016</a:t>
            </a:r>
            <a:r>
              <a:rPr lang="zh-CN" altLang="zh-CN" dirty="0"/>
              <a:t>年</a:t>
            </a:r>
            <a:r>
              <a:rPr lang="zh-CN" altLang="en-US" dirty="0"/>
              <a:t>“</a:t>
            </a:r>
            <a:r>
              <a:rPr lang="zh-CN" altLang="zh-CN" dirty="0"/>
              <a:t>先进基层党组织</a:t>
            </a:r>
            <a:r>
              <a:rPr lang="zh-CN" altLang="en-US" dirty="0"/>
              <a:t>”</a:t>
            </a:r>
            <a:r>
              <a:rPr lang="zh-CN" altLang="zh-CN" dirty="0"/>
              <a:t> </a:t>
            </a:r>
            <a:r>
              <a:rPr lang="zh-CN" altLang="en-US" dirty="0"/>
              <a:t>（山东农业大学）</a:t>
            </a:r>
            <a:endParaRPr lang="en-US" altLang="zh-CN" dirty="0"/>
          </a:p>
          <a:p>
            <a:pPr>
              <a:lnSpc>
                <a:spcPct val="200000"/>
              </a:lnSpc>
            </a:pPr>
            <a:r>
              <a:rPr lang="en-US" altLang="zh-CN" dirty="0"/>
              <a:t>2015</a:t>
            </a:r>
            <a:r>
              <a:rPr lang="zh-CN" altLang="zh-CN" dirty="0"/>
              <a:t>年</a:t>
            </a:r>
            <a:r>
              <a:rPr lang="zh-CN" altLang="en-US" dirty="0"/>
              <a:t>“</a:t>
            </a:r>
            <a:r>
              <a:rPr lang="zh-CN" altLang="zh-CN" dirty="0"/>
              <a:t>科技先锋先进集体</a:t>
            </a:r>
            <a:r>
              <a:rPr lang="zh-CN" altLang="en-US" dirty="0"/>
              <a:t>”（山东农业大学）</a:t>
            </a:r>
            <a:endParaRPr lang="en-US" altLang="zh-CN" dirty="0"/>
          </a:p>
          <a:p>
            <a:pPr>
              <a:lnSpc>
                <a:spcPct val="200000"/>
              </a:lnSpc>
            </a:pPr>
            <a:r>
              <a:rPr lang="en-US" altLang="zh-CN" dirty="0"/>
              <a:t>2013 </a:t>
            </a:r>
            <a:r>
              <a:rPr lang="zh-CN" altLang="en-US" dirty="0"/>
              <a:t>年“教学先锋先进集体”（山东农业大学）</a:t>
            </a:r>
            <a:endParaRPr lang="en-US" altLang="zh-CN" dirty="0"/>
          </a:p>
          <a:p>
            <a:pPr>
              <a:lnSpc>
                <a:spcPct val="200000"/>
              </a:lnSpc>
            </a:pPr>
            <a:r>
              <a:rPr lang="en-US" altLang="zh-CN" dirty="0"/>
              <a:t>2017</a:t>
            </a:r>
            <a:r>
              <a:rPr lang="zh-CN" altLang="en-US" dirty="0"/>
              <a:t>年“青年文明号” （山东农业大学）</a:t>
            </a:r>
            <a:endParaRPr lang="en-US" altLang="zh-CN" dirty="0"/>
          </a:p>
          <a:p>
            <a:pPr>
              <a:lnSpc>
                <a:spcPct val="200000"/>
              </a:lnSpc>
            </a:pPr>
            <a:r>
              <a:rPr lang="en-US" altLang="zh-CN" dirty="0"/>
              <a:t>2016</a:t>
            </a:r>
            <a:r>
              <a:rPr lang="zh-CN" altLang="en-US" dirty="0"/>
              <a:t>年“学会工作先进集体” （山东省科协）</a:t>
            </a:r>
            <a:endParaRPr lang="en-US" altLang="zh-CN" dirty="0"/>
          </a:p>
          <a:p>
            <a:endParaRPr lang="en-US" altLang="zh-CN" dirty="0"/>
          </a:p>
        </p:txBody>
      </p:sp>
      <p:pic>
        <p:nvPicPr>
          <p:cNvPr id="6" name="Picture 5" descr="6d5c27051112655d360c326ebd3745cd.jpg"/>
          <p:cNvPicPr/>
          <p:nvPr/>
        </p:nvPicPr>
        <p:blipFill>
          <a:blip r:embed="rId1" cstate="print"/>
          <a:srcRect b="8313"/>
          <a:stretch>
            <a:fillRect/>
          </a:stretch>
        </p:blipFill>
        <p:spPr>
          <a:xfrm>
            <a:off x="5791200" y="2743200"/>
            <a:ext cx="2819400" cy="1828800"/>
          </a:xfrm>
          <a:prstGeom prst="rect">
            <a:avLst/>
          </a:prstGeom>
        </p:spPr>
      </p:pic>
      <p:pic>
        <p:nvPicPr>
          <p:cNvPr id="7" name="Picture 6"/>
          <p:cNvPicPr/>
          <p:nvPr/>
        </p:nvPicPr>
        <p:blipFill>
          <a:blip r:embed="rId2" cstate="print"/>
          <a:srcRect l="27269" t="7074" r="37490" b="4180"/>
          <a:stretch>
            <a:fillRect/>
          </a:stretch>
        </p:blipFill>
        <p:spPr bwMode="auto">
          <a:xfrm rot="16200000">
            <a:off x="6324601" y="380999"/>
            <a:ext cx="1752600" cy="2819402"/>
          </a:xfrm>
          <a:prstGeom prst="rect">
            <a:avLst/>
          </a:prstGeom>
          <a:noFill/>
          <a:ln w="9525">
            <a:noFill/>
            <a:miter lim="800000"/>
            <a:headEnd/>
            <a:tailEnd/>
          </a:ln>
        </p:spPr>
      </p:pic>
      <p:pic>
        <p:nvPicPr>
          <p:cNvPr id="8" name="Picture 2" descr="D:\山农（2012-）---原雪峰\个人管理\原雪峰---证书、项目、文章、专利 （保持更新）\荣誉证书\2015年度学会工作先进集体.jpg"/>
          <p:cNvPicPr>
            <a:picLocks noChangeAspect="1" noChangeArrowheads="1"/>
          </p:cNvPicPr>
          <p:nvPr/>
        </p:nvPicPr>
        <p:blipFill>
          <a:blip r:embed="rId3" cstate="print"/>
          <a:srcRect l="11346" t="22308" r="8847" b="4615"/>
          <a:stretch>
            <a:fillRect/>
          </a:stretch>
        </p:blipFill>
        <p:spPr bwMode="auto">
          <a:xfrm>
            <a:off x="5791200" y="4648200"/>
            <a:ext cx="2826084" cy="1940806"/>
          </a:xfrm>
          <a:prstGeom prst="rect">
            <a:avLst/>
          </a:prstGeom>
          <a:noFill/>
        </p:spPr>
      </p:pic>
      <p:sp>
        <p:nvSpPr>
          <p:cNvPr id="9" name="TextBox 8"/>
          <p:cNvSpPr txBox="1"/>
          <p:nvPr/>
        </p:nvSpPr>
        <p:spPr>
          <a:xfrm>
            <a:off x="228601" y="1295400"/>
            <a:ext cx="4800600" cy="461665"/>
          </a:xfrm>
          <a:prstGeom prst="rect">
            <a:avLst/>
          </a:prstGeom>
          <a:noFill/>
        </p:spPr>
        <p:txBody>
          <a:bodyPr wrap="square" rtlCol="0">
            <a:spAutoFit/>
          </a:bodyPr>
          <a:lstStyle/>
          <a:p>
            <a:r>
              <a:rPr lang="en-US" altLang="zh-CN" sz="2400" b="1">
                <a:solidFill>
                  <a:srgbClr val="FF0000"/>
                </a:solidFill>
              </a:rPr>
              <a:t>5</a:t>
            </a:r>
            <a:r>
              <a:rPr lang="zh-CN" altLang="en-US" sz="2400" b="1"/>
              <a:t>项各类集体奖项</a:t>
            </a:r>
            <a:endParaRPr lang="zh-CN" altLang="en-US" sz="24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8715" y="2515497"/>
            <a:ext cx="8153400" cy="1667764"/>
          </a:xfrm>
          <a:prstGeom prst="rect">
            <a:avLst/>
          </a:prstGeom>
        </p:spPr>
        <p:txBody>
          <a:bodyPr wrap="square">
            <a:spAutoFit/>
          </a:bodyPr>
          <a:lstStyle/>
          <a:p>
            <a:pPr indent="671830" algn="just">
              <a:lnSpc>
                <a:spcPct val="150000"/>
              </a:lnSpc>
              <a:spcAft>
                <a:spcPts val="0"/>
              </a:spcAft>
            </a:pPr>
            <a:r>
              <a:rPr lang="zh-CN" altLang="en-US" sz="2400" b="1" dirty="0">
                <a:latin typeface="黑体" panose="02010609060101010101" pitchFamily="49" charset="-122"/>
                <a:ea typeface="黑体" panose="02010609060101010101" pitchFamily="49" charset="-122"/>
              </a:rPr>
              <a:t>经</a:t>
            </a:r>
            <a:r>
              <a:rPr lang="zh-CN" altLang="zh-CN" sz="2400" b="1" dirty="0">
                <a:latin typeface="黑体" panose="02010609060101010101" pitchFamily="49" charset="-122"/>
                <a:ea typeface="黑体" panose="02010609060101010101" pitchFamily="49" charset="-122"/>
              </a:rPr>
              <a:t>陈瑞泰、王清和、吴洵耻、张天宇和温孚江等几代植物病理学家的探索和建设，现已形成了一支结构合理、教学质量高、科研能力强、研究方向稳定的学术队伍。</a:t>
            </a:r>
            <a:endParaRPr lang="zh-CN" altLang="zh-CN" sz="2400" b="1" dirty="0">
              <a:latin typeface="黑体" panose="02010609060101010101" pitchFamily="49" charset="-122"/>
              <a:ea typeface="黑体" panose="02010609060101010101" pitchFamily="49"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85737" y="0"/>
            <a:ext cx="4429418" cy="769441"/>
          </a:xfrm>
          <a:prstGeom prst="rect">
            <a:avLst/>
          </a:prstGeom>
          <a:noFill/>
          <a:ln w="9525">
            <a:noFill/>
            <a:miter lim="800000"/>
          </a:ln>
        </p:spPr>
        <p:txBody>
          <a:bodyPr wrap="none">
            <a:spAutoFit/>
          </a:bodyPr>
          <a:lstStyle/>
          <a:p>
            <a:r>
              <a:rPr lang="en-US" altLang="zh-CN" sz="4400" b="1">
                <a:solidFill>
                  <a:srgbClr val="220FB1"/>
                </a:solidFill>
                <a:latin typeface="黑体" panose="02010609060101010101" pitchFamily="49" charset="-122"/>
                <a:ea typeface="黑体" panose="02010609060101010101" pitchFamily="49" charset="-122"/>
              </a:rPr>
              <a:t>2</a:t>
            </a:r>
            <a:r>
              <a:rPr lang="zh-CN" altLang="en-US" sz="4400" b="1">
                <a:solidFill>
                  <a:srgbClr val="220FB1"/>
                </a:solidFill>
                <a:latin typeface="黑体" panose="02010609060101010101" pitchFamily="49" charset="-122"/>
                <a:ea typeface="黑体" panose="02010609060101010101" pitchFamily="49" charset="-122"/>
              </a:rPr>
              <a:t>、个人荣誉称号</a:t>
            </a:r>
            <a:endParaRPr lang="zh-CN" altLang="en-US" sz="4400" b="1">
              <a:solidFill>
                <a:srgbClr val="220FB1"/>
              </a:solidFill>
              <a:latin typeface="黑体" panose="02010609060101010101" pitchFamily="49" charset="-122"/>
              <a:ea typeface="黑体" panose="02010609060101010101" pitchFamily="49" charset="-122"/>
            </a:endParaRPr>
          </a:p>
        </p:txBody>
      </p:sp>
      <p:cxnSp>
        <p:nvCxnSpPr>
          <p:cNvPr id="3" name="Straight Connector 2"/>
          <p:cNvCxnSpPr/>
          <p:nvPr/>
        </p:nvCxnSpPr>
        <p:spPr>
          <a:xfrm>
            <a:off x="0" y="823913"/>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p:nvGraphicFramePr>
        <p:xfrm>
          <a:off x="228600" y="1757680"/>
          <a:ext cx="8763000" cy="2966720"/>
        </p:xfrm>
        <a:graphic>
          <a:graphicData uri="http://schemas.openxmlformats.org/drawingml/2006/table">
            <a:tbl>
              <a:tblPr firstRow="1" bandRow="1">
                <a:tableStyleId>{073A0DAA-6AF3-43AB-8588-CEC1D06C72B9}</a:tableStyleId>
              </a:tblPr>
              <a:tblGrid>
                <a:gridCol w="796637"/>
                <a:gridCol w="3394363"/>
                <a:gridCol w="2667000"/>
                <a:gridCol w="1905000"/>
              </a:tblGrid>
              <a:tr h="370840">
                <a:tc>
                  <a:txBody>
                    <a:bodyPr/>
                    <a:lstStyle/>
                    <a:p>
                      <a:r>
                        <a:rPr lang="zh-CN" altLang="en-US" sz="1400">
                          <a:solidFill>
                            <a:schemeClr val="tx1"/>
                          </a:solidFill>
                        </a:rPr>
                        <a:t>姓名</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a:solidFill>
                            <a:schemeClr val="tx1"/>
                          </a:solidFill>
                        </a:rPr>
                        <a:t>荣誉称号</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a:solidFill>
                            <a:schemeClr val="tx1"/>
                          </a:solidFill>
                        </a:rPr>
                        <a:t>颁奖单位</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a:solidFill>
                            <a:schemeClr val="tx1"/>
                          </a:solidFill>
                        </a:rPr>
                        <a:t>年份</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a:solidFill>
                            <a:schemeClr val="tx1"/>
                          </a:solidFill>
                        </a:rPr>
                        <a:t>李向东</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a:solidFill>
                            <a:schemeClr val="tx1"/>
                          </a:solidFill>
                        </a:rPr>
                        <a:t>山东省优秀科技工作者</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a:solidFill>
                            <a:schemeClr val="tx1"/>
                          </a:solidFill>
                        </a:rPr>
                        <a:t>山东省人力资源与社会保障厅</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400">
                          <a:solidFill>
                            <a:schemeClr val="tx1"/>
                          </a:solidFill>
                        </a:rPr>
                        <a:t>2017</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zh-CN" altLang="en-US" sz="1400">
                          <a:solidFill>
                            <a:schemeClr val="tx1"/>
                          </a:solidFill>
                        </a:rPr>
                        <a:t>李向东</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a:solidFill>
                            <a:schemeClr val="tx1"/>
                          </a:solidFill>
                        </a:rPr>
                        <a:t>齐鲁先锋共产党员</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a:solidFill>
                            <a:schemeClr val="tx1"/>
                          </a:solidFill>
                        </a:rPr>
                        <a:t>中共山东省委</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400">
                          <a:solidFill>
                            <a:schemeClr val="tx1"/>
                          </a:solidFill>
                        </a:rPr>
                        <a:t>2012</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a:solidFill>
                            <a:schemeClr val="tx1"/>
                          </a:solidFill>
                        </a:rPr>
                        <a:t>李向东</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a:solidFill>
                            <a:schemeClr val="tx1"/>
                          </a:solidFill>
                        </a:rPr>
                        <a:t>“大众报业杯”山东高校十大师德标兵</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a:solidFill>
                            <a:schemeClr val="tx1"/>
                          </a:solidFill>
                        </a:rPr>
                        <a:t>中共山东省委高校工作委员会</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400">
                          <a:solidFill>
                            <a:schemeClr val="tx1"/>
                          </a:solidFill>
                        </a:rPr>
                        <a:t>2013</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a:solidFill>
                            <a:schemeClr val="tx1"/>
                          </a:solidFill>
                        </a:rPr>
                        <a:t>丁新华</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a:solidFill>
                            <a:schemeClr val="tx1"/>
                          </a:solidFill>
                        </a:rPr>
                        <a:t>山东省青年五四奖章</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a:solidFill>
                            <a:schemeClr val="tx1"/>
                          </a:solidFill>
                        </a:rPr>
                        <a:t>共青团山东省委</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400">
                          <a:solidFill>
                            <a:schemeClr val="tx1"/>
                          </a:solidFill>
                        </a:rPr>
                        <a:t>2018</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a:solidFill>
                            <a:schemeClr val="tx1"/>
                          </a:solidFill>
                        </a:rPr>
                        <a:t>原雪峰</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a:solidFill>
                            <a:schemeClr val="tx1"/>
                          </a:solidFill>
                        </a:rPr>
                        <a:t>学会工作先进个人</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a:solidFill>
                            <a:schemeClr val="tx1"/>
                          </a:solidFill>
                        </a:rPr>
                        <a:t>山东省科学技术协会</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400">
                          <a:solidFill>
                            <a:schemeClr val="tx1"/>
                          </a:solidFill>
                        </a:rPr>
                        <a:t>2016</a:t>
                      </a:r>
                      <a:r>
                        <a:rPr lang="zh-CN" altLang="en-US" sz="1400">
                          <a:solidFill>
                            <a:schemeClr val="tx1"/>
                          </a:solidFill>
                        </a:rPr>
                        <a:t>、</a:t>
                      </a:r>
                      <a:r>
                        <a:rPr lang="en-US" altLang="zh-CN" sz="1400">
                          <a:solidFill>
                            <a:schemeClr val="tx1"/>
                          </a:solidFill>
                        </a:rPr>
                        <a:t>2017</a:t>
                      </a:r>
                      <a:r>
                        <a:rPr lang="zh-CN" altLang="en-US" sz="1400">
                          <a:solidFill>
                            <a:schemeClr val="tx1"/>
                          </a:solidFill>
                        </a:rPr>
                        <a:t>、</a:t>
                      </a:r>
                      <a:r>
                        <a:rPr lang="en-US" altLang="zh-CN" sz="1400">
                          <a:solidFill>
                            <a:schemeClr val="tx1"/>
                          </a:solidFill>
                        </a:rPr>
                        <a:t>2018</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a:solidFill>
                            <a:schemeClr val="tx1"/>
                          </a:solidFill>
                        </a:rPr>
                        <a:t>李向东</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a:solidFill>
                            <a:schemeClr val="tx1"/>
                          </a:solidFill>
                        </a:rPr>
                        <a:t>学会工作先进个人</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a:solidFill>
                            <a:schemeClr val="tx1"/>
                          </a:solidFill>
                        </a:rPr>
                        <a:t>山东省科学技术协会</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400">
                          <a:solidFill>
                            <a:schemeClr val="tx1"/>
                          </a:solidFill>
                        </a:rPr>
                        <a:t>2016</a:t>
                      </a:r>
                      <a:r>
                        <a:rPr lang="zh-CN" altLang="en-US" sz="1400">
                          <a:solidFill>
                            <a:schemeClr val="tx1"/>
                          </a:solidFill>
                        </a:rPr>
                        <a:t>、</a:t>
                      </a:r>
                      <a:r>
                        <a:rPr lang="en-US" altLang="zh-CN" sz="1400">
                          <a:solidFill>
                            <a:schemeClr val="tx1"/>
                          </a:solidFill>
                        </a:rPr>
                        <a:t>2018</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a:solidFill>
                            <a:schemeClr val="tx1"/>
                          </a:solidFill>
                        </a:rPr>
                        <a:t>王丽</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a:solidFill>
                            <a:schemeClr val="tx1"/>
                          </a:solidFill>
                        </a:rPr>
                        <a:t>泰安市青年科技人才标兵</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a:solidFill>
                            <a:schemeClr val="tx1"/>
                          </a:solidFill>
                        </a:rPr>
                        <a:t>泰安市</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400">
                          <a:solidFill>
                            <a:schemeClr val="tx1"/>
                          </a:solidFill>
                        </a:rPr>
                        <a:t>2017</a:t>
                      </a:r>
                      <a:endParaRPr lang="zh-CN" altLang="en-US"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85737" y="0"/>
            <a:ext cx="4429418" cy="769441"/>
          </a:xfrm>
          <a:prstGeom prst="rect">
            <a:avLst/>
          </a:prstGeom>
          <a:noFill/>
          <a:ln w="9525">
            <a:noFill/>
            <a:miter lim="800000"/>
          </a:ln>
        </p:spPr>
        <p:txBody>
          <a:bodyPr wrap="none">
            <a:spAutoFit/>
          </a:bodyPr>
          <a:lstStyle/>
          <a:p>
            <a:r>
              <a:rPr lang="en-US" altLang="zh-CN" sz="4400" b="1">
                <a:solidFill>
                  <a:srgbClr val="220FB1"/>
                </a:solidFill>
                <a:latin typeface="黑体" panose="02010609060101010101" pitchFamily="49" charset="-122"/>
                <a:ea typeface="黑体" panose="02010609060101010101" pitchFamily="49" charset="-122"/>
              </a:rPr>
              <a:t>2</a:t>
            </a:r>
            <a:r>
              <a:rPr lang="zh-CN" altLang="en-US" sz="4400" b="1">
                <a:solidFill>
                  <a:srgbClr val="220FB1"/>
                </a:solidFill>
                <a:latin typeface="黑体" panose="02010609060101010101" pitchFamily="49" charset="-122"/>
                <a:ea typeface="黑体" panose="02010609060101010101" pitchFamily="49" charset="-122"/>
              </a:rPr>
              <a:t>、个人荣誉称号</a:t>
            </a:r>
            <a:endParaRPr lang="zh-CN" altLang="en-US" sz="4400" b="1">
              <a:solidFill>
                <a:srgbClr val="220FB1"/>
              </a:solidFill>
              <a:latin typeface="黑体" panose="02010609060101010101" pitchFamily="49" charset="-122"/>
              <a:ea typeface="黑体" panose="02010609060101010101" pitchFamily="49" charset="-122"/>
            </a:endParaRPr>
          </a:p>
        </p:txBody>
      </p:sp>
      <p:cxnSp>
        <p:nvCxnSpPr>
          <p:cNvPr id="3" name="Straight Connector 2"/>
          <p:cNvCxnSpPr/>
          <p:nvPr/>
        </p:nvCxnSpPr>
        <p:spPr>
          <a:xfrm>
            <a:off x="0" y="823913"/>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4" descr="D:\山农（2012-）---原雪峰\个人管理\原雪峰---证书、项目、文章、专利 （保持更新）\荣誉证书\2016年度学会工作先进个人---省科协new.jpg"/>
          <p:cNvPicPr>
            <a:picLocks noChangeAspect="1" noChangeArrowheads="1"/>
          </p:cNvPicPr>
          <p:nvPr/>
        </p:nvPicPr>
        <p:blipFill>
          <a:blip r:embed="rId1" cstate="print"/>
          <a:srcRect/>
          <a:stretch>
            <a:fillRect/>
          </a:stretch>
        </p:blipFill>
        <p:spPr bwMode="auto">
          <a:xfrm>
            <a:off x="7086600" y="2286000"/>
            <a:ext cx="1944000" cy="1362856"/>
          </a:xfrm>
          <a:prstGeom prst="rect">
            <a:avLst/>
          </a:prstGeom>
          <a:noFill/>
        </p:spPr>
      </p:pic>
      <p:pic>
        <p:nvPicPr>
          <p:cNvPr id="7" name="Picture 5" descr="D:\山农（2012-）---原雪峰\个人管理\原雪峰---证书、项目、文章、专利 （保持更新）\荣誉证书\2015年度学会工作先进个人---省科协.jpg"/>
          <p:cNvPicPr>
            <a:picLocks noChangeAspect="1" noChangeArrowheads="1"/>
          </p:cNvPicPr>
          <p:nvPr/>
        </p:nvPicPr>
        <p:blipFill>
          <a:blip r:embed="rId2" cstate="print"/>
          <a:srcRect/>
          <a:stretch>
            <a:fillRect/>
          </a:stretch>
        </p:blipFill>
        <p:spPr bwMode="auto">
          <a:xfrm>
            <a:off x="7086600" y="762000"/>
            <a:ext cx="1944000" cy="1362696"/>
          </a:xfrm>
          <a:prstGeom prst="rect">
            <a:avLst/>
          </a:prstGeom>
          <a:noFill/>
        </p:spPr>
      </p:pic>
      <p:pic>
        <p:nvPicPr>
          <p:cNvPr id="11" name="Picture 10" descr="DSC_0662"/>
          <p:cNvPicPr/>
          <p:nvPr/>
        </p:nvPicPr>
        <p:blipFill>
          <a:blip r:embed="rId3" cstate="print"/>
          <a:srcRect/>
          <a:stretch>
            <a:fillRect/>
          </a:stretch>
        </p:blipFill>
        <p:spPr bwMode="auto">
          <a:xfrm>
            <a:off x="0" y="4876800"/>
            <a:ext cx="2844000" cy="1828800"/>
          </a:xfrm>
          <a:prstGeom prst="rect">
            <a:avLst/>
          </a:prstGeom>
          <a:noFill/>
          <a:ln w="9525">
            <a:noFill/>
            <a:miter lim="800000"/>
            <a:headEnd/>
            <a:tailEnd/>
          </a:ln>
        </p:spPr>
      </p:pic>
      <p:pic>
        <p:nvPicPr>
          <p:cNvPr id="12" name="Picture 11" descr="山东省科学技术协会 学会工作先进个人"/>
          <p:cNvPicPr/>
          <p:nvPr/>
        </p:nvPicPr>
        <p:blipFill>
          <a:blip r:embed="rId4" cstate="print"/>
          <a:srcRect l="3220" t="8887" r="3333" b="4843"/>
          <a:stretch>
            <a:fillRect/>
          </a:stretch>
        </p:blipFill>
        <p:spPr bwMode="auto">
          <a:xfrm>
            <a:off x="5029200" y="914400"/>
            <a:ext cx="1944000" cy="1332000"/>
          </a:xfrm>
          <a:prstGeom prst="rect">
            <a:avLst/>
          </a:prstGeom>
          <a:noFill/>
          <a:ln w="9525">
            <a:noFill/>
            <a:miter lim="800000"/>
            <a:headEnd/>
            <a:tailEnd/>
          </a:ln>
        </p:spPr>
      </p:pic>
      <p:pic>
        <p:nvPicPr>
          <p:cNvPr id="13" name="Picture 2"/>
          <p:cNvPicPr>
            <a:picLocks noChangeAspect="1" noChangeArrowheads="1"/>
          </p:cNvPicPr>
          <p:nvPr/>
        </p:nvPicPr>
        <p:blipFill>
          <a:blip r:embed="rId5" cstate="print"/>
          <a:srcRect/>
          <a:stretch>
            <a:fillRect/>
          </a:stretch>
        </p:blipFill>
        <p:spPr bwMode="auto">
          <a:xfrm>
            <a:off x="5105400" y="3810000"/>
            <a:ext cx="1870267" cy="2667000"/>
          </a:xfrm>
          <a:prstGeom prst="rect">
            <a:avLst/>
          </a:prstGeom>
          <a:noFill/>
          <a:ln w="9525">
            <a:solidFill>
              <a:srgbClr val="FF0000"/>
            </a:solidFill>
            <a:miter lim="800000"/>
            <a:headEnd/>
            <a:tailEnd/>
          </a:ln>
          <a:effectLst/>
        </p:spPr>
      </p:pic>
      <p:pic>
        <p:nvPicPr>
          <p:cNvPr id="14" name="Picture 3" descr="C:\Users\Administrator\Desktop\2018 支书论坛\支撑材料\李向东\山东省优秀科技工作者.tif"/>
          <p:cNvPicPr>
            <a:picLocks noChangeAspect="1" noChangeArrowheads="1"/>
          </p:cNvPicPr>
          <p:nvPr/>
        </p:nvPicPr>
        <p:blipFill>
          <a:blip r:embed="rId6" cstate="print"/>
          <a:srcRect/>
          <a:stretch>
            <a:fillRect/>
          </a:stretch>
        </p:blipFill>
        <p:spPr bwMode="auto">
          <a:xfrm>
            <a:off x="76199" y="914400"/>
            <a:ext cx="2844000" cy="3868027"/>
          </a:xfrm>
          <a:prstGeom prst="rect">
            <a:avLst/>
          </a:prstGeom>
          <a:noFill/>
        </p:spPr>
      </p:pic>
      <p:pic>
        <p:nvPicPr>
          <p:cNvPr id="17" name="Picture 1" descr="C:\Users\Administrator\Desktop\2018 支书论坛\支撑材料\2017---“泰山先锋”红旗党支部推荐和高校基层党建工作\植病支部宣传---最终版本\支撑材料\图片\师德标兵证书-李向东.JPG"/>
          <p:cNvPicPr>
            <a:picLocks noChangeAspect="1" noChangeArrowheads="1"/>
          </p:cNvPicPr>
          <p:nvPr/>
        </p:nvPicPr>
        <p:blipFill>
          <a:blip r:embed="rId7" cstate="print"/>
          <a:srcRect/>
          <a:stretch>
            <a:fillRect/>
          </a:stretch>
        </p:blipFill>
        <p:spPr bwMode="auto">
          <a:xfrm>
            <a:off x="5029200" y="2286000"/>
            <a:ext cx="1930400" cy="1447800"/>
          </a:xfrm>
          <a:prstGeom prst="rect">
            <a:avLst/>
          </a:prstGeom>
          <a:noFill/>
        </p:spPr>
      </p:pic>
      <p:pic>
        <p:nvPicPr>
          <p:cNvPr id="18" name="Picture 17" descr="微信图片_20180523092245.jpg"/>
          <p:cNvPicPr>
            <a:picLocks noChangeAspect="1"/>
          </p:cNvPicPr>
          <p:nvPr/>
        </p:nvPicPr>
        <p:blipFill>
          <a:blip r:embed="rId8" cstate="print"/>
          <a:stretch>
            <a:fillRect/>
          </a:stretch>
        </p:blipFill>
        <p:spPr>
          <a:xfrm>
            <a:off x="3124200" y="914400"/>
            <a:ext cx="1676400" cy="2509353"/>
          </a:xfrm>
          <a:prstGeom prst="rect">
            <a:avLst/>
          </a:prstGeom>
        </p:spPr>
      </p:pic>
      <p:pic>
        <p:nvPicPr>
          <p:cNvPr id="19" name="Picture 18" descr="微信图片_20180523092250.jpg"/>
          <p:cNvPicPr>
            <a:picLocks noChangeAspect="1"/>
          </p:cNvPicPr>
          <p:nvPr/>
        </p:nvPicPr>
        <p:blipFill>
          <a:blip r:embed="rId9" cstate="print"/>
          <a:stretch>
            <a:fillRect/>
          </a:stretch>
        </p:blipFill>
        <p:spPr>
          <a:xfrm>
            <a:off x="3124200" y="3657600"/>
            <a:ext cx="1725027" cy="2438400"/>
          </a:xfrm>
          <a:prstGeom prst="rect">
            <a:avLst/>
          </a:prstGeom>
          <a:ln>
            <a:solidFill>
              <a:srgbClr val="FF0000"/>
            </a:solidFill>
          </a:ln>
        </p:spPr>
      </p:pic>
      <p:pic>
        <p:nvPicPr>
          <p:cNvPr id="48130" name="Picture 2"/>
          <p:cNvPicPr>
            <a:picLocks noChangeAspect="1" noChangeArrowheads="1"/>
          </p:cNvPicPr>
          <p:nvPr/>
        </p:nvPicPr>
        <p:blipFill>
          <a:blip r:embed="rId10" cstate="print"/>
          <a:srcRect l="26667" t="11111" r="40000" b="3704"/>
          <a:stretch>
            <a:fillRect/>
          </a:stretch>
        </p:blipFill>
        <p:spPr bwMode="auto">
          <a:xfrm rot="16200000">
            <a:off x="7386638" y="3433762"/>
            <a:ext cx="1371600" cy="1971675"/>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85737" y="0"/>
            <a:ext cx="3297698" cy="769441"/>
          </a:xfrm>
          <a:prstGeom prst="rect">
            <a:avLst/>
          </a:prstGeom>
          <a:noFill/>
          <a:ln w="9525">
            <a:noFill/>
            <a:miter lim="800000"/>
          </a:ln>
        </p:spPr>
        <p:txBody>
          <a:bodyPr wrap="none">
            <a:spAutoFit/>
          </a:bodyPr>
          <a:lstStyle/>
          <a:p>
            <a:r>
              <a:rPr lang="en-US" altLang="zh-CN" sz="4400" b="1">
                <a:solidFill>
                  <a:srgbClr val="220FB1"/>
                </a:solidFill>
                <a:latin typeface="黑体" panose="02010609060101010101" pitchFamily="49" charset="-122"/>
                <a:ea typeface="黑体" panose="02010609060101010101" pitchFamily="49" charset="-122"/>
              </a:rPr>
              <a:t>3</a:t>
            </a:r>
            <a:r>
              <a:rPr lang="zh-CN" altLang="en-US" sz="4400" b="1">
                <a:solidFill>
                  <a:srgbClr val="220FB1"/>
                </a:solidFill>
                <a:latin typeface="黑体" panose="02010609060101010101" pitchFamily="49" charset="-122"/>
                <a:ea typeface="黑体" panose="02010609060101010101" pitchFamily="49" charset="-122"/>
              </a:rPr>
              <a:t>、学术交流</a:t>
            </a:r>
            <a:endParaRPr lang="zh-CN" altLang="en-US" sz="4400" b="1">
              <a:solidFill>
                <a:srgbClr val="220FB1"/>
              </a:solidFill>
              <a:latin typeface="黑体" panose="02010609060101010101" pitchFamily="49" charset="-122"/>
              <a:ea typeface="黑体" panose="02010609060101010101" pitchFamily="49" charset="-122"/>
            </a:endParaRPr>
          </a:p>
        </p:txBody>
      </p:sp>
      <p:cxnSp>
        <p:nvCxnSpPr>
          <p:cNvPr id="3" name="Straight Connector 2"/>
          <p:cNvCxnSpPr/>
          <p:nvPr/>
        </p:nvCxnSpPr>
        <p:spPr>
          <a:xfrm>
            <a:off x="0" y="823913"/>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29"/>
          <p:cNvSpPr>
            <a:spLocks noChangeArrowheads="1"/>
          </p:cNvSpPr>
          <p:nvPr/>
        </p:nvSpPr>
        <p:spPr bwMode="auto">
          <a:xfrm>
            <a:off x="228600" y="990600"/>
            <a:ext cx="8710613" cy="5780044"/>
          </a:xfrm>
          <a:prstGeom prst="rect">
            <a:avLst/>
          </a:prstGeom>
          <a:noFill/>
          <a:ln w="9525">
            <a:noFill/>
            <a:miter lim="800000"/>
          </a:ln>
        </p:spPr>
        <p:txBody>
          <a:bodyPr>
            <a:spAutoFit/>
          </a:bodyPr>
          <a:lstStyle/>
          <a:p>
            <a:pPr>
              <a:lnSpc>
                <a:spcPct val="120000"/>
              </a:lnSpc>
              <a:buClr>
                <a:srgbClr val="FF0000"/>
              </a:buClr>
              <a:buFont typeface="Wingdings" panose="05000000000000000000" pitchFamily="2" charset="2"/>
              <a:buChar char="u"/>
            </a:pPr>
            <a:r>
              <a:rPr lang="en-US" altLang="zh-CN" sz="2800" b="1">
                <a:latin typeface="Times New Roman" panose="02020603050405020304" pitchFamily="18" charset="0"/>
                <a:ea typeface="黑体" panose="02010609060101010101" pitchFamily="49" charset="-122"/>
                <a:cs typeface="Times New Roman" panose="02020603050405020304" pitchFamily="18" charset="0"/>
              </a:rPr>
              <a:t> </a:t>
            </a:r>
            <a:r>
              <a:rPr lang="zh-CN" altLang="en-US" sz="2800" b="1">
                <a:latin typeface="Times New Roman" panose="02020603050405020304" pitchFamily="18" charset="0"/>
                <a:ea typeface="黑体" panose="02010609060101010101" pitchFamily="49" charset="-122"/>
                <a:cs typeface="Times New Roman" panose="02020603050405020304" pitchFamily="18" charset="0"/>
              </a:rPr>
              <a:t>以植病系为主承办的各级学术会议</a:t>
            </a: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buClr>
                <a:srgbClr val="FF0000"/>
              </a:buClr>
              <a:buFont typeface="Wingdings" panose="05000000000000000000" pitchFamily="2" charset="2"/>
              <a:buChar char="p"/>
            </a:pPr>
            <a:r>
              <a:rPr lang="zh-CN" altLang="en-US" b="1"/>
              <a:t>山东植物病理学会第五次会员代表大会及学术年会（</a:t>
            </a:r>
            <a:r>
              <a:rPr lang="en-US" altLang="zh-CN" b="1"/>
              <a:t>2014</a:t>
            </a:r>
            <a:r>
              <a:rPr lang="zh-CN" altLang="en-US" b="1"/>
              <a:t>）</a:t>
            </a:r>
            <a:endParaRPr lang="en-US" altLang="zh-CN" b="1"/>
          </a:p>
          <a:p>
            <a:pPr>
              <a:lnSpc>
                <a:spcPct val="120000"/>
              </a:lnSpc>
              <a:buClr>
                <a:srgbClr val="FF0000"/>
              </a:buClr>
              <a:buFont typeface="Wingdings" panose="05000000000000000000" pitchFamily="2" charset="2"/>
              <a:buChar char="p"/>
            </a:pPr>
            <a:r>
              <a:rPr lang="zh-CN" altLang="zh-CN" b="1"/>
              <a:t>第二届全国玉米有害生物控制技术研讨会</a:t>
            </a:r>
            <a:r>
              <a:rPr lang="zh-CN" altLang="en-US" b="1"/>
              <a:t>（</a:t>
            </a:r>
            <a:r>
              <a:rPr lang="en-US" altLang="zh-CN" b="1"/>
              <a:t>2015</a:t>
            </a:r>
            <a:r>
              <a:rPr lang="zh-CN" altLang="en-US" b="1"/>
              <a:t>）</a:t>
            </a:r>
            <a:endParaRPr lang="en-US" altLang="zh-CN" b="1"/>
          </a:p>
          <a:p>
            <a:pPr>
              <a:lnSpc>
                <a:spcPct val="120000"/>
              </a:lnSpc>
              <a:buClr>
                <a:srgbClr val="FF0000"/>
              </a:buClr>
              <a:buFont typeface="Wingdings" panose="05000000000000000000" pitchFamily="2" charset="2"/>
              <a:buChar char="p"/>
            </a:pPr>
            <a:r>
              <a:rPr lang="zh-CN" altLang="zh-CN" b="1"/>
              <a:t>中国植物病理学会第十二届青年学术研讨会</a:t>
            </a:r>
            <a:r>
              <a:rPr lang="zh-CN" altLang="en-US" b="1"/>
              <a:t>（</a:t>
            </a:r>
            <a:r>
              <a:rPr lang="en-US" altLang="zh-CN" b="1"/>
              <a:t>2015</a:t>
            </a:r>
            <a:r>
              <a:rPr lang="zh-CN" altLang="en-US" b="1"/>
              <a:t>）</a:t>
            </a:r>
            <a:endParaRPr lang="en-US" altLang="zh-CN" b="1"/>
          </a:p>
          <a:p>
            <a:pPr>
              <a:lnSpc>
                <a:spcPct val="120000"/>
              </a:lnSpc>
              <a:buClr>
                <a:srgbClr val="FF0000"/>
              </a:buClr>
              <a:buFont typeface="Wingdings" panose="05000000000000000000" pitchFamily="2" charset="2"/>
              <a:buChar char="p"/>
            </a:pPr>
            <a:r>
              <a:rPr lang="zh-CN" altLang="zh-CN" b="1"/>
              <a:t>植物保护学科发展论坛</a:t>
            </a:r>
            <a:r>
              <a:rPr lang="zh-CN" altLang="en-US" b="1"/>
              <a:t>（</a:t>
            </a:r>
            <a:r>
              <a:rPr lang="en-US" altLang="zh-CN" b="1"/>
              <a:t>2016</a:t>
            </a:r>
            <a:r>
              <a:rPr lang="zh-CN" altLang="en-US" b="1"/>
              <a:t>）</a:t>
            </a:r>
            <a:endParaRPr lang="en-US" altLang="zh-CN" b="1"/>
          </a:p>
          <a:p>
            <a:pPr lvl="0">
              <a:lnSpc>
                <a:spcPct val="120000"/>
              </a:lnSpc>
              <a:buClr>
                <a:srgbClr val="FF0000"/>
              </a:buClr>
              <a:buFont typeface="Wingdings" panose="05000000000000000000" pitchFamily="2" charset="2"/>
              <a:buChar char="p"/>
            </a:pPr>
            <a:r>
              <a:rPr lang="zh-CN" altLang="en-US">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全国</a:t>
            </a:r>
            <a:r>
              <a:rPr lang="zh-CN"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rPr>
              <a:t>葱、蒜、姜病虫害综合防控技术观摩会议</a:t>
            </a:r>
            <a:r>
              <a:rPr lang="en-US"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a:solidFill>
                  <a:srgbClr val="000000"/>
                </a:solidFill>
                <a:latin typeface="Times New Roman" panose="02020603050405020304" pitchFamily="18" charset="0"/>
                <a:ea typeface="黑体" panose="02010609060101010101" pitchFamily="49" charset="-122"/>
                <a:cs typeface="Times New Roman" panose="02020603050405020304" pitchFamily="18" charset="0"/>
              </a:rPr>
              <a:t>2016</a:t>
            </a:r>
            <a:r>
              <a:rPr lang="zh-CN" altLang="en-US">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b="1"/>
          </a:p>
          <a:p>
            <a:pPr>
              <a:lnSpc>
                <a:spcPct val="120000"/>
              </a:lnSpc>
              <a:buClr>
                <a:srgbClr val="FF0000"/>
              </a:buClr>
              <a:buFont typeface="Wingdings" panose="05000000000000000000" pitchFamily="2" charset="2"/>
              <a:buChar char="p"/>
            </a:pPr>
            <a:r>
              <a:rPr lang="zh-CN" altLang="zh-CN" b="1"/>
              <a:t>中国植物病理学会</a:t>
            </a:r>
            <a:r>
              <a:rPr lang="en-US" altLang="zh-CN" b="1"/>
              <a:t>2017</a:t>
            </a:r>
            <a:r>
              <a:rPr lang="zh-CN" altLang="zh-CN" b="1"/>
              <a:t>年学术年会</a:t>
            </a:r>
            <a:r>
              <a:rPr lang="zh-CN" altLang="en-US" b="1"/>
              <a:t>（</a:t>
            </a:r>
            <a:r>
              <a:rPr lang="en-US" altLang="zh-CN" b="1"/>
              <a:t>2017</a:t>
            </a:r>
            <a:r>
              <a:rPr lang="zh-CN" altLang="en-US" b="1"/>
              <a:t>）  </a:t>
            </a:r>
            <a:r>
              <a:rPr lang="en-US" altLang="zh-CN" b="1">
                <a:solidFill>
                  <a:srgbClr val="7030A0"/>
                </a:solidFill>
              </a:rPr>
              <a:t>1600</a:t>
            </a:r>
            <a:r>
              <a:rPr lang="zh-CN" altLang="en-US" b="1">
                <a:solidFill>
                  <a:srgbClr val="7030A0"/>
                </a:solidFill>
              </a:rPr>
              <a:t>人规模的盛会</a:t>
            </a:r>
            <a:endParaRPr lang="en-US" altLang="zh-CN" b="1">
              <a:solidFill>
                <a:srgbClr val="7030A0"/>
              </a:solidFill>
            </a:endParaRPr>
          </a:p>
          <a:p>
            <a:pPr>
              <a:lnSpc>
                <a:spcPct val="120000"/>
              </a:lnSpc>
              <a:buClr>
                <a:srgbClr val="FF0000"/>
              </a:buClr>
              <a:buFont typeface="Wingdings" panose="05000000000000000000" pitchFamily="2" charset="2"/>
              <a:buChar char="p"/>
            </a:pPr>
            <a:r>
              <a:rPr lang="zh-CN" altLang="en-US" b="1"/>
              <a:t>国际卵菌大会（</a:t>
            </a:r>
            <a:r>
              <a:rPr lang="en-US" altLang="zh-CN" b="1"/>
              <a:t>2018</a:t>
            </a:r>
            <a:r>
              <a:rPr lang="zh-CN" altLang="en-US" b="1"/>
              <a:t>）</a:t>
            </a:r>
            <a:endParaRPr lang="en-US" altLang="zh-CN" b="1"/>
          </a:p>
          <a:p>
            <a:pPr>
              <a:lnSpc>
                <a:spcPct val="120000"/>
              </a:lnSpc>
              <a:buClr>
                <a:srgbClr val="FF0000"/>
              </a:buClr>
              <a:buFont typeface="Wingdings" panose="05000000000000000000" pitchFamily="2" charset="2"/>
              <a:buChar char="p"/>
            </a:pPr>
            <a:r>
              <a:rPr lang="zh-CN" altLang="zh-CN" b="1"/>
              <a:t>中国植物病理学会病毒专业委员会与生物技术专业委员会</a:t>
            </a:r>
            <a:r>
              <a:rPr lang="en-US" altLang="zh-CN" b="1"/>
              <a:t>2018</a:t>
            </a:r>
            <a:r>
              <a:rPr lang="zh-CN" altLang="zh-CN" b="1"/>
              <a:t>年学术年会</a:t>
            </a:r>
            <a:r>
              <a:rPr lang="zh-CN" altLang="en-US" b="1"/>
              <a:t>（</a:t>
            </a:r>
            <a:r>
              <a:rPr lang="en-US" altLang="zh-CN" b="1"/>
              <a:t>2018</a:t>
            </a:r>
            <a:r>
              <a:rPr lang="zh-CN" altLang="en-US" b="1"/>
              <a:t>）</a:t>
            </a:r>
            <a:endParaRPr lang="en-US" altLang="zh-CN" b="1"/>
          </a:p>
          <a:p>
            <a:pPr>
              <a:lnSpc>
                <a:spcPct val="120000"/>
              </a:lnSpc>
              <a:buClr>
                <a:srgbClr val="FF0000"/>
              </a:buClr>
            </a:pP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buClr>
                <a:srgbClr val="FF0000"/>
              </a:buClr>
              <a:buFont typeface="Wingdings" panose="05000000000000000000" pitchFamily="2" charset="2"/>
              <a:buChar char="u"/>
            </a:pPr>
            <a:r>
              <a:rPr lang="zh-CN" altLang="en-US" sz="2800" b="1">
                <a:latin typeface="Times New Roman" panose="02020603050405020304" pitchFamily="18" charset="0"/>
                <a:ea typeface="黑体" panose="02010609060101010101" pitchFamily="49" charset="-122"/>
                <a:cs typeface="Times New Roman" panose="02020603050405020304" pitchFamily="18" charset="0"/>
              </a:rPr>
              <a:t>社会服务</a:t>
            </a: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buClr>
                <a:srgbClr val="FF0000"/>
              </a:buClr>
            </a:pPr>
            <a:r>
              <a:rPr lang="zh-CN" altLang="en-US" sz="2400" b="1">
                <a:latin typeface="黑体" panose="02010609060101010101" pitchFamily="49" charset="-122"/>
                <a:ea typeface="黑体" panose="02010609060101010101" pitchFamily="49" charset="-122"/>
              </a:rPr>
              <a:t>举办专业技术培训班、病害防治现场会</a:t>
            </a:r>
            <a:r>
              <a:rPr lang="en-US" altLang="zh-CN" sz="2400" b="1">
                <a:solidFill>
                  <a:srgbClr val="FF0000"/>
                </a:solidFill>
                <a:latin typeface="黑体" panose="02010609060101010101" pitchFamily="49" charset="-122"/>
                <a:ea typeface="黑体" panose="02010609060101010101" pitchFamily="49" charset="-122"/>
              </a:rPr>
              <a:t>40</a:t>
            </a:r>
            <a:r>
              <a:rPr lang="zh-CN" altLang="en-US" sz="2400" b="1">
                <a:latin typeface="黑体" panose="02010609060101010101" pitchFamily="49" charset="-122"/>
                <a:ea typeface="黑体" panose="02010609060101010101" pitchFamily="49" charset="-122"/>
              </a:rPr>
              <a:t>场，受众达</a:t>
            </a:r>
            <a:r>
              <a:rPr lang="en-US" altLang="zh-CN" sz="2400" b="1">
                <a:solidFill>
                  <a:srgbClr val="FF0000"/>
                </a:solidFill>
                <a:latin typeface="黑体" panose="02010609060101010101" pitchFamily="49" charset="-122"/>
                <a:ea typeface="黑体" panose="02010609060101010101" pitchFamily="49" charset="-122"/>
              </a:rPr>
              <a:t>6000</a:t>
            </a:r>
            <a:r>
              <a:rPr lang="zh-CN" altLang="en-US" sz="2400" b="1">
                <a:latin typeface="黑体" panose="02010609060101010101" pitchFamily="49" charset="-122"/>
                <a:ea typeface="黑体" panose="02010609060101010101" pitchFamily="49" charset="-122"/>
              </a:rPr>
              <a:t>余人。</a:t>
            </a:r>
            <a:endParaRPr lang="zh-CN" altLang="en-US" sz="3200" b="1">
              <a:latin typeface="黑体" panose="02010609060101010101" pitchFamily="49" charset="-122"/>
              <a:ea typeface="黑体" panose="02010609060101010101" pitchFamily="49" charset="-122"/>
            </a:endParaRPr>
          </a:p>
          <a:p>
            <a:pPr>
              <a:lnSpc>
                <a:spcPct val="120000"/>
              </a:lnSpc>
              <a:buClr>
                <a:srgbClr val="FF0000"/>
              </a:buClr>
            </a:pP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a:p>
            <a:pPr>
              <a:lnSpc>
                <a:spcPct val="120000"/>
              </a:lnSpc>
              <a:buClr>
                <a:srgbClr val="FF0000"/>
              </a:buClr>
            </a:pPr>
            <a:endParaRPr lang="en-US" altLang="zh-CN" sz="2800" b="1">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773111"/>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p:nvSpPr>
        <p:spPr bwMode="auto">
          <a:xfrm>
            <a:off x="185738" y="0"/>
            <a:ext cx="3297698" cy="769441"/>
          </a:xfrm>
          <a:prstGeom prst="rect">
            <a:avLst/>
          </a:prstGeom>
          <a:noFill/>
          <a:ln w="9525">
            <a:noFill/>
            <a:miter lim="800000"/>
          </a:ln>
        </p:spPr>
        <p:txBody>
          <a:bodyPr wrap="none">
            <a:spAutoFit/>
          </a:bodyPr>
          <a:lstStyle/>
          <a:p>
            <a:r>
              <a:rPr lang="en-US" altLang="zh-CN" sz="4400" b="1">
                <a:solidFill>
                  <a:srgbClr val="220FB1"/>
                </a:solidFill>
                <a:latin typeface="黑体" panose="02010609060101010101" pitchFamily="49" charset="-122"/>
                <a:ea typeface="黑体" panose="02010609060101010101" pitchFamily="49" charset="-122"/>
              </a:rPr>
              <a:t>3</a:t>
            </a:r>
            <a:r>
              <a:rPr lang="zh-CN" altLang="en-US" sz="4400" b="1">
                <a:solidFill>
                  <a:srgbClr val="220FB1"/>
                </a:solidFill>
                <a:latin typeface="黑体" panose="02010609060101010101" pitchFamily="49" charset="-122"/>
                <a:ea typeface="黑体" panose="02010609060101010101" pitchFamily="49" charset="-122"/>
              </a:rPr>
              <a:t>、学术交流</a:t>
            </a:r>
            <a:endParaRPr lang="zh-CN" altLang="en-US" sz="4400" b="1">
              <a:solidFill>
                <a:srgbClr val="220FB1"/>
              </a:solidFill>
              <a:latin typeface="黑体" panose="02010609060101010101" pitchFamily="49" charset="-122"/>
              <a:ea typeface="黑体" panose="02010609060101010101" pitchFamily="49" charset="-122"/>
            </a:endParaRPr>
          </a:p>
        </p:txBody>
      </p:sp>
      <p:sp>
        <p:nvSpPr>
          <p:cNvPr id="5" name="TextBox 4"/>
          <p:cNvSpPr txBox="1"/>
          <p:nvPr/>
        </p:nvSpPr>
        <p:spPr>
          <a:xfrm>
            <a:off x="17190" y="805685"/>
            <a:ext cx="8610600" cy="369332"/>
          </a:xfrm>
          <a:prstGeom prst="rect">
            <a:avLst/>
          </a:prstGeom>
          <a:noFill/>
        </p:spPr>
        <p:txBody>
          <a:bodyPr wrap="square" rtlCol="0">
            <a:spAutoFit/>
          </a:bodyPr>
          <a:lstStyle/>
          <a:p>
            <a:r>
              <a:rPr lang="zh-CN" altLang="en-US" b="1">
                <a:solidFill>
                  <a:srgbClr val="FF0000"/>
                </a:solidFill>
              </a:rPr>
              <a:t>社会服务和学术交流：</a:t>
            </a:r>
            <a:endParaRPr lang="en-US" altLang="zh-CN" b="1">
              <a:solidFill>
                <a:srgbClr val="FF0000"/>
              </a:solidFill>
            </a:endParaRPr>
          </a:p>
        </p:txBody>
      </p:sp>
      <p:pic>
        <p:nvPicPr>
          <p:cNvPr id="1025" name="Picture 1" descr="D:\山东植物病理学会文件夹 （2014-）\学会活动合影\2015.5.19 肥城、宁阳小麦病虫害调查\zhaopian\IMG20150519112013.jpg"/>
          <p:cNvPicPr>
            <a:picLocks noChangeAspect="1" noChangeArrowheads="1"/>
          </p:cNvPicPr>
          <p:nvPr/>
        </p:nvPicPr>
        <p:blipFill>
          <a:blip r:embed="rId1" cstate="print"/>
          <a:srcRect/>
          <a:stretch>
            <a:fillRect/>
          </a:stretch>
        </p:blipFill>
        <p:spPr bwMode="auto">
          <a:xfrm>
            <a:off x="0" y="1276350"/>
            <a:ext cx="1584000" cy="1188000"/>
          </a:xfrm>
          <a:prstGeom prst="rect">
            <a:avLst/>
          </a:prstGeom>
          <a:noFill/>
        </p:spPr>
      </p:pic>
      <p:pic>
        <p:nvPicPr>
          <p:cNvPr id="1026" name="Picture 2" descr="D:\山东植物病理学会文件夹 （2014-）\学会活动合影\2015.6.9 泰安岱岳区\DSC_0039.JPG"/>
          <p:cNvPicPr>
            <a:picLocks noChangeAspect="1" noChangeArrowheads="1"/>
          </p:cNvPicPr>
          <p:nvPr/>
        </p:nvPicPr>
        <p:blipFill>
          <a:blip r:embed="rId2" cstate="print"/>
          <a:srcRect/>
          <a:stretch>
            <a:fillRect/>
          </a:stretch>
        </p:blipFill>
        <p:spPr bwMode="auto">
          <a:xfrm>
            <a:off x="1780884" y="1276350"/>
            <a:ext cx="1782000" cy="1188000"/>
          </a:xfrm>
          <a:prstGeom prst="rect">
            <a:avLst/>
          </a:prstGeom>
          <a:noFill/>
        </p:spPr>
      </p:pic>
      <p:pic>
        <p:nvPicPr>
          <p:cNvPr id="1027" name="Picture 3" descr="D:\山东植物病理学会文件夹 （2014-）\学会活动合影\2015.6.27-30  全国玉米会\1.jpg"/>
          <p:cNvPicPr>
            <a:picLocks noChangeAspect="1" noChangeArrowheads="1"/>
          </p:cNvPicPr>
          <p:nvPr/>
        </p:nvPicPr>
        <p:blipFill>
          <a:blip r:embed="rId3" cstate="print"/>
          <a:srcRect/>
          <a:stretch>
            <a:fillRect/>
          </a:stretch>
        </p:blipFill>
        <p:spPr bwMode="auto">
          <a:xfrm>
            <a:off x="0" y="4034976"/>
            <a:ext cx="4343400" cy="1295400"/>
          </a:xfrm>
          <a:prstGeom prst="rect">
            <a:avLst/>
          </a:prstGeom>
          <a:noFill/>
        </p:spPr>
      </p:pic>
      <p:pic>
        <p:nvPicPr>
          <p:cNvPr id="1028" name="Picture 4" descr="D:\山东植物病理学会文件夹 （2014-）\学会活动合影\2015.8.16 济南市商河县玉米病虫害飞防现场会\照片\2.jpg"/>
          <p:cNvPicPr>
            <a:picLocks noChangeAspect="1" noChangeArrowheads="1"/>
          </p:cNvPicPr>
          <p:nvPr/>
        </p:nvPicPr>
        <p:blipFill>
          <a:blip r:embed="rId4" cstate="print"/>
          <a:srcRect/>
          <a:stretch>
            <a:fillRect/>
          </a:stretch>
        </p:blipFill>
        <p:spPr bwMode="auto">
          <a:xfrm>
            <a:off x="1" y="2667000"/>
            <a:ext cx="1600199" cy="1188000"/>
          </a:xfrm>
          <a:prstGeom prst="rect">
            <a:avLst/>
          </a:prstGeom>
          <a:noFill/>
        </p:spPr>
      </p:pic>
      <p:pic>
        <p:nvPicPr>
          <p:cNvPr id="1029" name="Picture 5" descr="D:\山东植物病理学会文件夹 （2014-）\学会活动合影\2016 沾化冬枣防治现场会---滨州\照片\IMG20160923093101.jpg"/>
          <p:cNvPicPr>
            <a:picLocks noChangeAspect="1" noChangeArrowheads="1"/>
          </p:cNvPicPr>
          <p:nvPr/>
        </p:nvPicPr>
        <p:blipFill>
          <a:blip r:embed="rId5" cstate="print"/>
          <a:srcRect/>
          <a:stretch>
            <a:fillRect/>
          </a:stretch>
        </p:blipFill>
        <p:spPr bwMode="auto">
          <a:xfrm>
            <a:off x="1828800" y="2667000"/>
            <a:ext cx="1752600" cy="1188000"/>
          </a:xfrm>
          <a:prstGeom prst="rect">
            <a:avLst/>
          </a:prstGeom>
          <a:noFill/>
        </p:spPr>
      </p:pic>
      <p:pic>
        <p:nvPicPr>
          <p:cNvPr id="1030" name="Picture 6" descr="D:\山东植物病理学会文件夹 （2014-）\学会活动合影\2016.3.20莒南小麦现场会\莒南照片\3.jpg"/>
          <p:cNvPicPr>
            <a:picLocks noChangeAspect="1" noChangeArrowheads="1"/>
          </p:cNvPicPr>
          <p:nvPr/>
        </p:nvPicPr>
        <p:blipFill>
          <a:blip r:embed="rId6" cstate="print"/>
          <a:srcRect/>
          <a:stretch>
            <a:fillRect/>
          </a:stretch>
        </p:blipFill>
        <p:spPr bwMode="auto">
          <a:xfrm>
            <a:off x="3733800" y="2667000"/>
            <a:ext cx="1600200" cy="1188000"/>
          </a:xfrm>
          <a:prstGeom prst="rect">
            <a:avLst/>
          </a:prstGeom>
          <a:noFill/>
        </p:spPr>
      </p:pic>
      <p:pic>
        <p:nvPicPr>
          <p:cNvPr id="1032" name="Picture 8" descr="D:\山东植物病理学会文件夹 （2014-）\学会活动合影\2016.3.20莒南小麦现场会\莒南照片\IMG20160320095019.jpg"/>
          <p:cNvPicPr>
            <a:picLocks noChangeAspect="1" noChangeArrowheads="1"/>
          </p:cNvPicPr>
          <p:nvPr/>
        </p:nvPicPr>
        <p:blipFill>
          <a:blip r:embed="rId7" cstate="print"/>
          <a:srcRect/>
          <a:stretch>
            <a:fillRect/>
          </a:stretch>
        </p:blipFill>
        <p:spPr bwMode="auto">
          <a:xfrm>
            <a:off x="3759768" y="1276350"/>
            <a:ext cx="1584000" cy="1188000"/>
          </a:xfrm>
          <a:prstGeom prst="rect">
            <a:avLst/>
          </a:prstGeom>
          <a:noFill/>
        </p:spPr>
      </p:pic>
      <p:pic>
        <p:nvPicPr>
          <p:cNvPr id="1033" name="Picture 9" descr="D:\山东植物病理学会文件夹 （2014-）\学会活动合影\2017.8.21-22蒙阴桃\IMG20170822083539.jpg"/>
          <p:cNvPicPr>
            <a:picLocks noChangeAspect="1" noChangeArrowheads="1"/>
          </p:cNvPicPr>
          <p:nvPr/>
        </p:nvPicPr>
        <p:blipFill>
          <a:blip r:embed="rId8" cstate="print"/>
          <a:srcRect/>
          <a:stretch>
            <a:fillRect/>
          </a:stretch>
        </p:blipFill>
        <p:spPr bwMode="auto">
          <a:xfrm>
            <a:off x="5486401" y="2667000"/>
            <a:ext cx="1676400" cy="1188000"/>
          </a:xfrm>
          <a:prstGeom prst="rect">
            <a:avLst/>
          </a:prstGeom>
          <a:noFill/>
        </p:spPr>
      </p:pic>
      <p:pic>
        <p:nvPicPr>
          <p:cNvPr id="1036" name="Picture 12" descr="E:\植保学院之工作\2017学院工作\2017 植物病理学术年会\照片-2017植病会\新建文件夹\DSC05924.JPG"/>
          <p:cNvPicPr>
            <a:picLocks noChangeAspect="1" noChangeArrowheads="1"/>
          </p:cNvPicPr>
          <p:nvPr/>
        </p:nvPicPr>
        <p:blipFill>
          <a:blip r:embed="rId9" cstate="print"/>
          <a:srcRect/>
          <a:stretch>
            <a:fillRect/>
          </a:stretch>
        </p:blipFill>
        <p:spPr bwMode="auto">
          <a:xfrm>
            <a:off x="7206348" y="1276350"/>
            <a:ext cx="1942578" cy="1188000"/>
          </a:xfrm>
          <a:prstGeom prst="rect">
            <a:avLst/>
          </a:prstGeom>
          <a:noFill/>
        </p:spPr>
      </p:pic>
      <p:pic>
        <p:nvPicPr>
          <p:cNvPr id="1037" name="Picture 13" descr="E:\植保学院之工作\2017学院工作\2017 植物病理学术年会\照片-2017植病会\新建文件夹\DSC05489.JPG"/>
          <p:cNvPicPr>
            <a:picLocks noChangeAspect="1" noChangeArrowheads="1"/>
          </p:cNvPicPr>
          <p:nvPr/>
        </p:nvPicPr>
        <p:blipFill>
          <a:blip r:embed="rId10" cstate="print"/>
          <a:srcRect/>
          <a:stretch>
            <a:fillRect/>
          </a:stretch>
        </p:blipFill>
        <p:spPr bwMode="auto">
          <a:xfrm>
            <a:off x="7269174" y="2667000"/>
            <a:ext cx="1874826" cy="1188000"/>
          </a:xfrm>
          <a:prstGeom prst="rect">
            <a:avLst/>
          </a:prstGeom>
          <a:noFill/>
        </p:spPr>
      </p:pic>
      <p:pic>
        <p:nvPicPr>
          <p:cNvPr id="18" name="Picture 2" descr="D:\山东植物病理学会文件夹 （2014-）\学会活动合影\山东昆虫学会第五次会员代表大会暨2014年学术年会---合影\山东植物病理学会第五次会员代表大会暨2014年学术年会.jpg"/>
          <p:cNvPicPr>
            <a:picLocks noChangeAspect="1" noChangeArrowheads="1"/>
          </p:cNvPicPr>
          <p:nvPr/>
        </p:nvPicPr>
        <p:blipFill>
          <a:blip r:embed="rId11" cstate="print"/>
          <a:srcRect/>
          <a:stretch>
            <a:fillRect/>
          </a:stretch>
        </p:blipFill>
        <p:spPr bwMode="auto">
          <a:xfrm>
            <a:off x="4419600" y="4038600"/>
            <a:ext cx="4724400" cy="1295400"/>
          </a:xfrm>
          <a:prstGeom prst="rect">
            <a:avLst/>
          </a:prstGeom>
          <a:noFill/>
          <a:ln w="9525">
            <a:noFill/>
            <a:miter lim="800000"/>
            <a:headEnd/>
            <a:tailEnd/>
          </a:ln>
        </p:spPr>
      </p:pic>
      <p:pic>
        <p:nvPicPr>
          <p:cNvPr id="19" name="Picture 4" descr="D:\山东植物病理学会文件夹 （2014-）\历次会议和活动纪要\中国植物病理学会第十二届青年学术会议 2015\会议照片\大合影\中国植物病理学会第十二届青年学术研讨会.tif"/>
          <p:cNvPicPr>
            <a:picLocks noChangeAspect="1" noChangeArrowheads="1"/>
          </p:cNvPicPr>
          <p:nvPr/>
        </p:nvPicPr>
        <p:blipFill>
          <a:blip r:embed="rId12" cstate="print"/>
          <a:srcRect/>
          <a:stretch>
            <a:fillRect/>
          </a:stretch>
        </p:blipFill>
        <p:spPr bwMode="auto">
          <a:xfrm>
            <a:off x="0" y="5334000"/>
            <a:ext cx="9144000" cy="1524000"/>
          </a:xfrm>
          <a:prstGeom prst="rect">
            <a:avLst/>
          </a:prstGeom>
          <a:noFill/>
          <a:ln w="9525">
            <a:noFill/>
            <a:miter lim="800000"/>
            <a:headEnd/>
            <a:tailEnd/>
          </a:ln>
        </p:spPr>
      </p:pic>
      <p:pic>
        <p:nvPicPr>
          <p:cNvPr id="2" name="Picture 2" descr="C:\Users\Administrator\Desktop\2018 支书论坛\支撑材料\王丽所获荣誉及参加活动照片\王丽所获荣誉及参加活动照片\王丽、朱孟娟、侯欣去有机蔬菜种植企业指导工作.png"/>
          <p:cNvPicPr>
            <a:picLocks noChangeAspect="1" noChangeArrowheads="1"/>
          </p:cNvPicPr>
          <p:nvPr/>
        </p:nvPicPr>
        <p:blipFill>
          <a:blip r:embed="rId13" cstate="print"/>
          <a:srcRect/>
          <a:stretch>
            <a:fillRect/>
          </a:stretch>
        </p:blipFill>
        <p:spPr bwMode="auto">
          <a:xfrm>
            <a:off x="5425464" y="1300440"/>
            <a:ext cx="1584000" cy="11880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981200"/>
            <a:ext cx="3733800" cy="523220"/>
          </a:xfrm>
          <a:prstGeom prst="rect">
            <a:avLst/>
          </a:prstGeom>
          <a:noFill/>
        </p:spPr>
        <p:txBody>
          <a:bodyPr wrap="square" rtlCol="0">
            <a:spAutoFit/>
          </a:bodyPr>
          <a:lstStyle/>
          <a:p>
            <a:r>
              <a:rPr lang="zh-CN" altLang="en-US" sz="2800" b="1">
                <a:solidFill>
                  <a:srgbClr val="7030A0"/>
                </a:solidFill>
                <a:latin typeface="楷体" panose="02010609060101010101" pitchFamily="49" charset="-122"/>
                <a:ea typeface="楷体" panose="02010609060101010101" pitchFamily="49" charset="-122"/>
              </a:rPr>
              <a:t>植物病理，从未缺席！</a:t>
            </a:r>
            <a:endParaRPr lang="zh-CN" altLang="en-US" sz="2800" b="1">
              <a:solidFill>
                <a:srgbClr val="7030A0"/>
              </a:solidFill>
              <a:latin typeface="楷体" panose="02010609060101010101" pitchFamily="49" charset="-122"/>
              <a:ea typeface="楷体" panose="02010609060101010101" pitchFamily="49" charset="-122"/>
            </a:endParaRPr>
          </a:p>
        </p:txBody>
      </p:sp>
      <p:sp>
        <p:nvSpPr>
          <p:cNvPr id="5" name="TextBox 4"/>
          <p:cNvSpPr txBox="1"/>
          <p:nvPr/>
        </p:nvSpPr>
        <p:spPr>
          <a:xfrm>
            <a:off x="304800" y="2594193"/>
            <a:ext cx="3733800" cy="523220"/>
          </a:xfrm>
          <a:prstGeom prst="rect">
            <a:avLst/>
          </a:prstGeom>
          <a:noFill/>
        </p:spPr>
        <p:txBody>
          <a:bodyPr wrap="square" rtlCol="0">
            <a:spAutoFit/>
          </a:bodyPr>
          <a:lstStyle/>
          <a:p>
            <a:r>
              <a:rPr lang="zh-CN" altLang="en-US" sz="2800" b="1">
                <a:solidFill>
                  <a:srgbClr val="7030A0"/>
                </a:solidFill>
                <a:latin typeface="楷体" panose="02010609060101010101" pitchFamily="49" charset="-122"/>
                <a:ea typeface="楷体" panose="02010609060101010101" pitchFamily="49" charset="-122"/>
              </a:rPr>
              <a:t>新时代，再出发！</a:t>
            </a:r>
            <a:endParaRPr lang="zh-CN" altLang="en-US" sz="2800" b="1">
              <a:solidFill>
                <a:srgbClr val="7030A0"/>
              </a:solidFill>
              <a:latin typeface="楷体" panose="02010609060101010101" pitchFamily="49" charset="-122"/>
              <a:ea typeface="楷体" panose="02010609060101010101" pitchFamily="49" charset="-122"/>
            </a:endParaRPr>
          </a:p>
        </p:txBody>
      </p:sp>
      <p:sp>
        <p:nvSpPr>
          <p:cNvPr id="6" name="TextBox 5"/>
          <p:cNvSpPr txBox="1"/>
          <p:nvPr/>
        </p:nvSpPr>
        <p:spPr>
          <a:xfrm>
            <a:off x="304800" y="3820180"/>
            <a:ext cx="5105400" cy="523220"/>
          </a:xfrm>
          <a:prstGeom prst="rect">
            <a:avLst/>
          </a:prstGeom>
          <a:noFill/>
        </p:spPr>
        <p:txBody>
          <a:bodyPr wrap="square" rtlCol="0">
            <a:spAutoFit/>
          </a:bodyPr>
          <a:lstStyle/>
          <a:p>
            <a:r>
              <a:rPr lang="zh-CN" altLang="en-US" sz="2800" b="1">
                <a:solidFill>
                  <a:srgbClr val="7030A0"/>
                </a:solidFill>
                <a:latin typeface="楷体" panose="02010609060101010101" pitchFamily="49" charset="-122"/>
                <a:ea typeface="楷体" panose="02010609060101010101" pitchFamily="49" charset="-122"/>
              </a:rPr>
              <a:t>欢迎有志青年加盟！</a:t>
            </a:r>
            <a:endParaRPr lang="zh-CN" altLang="en-US" sz="2800" b="1">
              <a:solidFill>
                <a:srgbClr val="7030A0"/>
              </a:solidFill>
              <a:latin typeface="楷体" panose="02010609060101010101" pitchFamily="49" charset="-122"/>
              <a:ea typeface="楷体" panose="02010609060101010101" pitchFamily="49" charset="-122"/>
            </a:endParaRPr>
          </a:p>
        </p:txBody>
      </p:sp>
      <p:sp>
        <p:nvSpPr>
          <p:cNvPr id="7" name="TextBox 6"/>
          <p:cNvSpPr txBox="1"/>
          <p:nvPr/>
        </p:nvSpPr>
        <p:spPr>
          <a:xfrm>
            <a:off x="304800" y="3207186"/>
            <a:ext cx="6934200" cy="523220"/>
          </a:xfrm>
          <a:prstGeom prst="rect">
            <a:avLst/>
          </a:prstGeom>
          <a:noFill/>
        </p:spPr>
        <p:txBody>
          <a:bodyPr wrap="square" rtlCol="0">
            <a:spAutoFit/>
          </a:bodyPr>
          <a:lstStyle/>
          <a:p>
            <a:r>
              <a:rPr lang="zh-CN" altLang="en-US" sz="2800" b="1">
                <a:solidFill>
                  <a:srgbClr val="7030A0"/>
                </a:solidFill>
                <a:latin typeface="楷体" panose="02010609060101010101" pitchFamily="49" charset="-122"/>
                <a:ea typeface="楷体" panose="02010609060101010101" pitchFamily="49" charset="-122"/>
              </a:rPr>
              <a:t>前程美好，需要我们携手并肩，使命传承！</a:t>
            </a:r>
            <a:endParaRPr lang="zh-CN" altLang="en-US" sz="2800" b="1">
              <a:solidFill>
                <a:srgbClr val="7030A0"/>
              </a:solidFill>
              <a:latin typeface="楷体" panose="02010609060101010101" pitchFamily="49" charset="-122"/>
              <a:ea typeface="楷体" panose="02010609060101010101" pitchFamily="49" charset="-122"/>
            </a:endParaRPr>
          </a:p>
        </p:txBody>
      </p:sp>
      <p:cxnSp>
        <p:nvCxnSpPr>
          <p:cNvPr id="8" name="Straight Connector 7"/>
          <p:cNvCxnSpPr/>
          <p:nvPr/>
        </p:nvCxnSpPr>
        <p:spPr>
          <a:xfrm>
            <a:off x="0" y="773111"/>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3451754" y="0"/>
            <a:ext cx="1882246" cy="769441"/>
          </a:xfrm>
          <a:prstGeom prst="rect">
            <a:avLst/>
          </a:prstGeom>
          <a:noFill/>
          <a:ln w="9525">
            <a:noFill/>
            <a:miter lim="800000"/>
          </a:ln>
        </p:spPr>
        <p:txBody>
          <a:bodyPr wrap="none">
            <a:spAutoFit/>
          </a:bodyPr>
          <a:lstStyle/>
          <a:p>
            <a:pPr algn="ctr"/>
            <a:r>
              <a:rPr lang="zh-CN" altLang="en-US" sz="4400" b="1">
                <a:solidFill>
                  <a:srgbClr val="220FB1"/>
                </a:solidFill>
                <a:latin typeface="黑体" panose="02010609060101010101" pitchFamily="49" charset="-122"/>
                <a:ea typeface="黑体" panose="02010609060101010101" pitchFamily="49" charset="-122"/>
              </a:rPr>
              <a:t>结束语</a:t>
            </a:r>
            <a:endParaRPr lang="zh-CN" altLang="en-US" sz="4400" b="1">
              <a:solidFill>
                <a:srgbClr val="220FB1"/>
              </a:solidFill>
              <a:latin typeface="黑体" panose="02010609060101010101" pitchFamily="49" charset="-122"/>
              <a:ea typeface="黑体" panose="02010609060101010101" pitchFamily="49"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bwMode="auto">
          <a:xfrm>
            <a:off x="492994" y="2247291"/>
            <a:ext cx="8078789" cy="1447800"/>
            <a:chOff x="521" y="1833"/>
            <a:chExt cx="5089" cy="912"/>
          </a:xfrm>
        </p:grpSpPr>
        <p:sp>
          <p:nvSpPr>
            <p:cNvPr id="4" name="Text Box 17"/>
            <p:cNvSpPr txBox="1">
              <a:spLocks noChangeArrowheads="1"/>
            </p:cNvSpPr>
            <p:nvPr/>
          </p:nvSpPr>
          <p:spPr bwMode="auto">
            <a:xfrm>
              <a:off x="1608" y="1941"/>
              <a:ext cx="4002" cy="446"/>
            </a:xfrm>
            <a:prstGeom prst="rect">
              <a:avLst/>
            </a:prstGeom>
            <a:noFill/>
            <a:ln w="9525">
              <a:noFill/>
              <a:miter lim="800000"/>
            </a:ln>
            <a:effectLst/>
          </p:spPr>
          <p:txBody>
            <a:bodyPr wrap="square">
              <a:spAutoFit/>
            </a:bodyPr>
            <a:lstStyle/>
            <a:p>
              <a:pPr>
                <a:spcBef>
                  <a:spcPct val="50000"/>
                </a:spcBef>
              </a:pPr>
              <a:r>
                <a:rPr lang="zh-CN" altLang="en-US" sz="4000" b="1">
                  <a:solidFill>
                    <a:schemeClr val="accent2"/>
                  </a:solidFill>
                  <a:ea typeface="黑体" panose="02010609060101010101" pitchFamily="49" charset="-122"/>
                </a:rPr>
                <a:t>二、研究方向</a:t>
              </a:r>
              <a:endParaRPr lang="zh-CN" altLang="en-US" sz="4000" b="1">
                <a:solidFill>
                  <a:schemeClr val="accent2"/>
                </a:solidFill>
                <a:ea typeface="黑体" panose="02010609060101010101" pitchFamily="49" charset="-122"/>
              </a:endParaRPr>
            </a:p>
          </p:txBody>
        </p:sp>
        <p:grpSp>
          <p:nvGrpSpPr>
            <p:cNvPr id="3" name="Group 23"/>
            <p:cNvGrpSpPr/>
            <p:nvPr/>
          </p:nvGrpSpPr>
          <p:grpSpPr bwMode="auto">
            <a:xfrm>
              <a:off x="521" y="1833"/>
              <a:ext cx="4967" cy="912"/>
              <a:chOff x="521" y="1833"/>
              <a:chExt cx="4967" cy="912"/>
            </a:xfrm>
          </p:grpSpPr>
          <p:pic>
            <p:nvPicPr>
              <p:cNvPr id="6" name="Picture 5" descr="2950313_111438000476_1"/>
              <p:cNvPicPr>
                <a:picLocks noChangeAspect="1" noChangeArrowheads="1"/>
              </p:cNvPicPr>
              <p:nvPr/>
            </p:nvPicPr>
            <p:blipFill>
              <a:blip r:embed="rId1" cstate="print">
                <a:clrChange>
                  <a:clrFrom>
                    <a:srgbClr val="FFFFFF"/>
                  </a:clrFrom>
                  <a:clrTo>
                    <a:srgbClr val="FFFFFF">
                      <a:alpha val="0"/>
                    </a:srgbClr>
                  </a:clrTo>
                </a:clrChange>
              </a:blip>
              <a:srcRect l="4666" t="4471" b="4471"/>
              <a:stretch>
                <a:fillRect/>
              </a:stretch>
            </p:blipFill>
            <p:spPr bwMode="auto">
              <a:xfrm>
                <a:off x="521" y="1833"/>
                <a:ext cx="1042" cy="912"/>
              </a:xfrm>
              <a:prstGeom prst="rect">
                <a:avLst/>
              </a:prstGeom>
              <a:noFill/>
            </p:spPr>
          </p:pic>
          <p:sp>
            <p:nvSpPr>
              <p:cNvPr id="7" name="Line 19"/>
              <p:cNvSpPr>
                <a:spLocks noChangeShapeType="1"/>
              </p:cNvSpPr>
              <p:nvPr/>
            </p:nvSpPr>
            <p:spPr bwMode="auto">
              <a:xfrm flipV="1">
                <a:off x="1474" y="2468"/>
                <a:ext cx="4014" cy="1"/>
              </a:xfrm>
              <a:prstGeom prst="line">
                <a:avLst/>
              </a:prstGeom>
              <a:noFill/>
              <a:ln w="57150">
                <a:solidFill>
                  <a:srgbClr val="008000"/>
                </a:solidFill>
                <a:prstDash val="sysDot"/>
                <a:round/>
                <a:tailEnd type="oval" w="med" len="med"/>
              </a:ln>
              <a:effectLst/>
            </p:spPr>
            <p:txBody>
              <a:bodyPr/>
              <a:lstStyle/>
              <a:p>
                <a:endParaRPr lang="zh-CN" altLang="en-US"/>
              </a:p>
            </p:txBody>
          </p:sp>
        </p:grpSp>
      </p:grpSp>
      <p:sp>
        <p:nvSpPr>
          <p:cNvPr id="8" name="Text Box 25"/>
          <p:cNvSpPr txBox="1">
            <a:spLocks noChangeArrowheads="1"/>
          </p:cNvSpPr>
          <p:nvPr/>
        </p:nvSpPr>
        <p:spPr bwMode="auto">
          <a:xfrm>
            <a:off x="3048000" y="3810000"/>
            <a:ext cx="3779837" cy="1169551"/>
          </a:xfrm>
          <a:prstGeom prst="rect">
            <a:avLst/>
          </a:prstGeom>
          <a:noFill/>
          <a:ln w="9525">
            <a:noFill/>
            <a:miter lim="800000"/>
          </a:ln>
          <a:effectLst/>
        </p:spPr>
        <p:txBody>
          <a:bodyPr>
            <a:spAutoFit/>
          </a:bodyPr>
          <a:lstStyle/>
          <a:p>
            <a:pPr>
              <a:spcBef>
                <a:spcPct val="50000"/>
              </a:spcBef>
            </a:pPr>
            <a:r>
              <a:rPr lang="en-US" altLang="zh-CN" sz="2800" b="1">
                <a:solidFill>
                  <a:srgbClr val="4D4D4D"/>
                </a:solidFill>
                <a:latin typeface="黑体" panose="02010609060101010101" pitchFamily="49" charset="-122"/>
                <a:ea typeface="黑体" panose="02010609060101010101" pitchFamily="49" charset="-122"/>
              </a:rPr>
              <a:t>1</a:t>
            </a:r>
            <a:r>
              <a:rPr lang="zh-CN" altLang="en-US" sz="2800" b="1">
                <a:solidFill>
                  <a:srgbClr val="4D4D4D"/>
                </a:solidFill>
                <a:latin typeface="黑体" panose="02010609060101010101" pitchFamily="49" charset="-122"/>
                <a:ea typeface="黑体" panose="02010609060101010101" pitchFamily="49" charset="-122"/>
              </a:rPr>
              <a:t>、研究方向</a:t>
            </a:r>
            <a:endParaRPr lang="zh-CN" altLang="en-US" sz="2800" b="1">
              <a:solidFill>
                <a:srgbClr val="4D4D4D"/>
              </a:solidFill>
              <a:latin typeface="黑体" panose="02010609060101010101" pitchFamily="49" charset="-122"/>
              <a:ea typeface="黑体" panose="02010609060101010101" pitchFamily="49" charset="-122"/>
            </a:endParaRPr>
          </a:p>
          <a:p>
            <a:pPr>
              <a:spcBef>
                <a:spcPct val="50000"/>
              </a:spcBef>
            </a:pPr>
            <a:r>
              <a:rPr lang="en-US" altLang="zh-CN" sz="2800" b="1">
                <a:solidFill>
                  <a:srgbClr val="4D4D4D"/>
                </a:solidFill>
                <a:latin typeface="黑体" panose="02010609060101010101" pitchFamily="49" charset="-122"/>
                <a:ea typeface="黑体" panose="02010609060101010101" pitchFamily="49" charset="-122"/>
              </a:rPr>
              <a:t>2</a:t>
            </a:r>
            <a:r>
              <a:rPr lang="zh-CN" altLang="en-US" sz="2800" b="1">
                <a:solidFill>
                  <a:srgbClr val="4D4D4D"/>
                </a:solidFill>
                <a:latin typeface="黑体" panose="02010609060101010101" pitchFamily="49" charset="-122"/>
                <a:ea typeface="黑体" panose="02010609060101010101" pitchFamily="49" charset="-122"/>
              </a:rPr>
              <a:t>、方向解析</a:t>
            </a:r>
            <a:endParaRPr lang="zh-CN" altLang="en-US" sz="2800" b="1">
              <a:solidFill>
                <a:srgbClr val="4D4D4D"/>
              </a:solidFill>
              <a:latin typeface="黑体" panose="02010609060101010101" pitchFamily="49" charset="-122"/>
              <a:ea typeface="黑体" panose="02010609060101010101" pitchFamily="49"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85737" y="0"/>
            <a:ext cx="3297698" cy="769441"/>
          </a:xfrm>
          <a:prstGeom prst="rect">
            <a:avLst/>
          </a:prstGeom>
          <a:noFill/>
          <a:ln w="9525">
            <a:noFill/>
            <a:miter lim="800000"/>
          </a:ln>
        </p:spPr>
        <p:txBody>
          <a:bodyPr wrap="none">
            <a:spAutoFit/>
          </a:bodyPr>
          <a:lstStyle/>
          <a:p>
            <a:r>
              <a:rPr lang="en-US" altLang="zh-CN" sz="4400" b="1">
                <a:solidFill>
                  <a:srgbClr val="220FB1"/>
                </a:solidFill>
                <a:latin typeface="黑体" panose="02010609060101010101" pitchFamily="49" charset="-122"/>
                <a:ea typeface="黑体" panose="02010609060101010101" pitchFamily="49" charset="-122"/>
              </a:rPr>
              <a:t>1</a:t>
            </a:r>
            <a:r>
              <a:rPr lang="zh-CN" altLang="en-US" sz="4400" b="1">
                <a:solidFill>
                  <a:srgbClr val="220FB1"/>
                </a:solidFill>
                <a:latin typeface="黑体" panose="02010609060101010101" pitchFamily="49" charset="-122"/>
                <a:ea typeface="黑体" panose="02010609060101010101" pitchFamily="49" charset="-122"/>
              </a:rPr>
              <a:t>、研究方向</a:t>
            </a:r>
            <a:endParaRPr lang="zh-CN" altLang="en-US" sz="4400" b="1">
              <a:solidFill>
                <a:srgbClr val="220FB1"/>
              </a:solidFill>
              <a:latin typeface="黑体" panose="02010609060101010101" pitchFamily="49" charset="-122"/>
              <a:ea typeface="黑体" panose="02010609060101010101" pitchFamily="49" charset="-122"/>
            </a:endParaRPr>
          </a:p>
        </p:txBody>
      </p:sp>
      <p:cxnSp>
        <p:nvCxnSpPr>
          <p:cNvPr id="3" name="Straight Connector 2"/>
          <p:cNvCxnSpPr/>
          <p:nvPr/>
        </p:nvCxnSpPr>
        <p:spPr>
          <a:xfrm>
            <a:off x="0" y="823913"/>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12208" y="1302088"/>
            <a:ext cx="646331" cy="3046988"/>
          </a:xfrm>
          <a:prstGeom prst="rect">
            <a:avLst/>
          </a:prstGeom>
          <a:noFill/>
        </p:spPr>
        <p:txBody>
          <a:bodyPr wrap="none" rtlCol="0">
            <a:spAutoFit/>
          </a:bodyPr>
          <a:lstStyle/>
          <a:p>
            <a:pPr>
              <a:lnSpc>
                <a:spcPct val="200000"/>
              </a:lnSpc>
            </a:pPr>
            <a:endParaRPr lang="en-US" altLang="zh-CN" sz="2400"/>
          </a:p>
          <a:p>
            <a:pPr lvl="1">
              <a:lnSpc>
                <a:spcPct val="200000"/>
              </a:lnSpc>
            </a:pPr>
            <a:endParaRPr lang="zh-CN" altLang="zh-CN" sz="2400"/>
          </a:p>
          <a:p>
            <a:pPr lvl="0">
              <a:lnSpc>
                <a:spcPct val="200000"/>
              </a:lnSpc>
            </a:pPr>
            <a:endParaRPr lang="zh-CN" altLang="zh-CN" sz="2400"/>
          </a:p>
          <a:p>
            <a:pPr>
              <a:lnSpc>
                <a:spcPct val="200000"/>
              </a:lnSpc>
            </a:pPr>
            <a:endParaRPr lang="zh-CN" altLang="en-US" sz="2400"/>
          </a:p>
        </p:txBody>
      </p:sp>
      <p:sp>
        <p:nvSpPr>
          <p:cNvPr id="7" name="TextBox 6"/>
          <p:cNvSpPr txBox="1"/>
          <p:nvPr/>
        </p:nvSpPr>
        <p:spPr>
          <a:xfrm>
            <a:off x="522064" y="1812556"/>
            <a:ext cx="7848600" cy="2970044"/>
          </a:xfrm>
          <a:prstGeom prst="rect">
            <a:avLst/>
          </a:prstGeom>
          <a:noFill/>
        </p:spPr>
        <p:txBody>
          <a:bodyPr wrap="square">
            <a:spAutoFit/>
          </a:bodyPr>
          <a:lstStyle/>
          <a:p>
            <a:pPr marL="514350" indent="-514350" fontAlgn="auto">
              <a:lnSpc>
                <a:spcPct val="150000"/>
              </a:lnSpc>
              <a:spcBef>
                <a:spcPts val="600"/>
              </a:spcBef>
              <a:spcAft>
                <a:spcPts val="600"/>
              </a:spcAft>
              <a:buClr>
                <a:srgbClr val="FF0000"/>
              </a:buClr>
              <a:buFont typeface="Wingdings" panose="05000000000000000000" pitchFamily="2" charset="2"/>
              <a:buChar char="l"/>
              <a:defRPr/>
            </a:pPr>
            <a:r>
              <a:rPr lang="zh-CN" altLang="en-US" sz="3200" b="1">
                <a:latin typeface="黑体" panose="02010609060101010101" pitchFamily="49" charset="-122"/>
                <a:ea typeface="黑体" panose="02010609060101010101" pitchFamily="49" charset="-122"/>
              </a:rPr>
              <a:t>农业微生物多样性与资源利用</a:t>
            </a:r>
            <a:endParaRPr lang="en-US" altLang="zh-CN" sz="3200" b="1">
              <a:latin typeface="黑体" panose="02010609060101010101" pitchFamily="49" charset="-122"/>
              <a:ea typeface="黑体" panose="02010609060101010101" pitchFamily="49" charset="-122"/>
            </a:endParaRPr>
          </a:p>
          <a:p>
            <a:pPr marL="514350" indent="-514350" fontAlgn="auto">
              <a:lnSpc>
                <a:spcPct val="150000"/>
              </a:lnSpc>
              <a:spcBef>
                <a:spcPts val="600"/>
              </a:spcBef>
              <a:spcAft>
                <a:spcPts val="600"/>
              </a:spcAft>
              <a:buClr>
                <a:srgbClr val="FF0000"/>
              </a:buClr>
              <a:buFont typeface="Wingdings" panose="05000000000000000000" pitchFamily="2" charset="2"/>
              <a:buChar char="l"/>
              <a:defRPr/>
            </a:pPr>
            <a:r>
              <a:rPr lang="zh-CN" altLang="en-US" sz="3200" b="1">
                <a:latin typeface="黑体" panose="02010609060101010101" pitchFamily="49" charset="-122"/>
                <a:ea typeface="黑体" panose="02010609060101010101" pitchFamily="49" charset="-122"/>
              </a:rPr>
              <a:t>植物</a:t>
            </a:r>
            <a:r>
              <a:rPr lang="en-US" altLang="zh-CN" sz="3200" b="1">
                <a:latin typeface="黑体" panose="02010609060101010101" pitchFamily="49" charset="-122"/>
                <a:ea typeface="黑体" panose="02010609060101010101" pitchFamily="49" charset="-122"/>
              </a:rPr>
              <a:t>-</a:t>
            </a:r>
            <a:r>
              <a:rPr lang="zh-CN" altLang="en-US" sz="3200" b="1">
                <a:latin typeface="黑体" panose="02010609060101010101" pitchFamily="49" charset="-122"/>
                <a:ea typeface="黑体" panose="02010609060101010101" pitchFamily="49" charset="-122"/>
              </a:rPr>
              <a:t>病原微生物互作机理研究及应用</a:t>
            </a:r>
            <a:endParaRPr lang="en-US" altLang="zh-CN" sz="3200" b="1">
              <a:latin typeface="黑体" panose="02010609060101010101" pitchFamily="49" charset="-122"/>
              <a:ea typeface="黑体" panose="02010609060101010101" pitchFamily="49" charset="-122"/>
            </a:endParaRPr>
          </a:p>
          <a:p>
            <a:pPr marL="514350" indent="-514350" fontAlgn="auto">
              <a:lnSpc>
                <a:spcPct val="150000"/>
              </a:lnSpc>
              <a:spcBef>
                <a:spcPts val="600"/>
              </a:spcBef>
              <a:spcAft>
                <a:spcPts val="600"/>
              </a:spcAft>
              <a:buClr>
                <a:srgbClr val="FF0000"/>
              </a:buClr>
              <a:buFont typeface="Wingdings" panose="05000000000000000000" pitchFamily="2" charset="2"/>
              <a:buChar char="l"/>
              <a:defRPr/>
            </a:pPr>
            <a:r>
              <a:rPr lang="zh-CN" altLang="en-US" sz="3200" b="1">
                <a:latin typeface="黑体" panose="02010609060101010101" pitchFamily="49" charset="-122"/>
                <a:ea typeface="黑体" panose="02010609060101010101" pitchFamily="49" charset="-122"/>
              </a:rPr>
              <a:t>环境微生物功能基因解析及产业化</a:t>
            </a:r>
            <a:endParaRPr lang="zh-CN" altLang="en-US" sz="3200" b="1">
              <a:latin typeface="黑体" panose="02010609060101010101" pitchFamily="49" charset="-122"/>
              <a:ea typeface="黑体" panose="02010609060101010101" pitchFamily="49" charset="-122"/>
            </a:endParaRPr>
          </a:p>
          <a:p>
            <a:pPr marL="342900" indent="-342900" fontAlgn="auto">
              <a:spcBef>
                <a:spcPts val="0"/>
              </a:spcBef>
              <a:spcAft>
                <a:spcPts val="0"/>
              </a:spcAft>
              <a:buClr>
                <a:srgbClr val="FF0000"/>
              </a:buClr>
              <a:defRPr/>
            </a:pPr>
            <a:endParaRPr lang="zh-CN" altLang="en-US" b="1">
              <a:latin typeface="+mn-lt"/>
              <a:ea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85737" y="0"/>
            <a:ext cx="3297698" cy="769441"/>
          </a:xfrm>
          <a:prstGeom prst="rect">
            <a:avLst/>
          </a:prstGeom>
          <a:noFill/>
          <a:ln w="9525">
            <a:noFill/>
            <a:miter lim="800000"/>
          </a:ln>
        </p:spPr>
        <p:txBody>
          <a:bodyPr wrap="none">
            <a:spAutoFit/>
          </a:bodyPr>
          <a:lstStyle/>
          <a:p>
            <a:r>
              <a:rPr lang="en-US" altLang="zh-CN" sz="4400" b="1">
                <a:solidFill>
                  <a:srgbClr val="220FB1"/>
                </a:solidFill>
                <a:latin typeface="黑体" panose="02010609060101010101" pitchFamily="49" charset="-122"/>
                <a:ea typeface="黑体" panose="02010609060101010101" pitchFamily="49" charset="-122"/>
              </a:rPr>
              <a:t>2</a:t>
            </a:r>
            <a:r>
              <a:rPr lang="zh-CN" altLang="en-US" sz="4400" b="1">
                <a:solidFill>
                  <a:srgbClr val="220FB1"/>
                </a:solidFill>
                <a:latin typeface="黑体" panose="02010609060101010101" pitchFamily="49" charset="-122"/>
                <a:ea typeface="黑体" panose="02010609060101010101" pitchFamily="49" charset="-122"/>
              </a:rPr>
              <a:t>、方向解析</a:t>
            </a:r>
            <a:endParaRPr lang="zh-CN" altLang="en-US" sz="4400" b="1">
              <a:solidFill>
                <a:srgbClr val="220FB1"/>
              </a:solidFill>
              <a:latin typeface="黑体" panose="02010609060101010101" pitchFamily="49" charset="-122"/>
              <a:ea typeface="黑体" panose="02010609060101010101" pitchFamily="49" charset="-122"/>
            </a:endParaRPr>
          </a:p>
        </p:txBody>
      </p:sp>
      <p:cxnSp>
        <p:nvCxnSpPr>
          <p:cNvPr id="3" name="Straight Connector 2"/>
          <p:cNvCxnSpPr/>
          <p:nvPr/>
        </p:nvCxnSpPr>
        <p:spPr>
          <a:xfrm>
            <a:off x="0" y="823913"/>
            <a:ext cx="914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12208" y="1302088"/>
            <a:ext cx="646331" cy="3046988"/>
          </a:xfrm>
          <a:prstGeom prst="rect">
            <a:avLst/>
          </a:prstGeom>
          <a:noFill/>
        </p:spPr>
        <p:txBody>
          <a:bodyPr wrap="none" rtlCol="0">
            <a:spAutoFit/>
          </a:bodyPr>
          <a:lstStyle/>
          <a:p>
            <a:pPr>
              <a:lnSpc>
                <a:spcPct val="200000"/>
              </a:lnSpc>
            </a:pPr>
            <a:endParaRPr lang="en-US" altLang="zh-CN" sz="2400"/>
          </a:p>
          <a:p>
            <a:pPr lvl="1">
              <a:lnSpc>
                <a:spcPct val="200000"/>
              </a:lnSpc>
            </a:pPr>
            <a:endParaRPr lang="zh-CN" altLang="zh-CN" sz="2400"/>
          </a:p>
          <a:p>
            <a:pPr lvl="0">
              <a:lnSpc>
                <a:spcPct val="200000"/>
              </a:lnSpc>
            </a:pPr>
            <a:endParaRPr lang="zh-CN" altLang="zh-CN" sz="2400"/>
          </a:p>
          <a:p>
            <a:pPr>
              <a:lnSpc>
                <a:spcPct val="200000"/>
              </a:lnSpc>
            </a:pPr>
            <a:endParaRPr lang="zh-CN" altLang="en-US" sz="2400"/>
          </a:p>
        </p:txBody>
      </p:sp>
      <p:sp>
        <p:nvSpPr>
          <p:cNvPr id="7" name="TextBox 6"/>
          <p:cNvSpPr txBox="1"/>
          <p:nvPr/>
        </p:nvSpPr>
        <p:spPr>
          <a:xfrm>
            <a:off x="185737" y="769441"/>
            <a:ext cx="8686800" cy="6740307"/>
          </a:xfrm>
          <a:prstGeom prst="rect">
            <a:avLst/>
          </a:prstGeom>
          <a:noFill/>
        </p:spPr>
        <p:txBody>
          <a:bodyPr wrap="square">
            <a:spAutoFit/>
          </a:bodyPr>
          <a:lstStyle/>
          <a:p>
            <a:pPr marL="514350" indent="-514350" fontAlgn="auto">
              <a:lnSpc>
                <a:spcPct val="150000"/>
              </a:lnSpc>
              <a:spcBef>
                <a:spcPts val="600"/>
              </a:spcBef>
              <a:spcAft>
                <a:spcPts val="600"/>
              </a:spcAft>
              <a:buClr>
                <a:srgbClr val="FF0000"/>
              </a:buClr>
              <a:buFont typeface="Wingdings" panose="05000000000000000000" pitchFamily="2" charset="2"/>
              <a:buChar char="l"/>
              <a:defRPr/>
            </a:pPr>
            <a:r>
              <a:rPr lang="zh-CN" altLang="en-US" sz="3200" b="1" dirty="0">
                <a:latin typeface="黑体" panose="02010609060101010101" pitchFamily="49" charset="-122"/>
                <a:ea typeface="黑体" panose="02010609060101010101" pitchFamily="49" charset="-122"/>
              </a:rPr>
              <a:t>农业微生物多样性与资源利用</a:t>
            </a:r>
            <a:endParaRPr lang="en-US" altLang="zh-CN" sz="3200" b="1" dirty="0">
              <a:latin typeface="黑体" panose="02010609060101010101" pitchFamily="49" charset="-122"/>
              <a:ea typeface="黑体" panose="02010609060101010101" pitchFamily="49" charset="-122"/>
            </a:endParaRPr>
          </a:p>
          <a:p>
            <a:pPr fontAlgn="auto">
              <a:lnSpc>
                <a:spcPct val="150000"/>
              </a:lnSpc>
              <a:spcBef>
                <a:spcPts val="600"/>
              </a:spcBef>
              <a:spcAft>
                <a:spcPts val="600"/>
              </a:spcAft>
              <a:buClr>
                <a:srgbClr val="FF0000"/>
              </a:buClr>
              <a:defRPr/>
            </a:pPr>
            <a:r>
              <a:rPr lang="zh-CN" altLang="zh-CN" dirty="0"/>
              <a:t>着重于农业微生物多样性的分类鉴定及有益微生物资源的提纯和利用。</a:t>
            </a:r>
            <a:endParaRPr lang="zh-CN" altLang="zh-CN" dirty="0"/>
          </a:p>
          <a:p>
            <a:pPr indent="541655">
              <a:lnSpc>
                <a:spcPct val="150000"/>
              </a:lnSpc>
            </a:pPr>
            <a:r>
              <a:rPr lang="en-US" altLang="zh-CN" dirty="0"/>
              <a:t> </a:t>
            </a:r>
            <a:r>
              <a:rPr lang="zh-CN" altLang="zh-CN" b="1" dirty="0">
                <a:solidFill>
                  <a:srgbClr val="FF0000"/>
                </a:solidFill>
              </a:rPr>
              <a:t>真菌资源多样性尤其是半知菌分类</a:t>
            </a:r>
            <a:r>
              <a:rPr lang="zh-CN" altLang="zh-CN" dirty="0"/>
              <a:t>研究处于国际领先地位。山东农业大学是世界上三个半知菌分类研究中心之一。</a:t>
            </a:r>
            <a:endParaRPr lang="zh-CN" altLang="zh-CN" dirty="0"/>
          </a:p>
          <a:p>
            <a:pPr indent="541655">
              <a:lnSpc>
                <a:spcPct val="150000"/>
              </a:lnSpc>
            </a:pPr>
            <a:r>
              <a:rPr lang="zh-CN" altLang="zh-CN" b="1" dirty="0">
                <a:solidFill>
                  <a:srgbClr val="FF0000"/>
                </a:solidFill>
              </a:rPr>
              <a:t>生防细菌、生防真菌</a:t>
            </a:r>
            <a:r>
              <a:rPr lang="zh-CN" altLang="zh-CN" dirty="0"/>
              <a:t>等有益微生物的发掘和机理研究为提高植物抗病、抗旱、抗寒等逆境的能力提供了新的思路和可利用资源，绿针假单胞菌应用于玉米纹枯病等病害的防控，取得良好的防病促生效果，球毛壳菌对板栗、杨树、多种蔬菜具有良好的防病促生效果，研发的微生物菌剂已获得国家登记；另外可防控烟草青枯病、烟草病毒病、小麦纹枯病的解淀粉芽孢杆菌、多粘类芽孢杆菌等多个生防菌株具备良好的开发前景，已获得国家发明专利授权。</a:t>
            </a:r>
            <a:endParaRPr lang="en-US" altLang="zh-CN" dirty="0"/>
          </a:p>
          <a:p>
            <a:pPr indent="541655">
              <a:lnSpc>
                <a:spcPct val="150000"/>
              </a:lnSpc>
            </a:pPr>
            <a:r>
              <a:rPr lang="zh-CN" altLang="zh-CN" dirty="0"/>
              <a:t>围绕泰山赤灵芝、天花、羊肚菌等</a:t>
            </a:r>
            <a:r>
              <a:rPr lang="zh-CN" altLang="zh-CN" b="1" dirty="0">
                <a:solidFill>
                  <a:srgbClr val="FF0000"/>
                </a:solidFill>
              </a:rPr>
              <a:t>大型真菌资源的分类鉴定、原种驯化、人工培养等</a:t>
            </a:r>
            <a:r>
              <a:rPr lang="zh-CN" altLang="zh-CN" dirty="0"/>
              <a:t>开展了系列</a:t>
            </a:r>
            <a:r>
              <a:rPr lang="zh-CN" altLang="zh-CN" b="1" dirty="0">
                <a:solidFill>
                  <a:srgbClr val="FF0000"/>
                </a:solidFill>
              </a:rPr>
              <a:t>研究</a:t>
            </a:r>
            <a:r>
              <a:rPr lang="zh-CN" altLang="zh-CN" dirty="0"/>
              <a:t>，开发了羊肚菌、灰树花等大型真菌的林下栽培和作物间作技术，在济南、泰安、临沂、济宁等地进行了技术推广。</a:t>
            </a:r>
            <a:endParaRPr lang="en-US" altLang="zh-CN" dirty="0"/>
          </a:p>
          <a:p>
            <a:pPr>
              <a:lnSpc>
                <a:spcPct val="150000"/>
              </a:lnSpc>
            </a:pPr>
            <a:endParaRPr lang="zh-CN" altLang="zh-CN" dirty="0"/>
          </a:p>
          <a:p>
            <a:pPr marL="342900" indent="-342900" fontAlgn="auto">
              <a:spcBef>
                <a:spcPts val="0"/>
              </a:spcBef>
              <a:spcAft>
                <a:spcPts val="0"/>
              </a:spcAft>
              <a:buClr>
                <a:srgbClr val="FF0000"/>
              </a:buClr>
              <a:defRPr/>
            </a:pPr>
            <a:endParaRPr lang="zh-CN" altLang="en-US" b="1" dirty="0">
              <a:latin typeface="+mn-lt"/>
              <a:ea typeface="+mn-ea"/>
            </a:endParaRPr>
          </a:p>
        </p:txBody>
      </p:sp>
    </p:spTree>
  </p:cSld>
  <p:clrMapOvr>
    <a:masterClrMapping/>
  </p:clrMapOvr>
</p:sld>
</file>

<file path=ppt/tags/tag1.xml><?xml version="1.0" encoding="utf-8"?>
<p:tagLst xmlns:p="http://schemas.openxmlformats.org/presentationml/2006/main">
  <p:tag name="KSO_WM_TAG_VERSION" val="1.0"/>
  <p:tag name="KSO_WM_TEMPLATE_CATEGORY" val="custom"/>
  <p:tag name="KSO_WM_TEMPLATE_INDEX" val="20184553"/>
  <p:tag name="KSO_WM_UNIT_TYPE" val="a"/>
  <p:tag name="KSO_WM_UNIT_INDEX" val="1"/>
  <p:tag name="KSO_WM_UNIT_ID" val="custom20184553_1*a*1"/>
  <p:tag name="KSO_WM_UNIT_LAYERLEVEL" val="1"/>
  <p:tag name="KSO_WM_UNIT_VALUE" val="10"/>
  <p:tag name="KSO_WM_UNIT_ISCONTENTSTITLE" val="0"/>
  <p:tag name="KSO_WM_UNIT_HIGHLIGHT" val="0"/>
  <p:tag name="KSO_WM_UNIT_COMPATIBLE" val="0"/>
  <p:tag name="KSO_WM_UNIT_CLEAR" val="0"/>
  <p:tag name="KSO_WM_BEAUTIFY_FLAG" val="#wm#"/>
  <p:tag name="KSO_WM_UNIT_PRESET_TEXT" val="空白演示"/>
</p:tagLst>
</file>

<file path=ppt/tags/tag2.xml><?xml version="1.0" encoding="utf-8"?>
<p:tagLst xmlns:p="http://schemas.openxmlformats.org/presentationml/2006/main">
  <p:tag name="KSO_WM_TEMPLATE_CATEGORY" val="custom"/>
  <p:tag name="KSO_WM_TEMPLATE_INDEX" val="20184553"/>
  <p:tag name="KSO_WM_UNIT_CLEAR" val="0"/>
  <p:tag name="KSO_WM_UNIT_COMPATIBLE" val="0"/>
  <p:tag name="KSO_WM_UNIT_HIGHLIGHT" val="0"/>
  <p:tag name="KSO_WM_UNIT_ISCONTENTSTITLE" val="0"/>
  <p:tag name="KSO_WM_UNIT_VALUE" val="234"/>
  <p:tag name="KSO_WM_UNIT_LAYERLEVEL" val="1"/>
  <p:tag name="KSO_WM_UNIT_INDEX" val="1"/>
  <p:tag name="KSO_WM_UNIT_ID" val="custom20184553_1*b*1"/>
  <p:tag name="KSO_WM_UNIT_TYPE" val="b"/>
  <p:tag name="KSO_WM_BEAUTIFY_FLAG" val="#wm#"/>
  <p:tag name="KSO_WM_TAG_VERSION" val="1.0"/>
  <p:tag name="KSO_WM_UNIT_PRESET_TEXT" val="Lorem ipsum dolor sit amet, consectetur adipisicing elit."/>
</p:tagLst>
</file>

<file path=ppt/tags/tag3.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12036</Words>
  <Application>WPS 演示</Application>
  <PresentationFormat>全屏显示(4:3)</PresentationFormat>
  <Paragraphs>1016</Paragraphs>
  <Slides>64</Slides>
  <Notes>2</Notes>
  <HiddenSlides>0</HiddenSlides>
  <MMClips>0</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1</vt:i4>
      </vt:variant>
      <vt:variant>
        <vt:lpstr>幻灯片标题</vt:lpstr>
      </vt:variant>
      <vt:variant>
        <vt:i4>64</vt:i4>
      </vt:variant>
    </vt:vector>
  </HeadingPairs>
  <TitlesOfParts>
    <vt:vector size="83" baseType="lpstr">
      <vt:lpstr>Arial</vt:lpstr>
      <vt:lpstr>宋体</vt:lpstr>
      <vt:lpstr>Wingdings</vt:lpstr>
      <vt:lpstr>楷体</vt:lpstr>
      <vt:lpstr>华文彩云</vt:lpstr>
      <vt:lpstr>黑体</vt:lpstr>
      <vt:lpstr>仿宋_GB2312</vt:lpstr>
      <vt:lpstr>Times New Roman</vt:lpstr>
      <vt:lpstr>Calibri</vt:lpstr>
      <vt:lpstr>微软雅黑</vt:lpstr>
      <vt:lpstr>Arial Unicode MS</vt:lpstr>
      <vt:lpstr>Calibri</vt:lpstr>
      <vt:lpstr>Times New Roman</vt:lpstr>
      <vt:lpstr>隶书</vt:lpstr>
      <vt:lpstr>Monotype Sorts</vt:lpstr>
      <vt:lpstr>Wingdings</vt:lpstr>
      <vt:lpstr>Tahoma</vt:lpstr>
      <vt:lpstr>Office Theme</vt:lpstr>
      <vt:lpstr>PBrush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教学情况：承担植物检疫研究进展、植物检疫性有害生物、基础植物病理学、植物检疫理论与方法、植物抗病基因工程、植物保护研究进展等课程。 科研情况：研究领域为植物免疫机制及其应用、植物与微生物互作及其次生代谢物质研究。近年先后承担国家自然科学基金、全国优秀博士学位论文专项基金、山东省农业重大应用技术创新项目、转基因生物新品种培育重大专项子课题、“863”计划等课题十余项。获国家发明专利22项和国际专利PCT一项。以通讯作者或第一作者在《Plant Cell》、《Molecular Plant》和《Plant Biotechnology Journal》等期刊上发表论文30余篇，单篇最高影响因子10.8；发表论文被SCI引用900余次。 奖励情况：获国家自然科学二等奖（3/5），全国优秀博士学位论文奖，2016年山东省留学人员回国创业奖、2016年山东省研究生优秀科技创新成果奖二等奖指导老师、2017年山东省青年科技奖、山东青年五四奖章等十余项。 </vt:lpstr>
      <vt:lpstr>PowerPoint 演示文稿</vt:lpstr>
      <vt:lpstr>PowerPoint 演示文稿</vt:lpstr>
      <vt:lpstr>PowerPoint 演示文稿</vt:lpstr>
      <vt:lpstr>竺晓平  教授 ，招收博士和硕士研究生</vt:lpstr>
      <vt:lpstr>PowerPoint 演示文稿</vt:lpstr>
      <vt:lpstr>PowerPoint 演示文稿</vt:lpstr>
      <vt:lpstr>PowerPoint 演示文稿</vt:lpstr>
      <vt:lpstr>王群青，教授，博士生导师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多功能酶标仪</vt:lpstr>
      <vt:lpstr>PowerPoint 演示文稿</vt:lpstr>
      <vt:lpstr>脉冲场电泳仪</vt:lpstr>
      <vt:lpstr>PowerPoint 演示文稿</vt:lpstr>
      <vt:lpstr>超薄切片机</vt:lpstr>
      <vt:lpstr>PowerPoint 演示文稿</vt:lpstr>
      <vt:lpstr>独立研究人员实验室样本</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山东农业大学植保学院 植病学科  （简介）</dc:title>
  <dc:creator>Administrator</dc:creator>
  <cp:lastModifiedBy>夜莺</cp:lastModifiedBy>
  <cp:revision>23</cp:revision>
  <dcterms:created xsi:type="dcterms:W3CDTF">2006-08-16T00:00:00Z</dcterms:created>
  <dcterms:modified xsi:type="dcterms:W3CDTF">2021-12-22T07:13:02Z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ICV">
    <vt:lpwstr>91C3031A8D874A2B824A6990B41CBBB5</vt:lpwstr>
  </property>
</Properties>
</file>