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92" r:id="rId5"/>
    <p:sldId id="634" r:id="rId6"/>
    <p:sldId id="635" r:id="rId7"/>
    <p:sldId id="637" r:id="rId8"/>
    <p:sldId id="63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3A3"/>
    <a:srgbClr val="FFFFFF"/>
    <a:srgbClr val="404040"/>
    <a:srgbClr val="ECECEC"/>
    <a:srgbClr val="453D3A"/>
    <a:srgbClr val="1A92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8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521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559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929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293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30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89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307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56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998743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866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60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67636"/>
            <a:ext cx="12192000" cy="518886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695179"/>
            <a:ext cx="12192000" cy="972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16275" y="2796687"/>
            <a:ext cx="8280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烟草专业</a:t>
            </a:r>
            <a:r>
              <a:rPr lang="en-US" altLang="zh-CN" sz="4400" b="1" dirty="0">
                <a:solidFill>
                  <a:schemeClr val="bg1"/>
                </a:solidFill>
              </a:rPr>
              <a:t>2022</a:t>
            </a:r>
            <a:r>
              <a:rPr lang="zh-CN" altLang="en-US" sz="4400" b="1" dirty="0">
                <a:solidFill>
                  <a:schemeClr val="bg1"/>
                </a:solidFill>
              </a:rPr>
              <a:t>招生宣传</a:t>
            </a: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4" y="200814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16276" y="3727024"/>
            <a:ext cx="828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Plant Protection Shandong Agricultural University 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0201276" y="2936668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02B66FD4-3119-4F8B-90E8-2F9FB79B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22"/>
            <a:ext cx="4100660" cy="1118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="" xmlns:a16="http://schemas.microsoft.com/office/drawing/2014/main" id="{1A780A17-FA88-4BD2-9DE3-6758BD630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32" t="8581" r="10468" b="42291"/>
          <a:stretch/>
        </p:blipFill>
        <p:spPr bwMode="auto">
          <a:xfrm>
            <a:off x="0" y="2695179"/>
            <a:ext cx="1928192" cy="1520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45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/>
      <p:bldP spid="15" grpId="0" animBg="1"/>
      <p:bldP spid="16" grpId="0" animBg="1"/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46592"/>
            <a:chOff x="3909356" y="1666934"/>
            <a:chExt cx="3398314" cy="846592"/>
          </a:xfrm>
        </p:grpSpPr>
        <p:sp>
          <p:nvSpPr>
            <p:cNvPr id="19" name="文本框 18"/>
            <p:cNvSpPr txBox="1"/>
            <p:nvPr/>
          </p:nvSpPr>
          <p:spPr>
            <a:xfrm>
              <a:off x="4912812" y="1666934"/>
              <a:ext cx="2394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产学研一体化</a:t>
              </a:r>
              <a:endParaRPr lang="en-US" altLang="zh-CN" dirty="0"/>
            </a:p>
            <a:p>
              <a:r>
                <a:rPr lang="zh-CN" altLang="en-US" dirty="0"/>
                <a:t>培养模式</a:t>
              </a: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2000548"/>
            <a:chOff x="8098970" y="1684028"/>
            <a:chExt cx="3416755" cy="2000548"/>
          </a:xfrm>
        </p:grpSpPr>
        <p:sp>
          <p:nvSpPr>
            <p:cNvPr id="13" name="文本框 12"/>
            <p:cNvSpPr txBox="1"/>
            <p:nvPr/>
          </p:nvSpPr>
          <p:spPr>
            <a:xfrm>
              <a:off x="9120867" y="1684028"/>
              <a:ext cx="239485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历史悠久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师资雄厚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47471" y="4565823"/>
            <a:ext cx="3434257" cy="844887"/>
            <a:chOff x="3873413" y="4736171"/>
            <a:chExt cx="3434257" cy="844887"/>
          </a:xfrm>
        </p:grpSpPr>
        <p:sp>
          <p:nvSpPr>
            <p:cNvPr id="24" name="文本框 23"/>
            <p:cNvSpPr txBox="1"/>
            <p:nvPr/>
          </p:nvSpPr>
          <p:spPr>
            <a:xfrm>
              <a:off x="4912812" y="4736171"/>
              <a:ext cx="2394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latin typeface="微软雅黑" panose="020B0503020204020204" pitchFamily="34" charset="-122"/>
                </a:rPr>
                <a:t>定位明确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服务烟草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8098970" y="4584414"/>
            <a:ext cx="3330687" cy="830997"/>
            <a:chOff x="8098970" y="4753058"/>
            <a:chExt cx="3330687" cy="830997"/>
          </a:xfrm>
        </p:grpSpPr>
        <p:sp>
          <p:nvSpPr>
            <p:cNvPr id="29" name="文本框 28"/>
            <p:cNvSpPr txBox="1"/>
            <p:nvPr/>
          </p:nvSpPr>
          <p:spPr>
            <a:xfrm>
              <a:off x="9034799" y="4753058"/>
              <a:ext cx="2394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开设前沿课程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拓宽学生视野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098970" y="4753058"/>
              <a:ext cx="899886" cy="828000"/>
              <a:chOff x="8098970" y="4753058"/>
              <a:chExt cx="899886" cy="82800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098970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134913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44887"/>
            <a:chOff x="3873413" y="3187016"/>
            <a:chExt cx="3434257" cy="844887"/>
          </a:xfrm>
        </p:grpSpPr>
        <p:sp>
          <p:nvSpPr>
            <p:cNvPr id="55" name="文本框 54"/>
            <p:cNvSpPr txBox="1"/>
            <p:nvPr/>
          </p:nvSpPr>
          <p:spPr>
            <a:xfrm>
              <a:off x="4912812" y="3187016"/>
              <a:ext cx="2394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latin typeface="微软雅黑" panose="020B0503020204020204" pitchFamily="34" charset="-122"/>
                </a:rPr>
                <a:t>学科专一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专业</a:t>
              </a:r>
              <a:r>
                <a:rPr lang="zh-CN" altLang="zh-CN" sz="2400" b="1" dirty="0">
                  <a:latin typeface="微软雅黑" panose="020B0503020204020204" pitchFamily="34" charset="-122"/>
                </a:rPr>
                <a:t>性强</a:t>
              </a:r>
              <a:endParaRPr lang="zh-CN" altLang="en-US" sz="24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134913" y="2999817"/>
            <a:ext cx="3416755" cy="830997"/>
            <a:chOff x="8098970" y="3202405"/>
            <a:chExt cx="3416755" cy="830997"/>
          </a:xfrm>
        </p:grpSpPr>
        <p:sp>
          <p:nvSpPr>
            <p:cNvPr id="60" name="文本框 59"/>
            <p:cNvSpPr txBox="1"/>
            <p:nvPr/>
          </p:nvSpPr>
          <p:spPr>
            <a:xfrm>
              <a:off x="9120867" y="3202405"/>
              <a:ext cx="2394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平台完善</a:t>
              </a:r>
              <a:endParaRPr lang="en-US" altLang="zh-CN" sz="2400" b="1" dirty="0">
                <a:latin typeface="微软雅黑" panose="020B0503020204020204" pitchFamily="34" charset="-122"/>
              </a:endParaRPr>
            </a:p>
            <a:p>
              <a:r>
                <a:rPr lang="zh-CN" altLang="en-US" sz="2400" b="1" dirty="0">
                  <a:latin typeface="微软雅黑" panose="020B0503020204020204" pitchFamily="34" charset="-122"/>
                </a:rPr>
                <a:t>科研实力强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3C989C43-6B4A-46F8-BD8D-50C1315E4918}"/>
              </a:ext>
            </a:extLst>
          </p:cNvPr>
          <p:cNvSpPr txBox="1"/>
          <p:nvPr/>
        </p:nvSpPr>
        <p:spPr>
          <a:xfrm>
            <a:off x="701154" y="1945783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专业特色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133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298174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296939" y="0"/>
            <a:ext cx="18950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01512" y="2125751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师资力量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A69FCE9-73B3-4591-8BDF-2018B7164DD4}"/>
              </a:ext>
            </a:extLst>
          </p:cNvPr>
          <p:cNvGrpSpPr/>
          <p:nvPr/>
        </p:nvGrpSpPr>
        <p:grpSpPr>
          <a:xfrm>
            <a:off x="2918099" y="736298"/>
            <a:ext cx="7447644" cy="1888304"/>
            <a:chOff x="695324" y="1736271"/>
            <a:chExt cx="10902070" cy="196776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10F39EF6-0CF0-4C25-93C4-F2352B96E50D}"/>
                </a:ext>
              </a:extLst>
            </p:cNvPr>
            <p:cNvSpPr/>
            <p:nvPr/>
          </p:nvSpPr>
          <p:spPr>
            <a:xfrm>
              <a:off x="695324" y="1955431"/>
              <a:ext cx="10801350" cy="1748608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86782CEA-B535-4B90-8872-C358E68CF790}"/>
                </a:ext>
              </a:extLst>
            </p:cNvPr>
            <p:cNvSpPr/>
            <p:nvPr/>
          </p:nvSpPr>
          <p:spPr>
            <a:xfrm>
              <a:off x="796043" y="1736271"/>
              <a:ext cx="10801351" cy="1699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/>
                <a:t>     </a:t>
              </a:r>
              <a:endParaRPr lang="en-US" altLang="zh-CN" sz="2000" dirty="0"/>
            </a:p>
            <a:p>
              <a:pPr>
                <a:lnSpc>
                  <a:spcPct val="125000"/>
                </a:lnSpc>
              </a:pPr>
              <a:r>
                <a:rPr lang="en-US" altLang="zh-CN" sz="2000" b="1" dirty="0"/>
                <a:t>      </a:t>
              </a:r>
              <a:r>
                <a:rPr lang="zh-CN" altLang="zh-CN" sz="2000" b="1" dirty="0"/>
                <a:t>近</a:t>
              </a:r>
              <a:r>
                <a:rPr lang="en-US" altLang="zh-CN" sz="2000" b="1" dirty="0"/>
                <a:t>3</a:t>
              </a:r>
              <a:r>
                <a:rPr lang="zh-CN" altLang="zh-CN" sz="2000" b="1" dirty="0"/>
                <a:t>年引进国家杰青</a:t>
              </a:r>
              <a:r>
                <a:rPr lang="en-US" altLang="zh-CN" sz="2000" b="1" dirty="0"/>
                <a:t>1</a:t>
              </a:r>
              <a:r>
                <a:rPr lang="zh-CN" altLang="zh-CN" sz="2000" b="1" dirty="0"/>
                <a:t>人，博士</a:t>
              </a:r>
              <a:r>
                <a:rPr lang="en-US" altLang="zh-CN" sz="2000" b="1" dirty="0"/>
                <a:t>5</a:t>
              </a:r>
              <a:r>
                <a:rPr lang="zh-CN" altLang="zh-CN" sz="2000" b="1" dirty="0"/>
                <a:t>人，专业教师达</a:t>
              </a:r>
              <a:r>
                <a:rPr lang="en-US" altLang="zh-CN" sz="2000" b="1" dirty="0"/>
                <a:t>23</a:t>
              </a:r>
              <a:r>
                <a:rPr lang="zh-CN" altLang="zh-CN" sz="2000" b="1" dirty="0"/>
                <a:t>人，具有高级职称</a:t>
              </a:r>
              <a:r>
                <a:rPr lang="en-US" altLang="zh-CN" sz="2000" b="1" dirty="0"/>
                <a:t>18</a:t>
              </a:r>
              <a:r>
                <a:rPr lang="zh-CN" altLang="zh-CN" sz="2000" b="1" dirty="0"/>
                <a:t>人。</a:t>
              </a:r>
              <a:r>
                <a:rPr lang="en-US" altLang="zh-CN" sz="2000" b="1" dirty="0"/>
                <a:t>95</a:t>
              </a:r>
              <a:r>
                <a:rPr lang="en-US" altLang="zh-CN" sz="2000" b="1" dirty="0" smtClean="0"/>
                <a:t>%</a:t>
              </a:r>
              <a:r>
                <a:rPr lang="zh-CN" altLang="zh-CN" sz="2000" b="1" dirty="0" smtClean="0"/>
                <a:t>教师</a:t>
              </a:r>
              <a:r>
                <a:rPr lang="zh-CN" altLang="zh-CN" sz="2000" b="1" dirty="0"/>
                <a:t>有博士学位；专业生师</a:t>
              </a:r>
              <a:r>
                <a:rPr lang="zh-CN" altLang="zh-CN" sz="2000" b="1" dirty="0" smtClean="0"/>
                <a:t>比</a:t>
              </a:r>
              <a:r>
                <a:rPr lang="en-US" altLang="zh-CN" sz="2000" b="1" dirty="0" smtClean="0"/>
                <a:t>10</a:t>
              </a:r>
              <a:r>
                <a:rPr lang="zh-CN" altLang="zh-CN" sz="2000" b="1" dirty="0"/>
                <a:t>：</a:t>
              </a:r>
              <a:r>
                <a:rPr lang="en-US" altLang="zh-CN" sz="2000" b="1" dirty="0"/>
                <a:t>1</a:t>
              </a:r>
              <a:r>
                <a:rPr lang="zh-CN" altLang="en-US" sz="2000" b="1" dirty="0"/>
                <a:t>。</a:t>
              </a:r>
              <a:endParaRPr lang="en-US" altLang="zh-CN" sz="2000" b="1" dirty="0"/>
            </a:p>
            <a:p>
              <a:pPr>
                <a:lnSpc>
                  <a:spcPct val="125000"/>
                </a:lnSpc>
              </a:pPr>
              <a:endParaRPr lang="en-US" altLang="zh-CN" sz="2000" dirty="0"/>
            </a:p>
          </p:txBody>
        </p:sp>
      </p:grpSp>
      <p:sp>
        <p:nvSpPr>
          <p:cNvPr id="39" name="Oval 10">
            <a:extLst>
              <a:ext uri="{FF2B5EF4-FFF2-40B4-BE49-F238E27FC236}">
                <a16:creationId xmlns="" xmlns:a16="http://schemas.microsoft.com/office/drawing/2014/main" id="{4A9273C6-3318-4E12-889B-104691D0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60" y="1075457"/>
            <a:ext cx="463458" cy="46345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dirty="0">
                <a:solidFill>
                  <a:srgbClr val="F8F8F8"/>
                </a:solidFill>
                <a:latin typeface="Lifeline JL" panose="00000400000000000000" pitchFamily="2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F8F8F8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AED49E74-E02E-4E37-B6CA-66C30D055744}"/>
              </a:ext>
            </a:extLst>
          </p:cNvPr>
          <p:cNvGrpSpPr/>
          <p:nvPr/>
        </p:nvGrpSpPr>
        <p:grpSpPr>
          <a:xfrm>
            <a:off x="2918099" y="3049582"/>
            <a:ext cx="7378839" cy="1588192"/>
            <a:chOff x="695323" y="2497154"/>
            <a:chExt cx="10801351" cy="1588192"/>
          </a:xfrm>
        </p:grpSpPr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31F828F3-4CC4-4AF2-8CE9-487B98E52D0B}"/>
                </a:ext>
              </a:extLst>
            </p:cNvPr>
            <p:cNvSpPr/>
            <p:nvPr/>
          </p:nvSpPr>
          <p:spPr>
            <a:xfrm>
              <a:off x="695324" y="2500088"/>
              <a:ext cx="10801349" cy="1203950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209E331A-3BF3-45F5-A821-2514D61A6106}"/>
                </a:ext>
              </a:extLst>
            </p:cNvPr>
            <p:cNvSpPr/>
            <p:nvPr/>
          </p:nvSpPr>
          <p:spPr>
            <a:xfrm>
              <a:off x="695323" y="2497154"/>
              <a:ext cx="10801351" cy="1588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/>
                <a:t>     </a:t>
              </a:r>
              <a:endParaRPr lang="en-US" altLang="zh-CN" sz="2000" dirty="0"/>
            </a:p>
            <a:p>
              <a:pPr>
                <a:lnSpc>
                  <a:spcPct val="125000"/>
                </a:lnSpc>
              </a:pPr>
              <a:r>
                <a:rPr lang="en-US" altLang="zh-CN" sz="2000" b="1" dirty="0"/>
                <a:t>      </a:t>
              </a:r>
              <a:r>
                <a:rPr lang="zh-CN" altLang="zh-CN" sz="2000" b="1" dirty="0"/>
                <a:t>近</a:t>
              </a:r>
              <a:r>
                <a:rPr lang="en-US" altLang="zh-CN" sz="2000" b="1" dirty="0"/>
                <a:t>3</a:t>
              </a:r>
              <a:r>
                <a:rPr lang="zh-CN" altLang="zh-CN" sz="2000" b="1" dirty="0"/>
                <a:t>年</a:t>
              </a:r>
              <a:r>
                <a:rPr lang="en-US" altLang="zh-CN" sz="2000" b="1" dirty="0"/>
                <a:t>3</a:t>
              </a:r>
              <a:r>
                <a:rPr lang="zh-CN" altLang="zh-CN" sz="2000" b="1" dirty="0"/>
                <a:t>人次获得国家级省级教学比赛奖励</a:t>
              </a:r>
              <a:r>
                <a:rPr lang="en-US" altLang="zh-CN" sz="2000" b="1" dirty="0"/>
                <a:t>, </a:t>
              </a:r>
              <a:r>
                <a:rPr lang="zh-CN" altLang="zh-CN" sz="2000" b="1" dirty="0"/>
                <a:t>选派</a:t>
              </a:r>
              <a:r>
                <a:rPr lang="en-US" altLang="zh-CN" sz="2000" b="1" dirty="0"/>
                <a:t>5</a:t>
              </a:r>
              <a:r>
                <a:rPr lang="zh-CN" altLang="zh-CN" sz="2000" b="1" dirty="0"/>
                <a:t>名教师到国外知名大学访学，</a:t>
              </a:r>
              <a:r>
                <a:rPr lang="en-US" altLang="zh-CN" sz="2000" b="1" dirty="0"/>
                <a:t>3</a:t>
              </a:r>
              <a:r>
                <a:rPr lang="zh-CN" altLang="zh-CN" sz="2000" b="1" dirty="0"/>
                <a:t>名教师在知名企事业单位锻炼</a:t>
              </a:r>
              <a:r>
                <a:rPr lang="zh-CN" altLang="en-US" sz="2000" b="1" dirty="0"/>
                <a:t>。</a:t>
              </a:r>
              <a:endParaRPr lang="en-US" altLang="zh-CN" sz="2000" b="1" dirty="0"/>
            </a:p>
            <a:p>
              <a:pPr>
                <a:lnSpc>
                  <a:spcPct val="125000"/>
                </a:lnSpc>
              </a:pPr>
              <a:endParaRPr lang="en-US" altLang="zh-CN" sz="2000" dirty="0"/>
            </a:p>
          </p:txBody>
        </p:sp>
      </p:grpSp>
      <p:sp>
        <p:nvSpPr>
          <p:cNvPr id="43" name="Oval 10">
            <a:extLst>
              <a:ext uri="{FF2B5EF4-FFF2-40B4-BE49-F238E27FC236}">
                <a16:creationId xmlns="" xmlns:a16="http://schemas.microsoft.com/office/drawing/2014/main" id="{2F17C6B5-3EB5-4691-9B47-8620AD13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60" y="3279913"/>
            <a:ext cx="463458" cy="46345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dirty="0">
                <a:solidFill>
                  <a:srgbClr val="F8F8F8"/>
                </a:solidFill>
                <a:latin typeface="Lifeline JL" panose="00000400000000000000" pitchFamily="2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F8F8F8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E42F8CA1-6063-47B8-A971-B83B68FA0373}"/>
              </a:ext>
            </a:extLst>
          </p:cNvPr>
          <p:cNvGrpSpPr/>
          <p:nvPr/>
        </p:nvGrpSpPr>
        <p:grpSpPr>
          <a:xfrm>
            <a:off x="2918099" y="4727458"/>
            <a:ext cx="7378838" cy="1327090"/>
            <a:chOff x="1859743" y="2101910"/>
            <a:chExt cx="9636932" cy="1327090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5F2942B0-7E46-4690-845A-745CD66CE831}"/>
                </a:ext>
              </a:extLst>
            </p:cNvPr>
            <p:cNvSpPr/>
            <p:nvPr/>
          </p:nvSpPr>
          <p:spPr>
            <a:xfrm>
              <a:off x="1859743" y="2101910"/>
              <a:ext cx="9636932" cy="1327090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D5AB9C24-8193-45AC-8BD5-AB59BA9AE904}"/>
                </a:ext>
              </a:extLst>
            </p:cNvPr>
            <p:cNvSpPr/>
            <p:nvPr/>
          </p:nvSpPr>
          <p:spPr>
            <a:xfrm>
              <a:off x="1859744" y="2257624"/>
              <a:ext cx="9636929" cy="959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 algn="l">
                <a:lnSpc>
                  <a:spcPct val="150000"/>
                </a:lnSpc>
              </a:pPr>
              <a:r>
                <a:rPr lang="en-US" altLang="zh-CN" sz="2000" b="1" dirty="0"/>
                <a:t>   </a:t>
              </a:r>
              <a:r>
                <a:rPr lang="zh-CN" altLang="zh-CN" sz="2000" b="1" dirty="0"/>
                <a:t>师资结构不断优化，师资力量不断雄厚，教学科研水平不断提高。</a:t>
              </a:r>
            </a:p>
          </p:txBody>
        </p:sp>
      </p:grpSp>
      <p:sp>
        <p:nvSpPr>
          <p:cNvPr id="53" name="Oval 10">
            <a:extLst>
              <a:ext uri="{FF2B5EF4-FFF2-40B4-BE49-F238E27FC236}">
                <a16:creationId xmlns="" xmlns:a16="http://schemas.microsoft.com/office/drawing/2014/main" id="{EBDB5D9C-992D-4336-B06A-609AF809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60" y="4899589"/>
            <a:ext cx="463458" cy="46345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dirty="0">
                <a:solidFill>
                  <a:srgbClr val="F8F8F8"/>
                </a:solidFill>
                <a:latin typeface="Lifeline JL" panose="00000400000000000000" pitchFamily="2" charset="0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rgbClr val="F8F8F8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5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39667" y="0"/>
            <a:ext cx="2416902" cy="2416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F7AEF24-F2B5-4606-853D-16220CD06748}"/>
              </a:ext>
            </a:extLst>
          </p:cNvPr>
          <p:cNvSpPr txBox="1"/>
          <p:nvPr/>
        </p:nvSpPr>
        <p:spPr>
          <a:xfrm>
            <a:off x="4466123" y="0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53A3"/>
                </a:solidFill>
              </a:rPr>
              <a:t>人才培养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B14836D-2950-4161-8E63-770A862A55CA}"/>
              </a:ext>
            </a:extLst>
          </p:cNvPr>
          <p:cNvSpPr/>
          <p:nvPr/>
        </p:nvSpPr>
        <p:spPr>
          <a:xfrm>
            <a:off x="3450553" y="2059962"/>
            <a:ext cx="3228798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坚持以服务烟草行业发展人才培养需求为宗旨，多年来为山东地方烟草公司输送了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80%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以上的专业人才，培养了大批技术骨干。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935926C2-2F92-48F0-80CB-99F42036DB3F}"/>
              </a:ext>
            </a:extLst>
          </p:cNvPr>
          <p:cNvSpPr>
            <a:spLocks noEditPoints="1"/>
          </p:cNvSpPr>
          <p:nvPr/>
        </p:nvSpPr>
        <p:spPr bwMode="auto">
          <a:xfrm>
            <a:off x="790483" y="553668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F23ABD35-62C3-4CA8-BF6A-8CCEBF57A45A}"/>
              </a:ext>
            </a:extLst>
          </p:cNvPr>
          <p:cNvCxnSpPr/>
          <p:nvPr/>
        </p:nvCxnSpPr>
        <p:spPr bwMode="auto">
          <a:xfrm>
            <a:off x="1184852" y="1013401"/>
            <a:ext cx="95690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Oval 6">
            <a:extLst>
              <a:ext uri="{FF2B5EF4-FFF2-40B4-BE49-F238E27FC236}">
                <a16:creationId xmlns="" xmlns:a16="http://schemas.microsoft.com/office/drawing/2014/main" id="{CD2175A6-37AB-4AA4-B66B-8ADC1C0D9C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26689" y="3052966"/>
            <a:ext cx="1907896" cy="188659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D54D37B6-258B-474B-852F-EF3668EA6383}"/>
              </a:ext>
            </a:extLst>
          </p:cNvPr>
          <p:cNvSpPr/>
          <p:nvPr/>
        </p:nvSpPr>
        <p:spPr>
          <a:xfrm>
            <a:off x="-1" y="-1"/>
            <a:ext cx="4539668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88B7213E-636A-4B12-87DC-84FF9DFE8DC2}"/>
              </a:ext>
            </a:extLst>
          </p:cNvPr>
          <p:cNvSpPr/>
          <p:nvPr/>
        </p:nvSpPr>
        <p:spPr>
          <a:xfrm>
            <a:off x="6956569" y="-2"/>
            <a:ext cx="5235431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6">
            <a:extLst>
              <a:ext uri="{FF2B5EF4-FFF2-40B4-BE49-F238E27FC236}">
                <a16:creationId xmlns="" xmlns:a16="http://schemas.microsoft.com/office/drawing/2014/main" id="{F7DF30BD-ED41-4DDE-9ED3-D50E88C772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85438" y="2569163"/>
            <a:ext cx="1897945" cy="190622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Freeform 7">
            <a:extLst>
              <a:ext uri="{FF2B5EF4-FFF2-40B4-BE49-F238E27FC236}">
                <a16:creationId xmlns="" xmlns:a16="http://schemas.microsoft.com/office/drawing/2014/main" id="{8E860FA6-5E19-4386-81DE-096DB957BE35}"/>
              </a:ext>
            </a:extLst>
          </p:cNvPr>
          <p:cNvSpPr/>
          <p:nvPr/>
        </p:nvSpPr>
        <p:spPr bwMode="auto">
          <a:xfrm flipH="1">
            <a:off x="8655487" y="1445030"/>
            <a:ext cx="1285486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Oval 8">
            <a:extLst>
              <a:ext uri="{FF2B5EF4-FFF2-40B4-BE49-F238E27FC236}">
                <a16:creationId xmlns="" xmlns:a16="http://schemas.microsoft.com/office/drawing/2014/main" id="{F02A03AB-F5A2-414C-A275-56C0AD7361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28460" y="1006880"/>
            <a:ext cx="1212841" cy="1220788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="" xmlns:a16="http://schemas.microsoft.com/office/drawing/2014/main" id="{0AD2441A-4276-488C-A7A2-F12F9A4900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3172" y="2865843"/>
            <a:ext cx="1214421" cy="1219200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58" name="Oval 10">
            <a:extLst>
              <a:ext uri="{FF2B5EF4-FFF2-40B4-BE49-F238E27FC236}">
                <a16:creationId xmlns="" xmlns:a16="http://schemas.microsoft.com/office/drawing/2014/main" id="{B3DD60F4-22B8-407F-9E80-487F00F1B5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03047" y="4667655"/>
            <a:ext cx="1214421" cy="1219200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 b="1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59" name="Line 11">
            <a:extLst>
              <a:ext uri="{FF2B5EF4-FFF2-40B4-BE49-F238E27FC236}">
                <a16:creationId xmlns="" xmlns:a16="http://schemas.microsoft.com/office/drawing/2014/main" id="{FC060DE2-F0FA-47BD-9957-7929ABDEF7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8682" y="2089081"/>
            <a:ext cx="868901" cy="64144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Line 13">
            <a:extLst>
              <a:ext uri="{FF2B5EF4-FFF2-40B4-BE49-F238E27FC236}">
                <a16:creationId xmlns="" xmlns:a16="http://schemas.microsoft.com/office/drawing/2014/main" id="{5E6DE1CD-53D7-42A0-91A0-FA2F2A9231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9362" y="3457980"/>
            <a:ext cx="1158150" cy="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Oval 14">
            <a:extLst>
              <a:ext uri="{FF2B5EF4-FFF2-40B4-BE49-F238E27FC236}">
                <a16:creationId xmlns="" xmlns:a16="http://schemas.microsoft.com/office/drawing/2014/main" id="{B749BB7C-C7D6-4991-B6F5-543629977C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6587" y="2708680"/>
            <a:ext cx="1617122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 dirty="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="" xmlns:a16="http://schemas.microsoft.com/office/drawing/2014/main" id="{A3C88549-0889-47D7-B0A0-8A87E8FADE68}"/>
              </a:ext>
            </a:extLst>
          </p:cNvPr>
          <p:cNvSpPr txBox="1"/>
          <p:nvPr/>
        </p:nvSpPr>
        <p:spPr>
          <a:xfrm flipH="1">
            <a:off x="8501201" y="1201775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实践能力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064B53EF-83F2-4E4F-AC7E-E9A3070C3D6A}"/>
              </a:ext>
            </a:extLst>
          </p:cNvPr>
          <p:cNvSpPr txBox="1"/>
          <p:nvPr/>
        </p:nvSpPr>
        <p:spPr>
          <a:xfrm flipH="1">
            <a:off x="9380922" y="3069468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创新能力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64" name="TextBox 13">
            <a:extLst>
              <a:ext uri="{FF2B5EF4-FFF2-40B4-BE49-F238E27FC236}">
                <a16:creationId xmlns="" xmlns:a16="http://schemas.microsoft.com/office/drawing/2014/main" id="{A9B4A530-7470-4CB2-82C6-F8CE121F159E}"/>
              </a:ext>
            </a:extLst>
          </p:cNvPr>
          <p:cNvSpPr txBox="1"/>
          <p:nvPr/>
        </p:nvSpPr>
        <p:spPr>
          <a:xfrm flipH="1">
            <a:off x="8376582" y="4861756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沟通能力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65" name="TextBox 14">
            <a:extLst>
              <a:ext uri="{FF2B5EF4-FFF2-40B4-BE49-F238E27FC236}">
                <a16:creationId xmlns="" xmlns:a16="http://schemas.microsoft.com/office/drawing/2014/main" id="{26F57063-446A-48F2-A97B-1871FF0A6A6F}"/>
              </a:ext>
            </a:extLst>
          </p:cNvPr>
          <p:cNvSpPr txBox="1"/>
          <p:nvPr/>
        </p:nvSpPr>
        <p:spPr>
          <a:xfrm flipH="1">
            <a:off x="6322149" y="2967570"/>
            <a:ext cx="1039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/>
                </a:solidFill>
                <a:latin typeface="+mn-ea"/>
                <a:ea typeface="+mn-ea"/>
              </a:rPr>
              <a:t>其他能力</a:t>
            </a:r>
            <a:endParaRPr lang="en-US" altLang="zh-CN" sz="3200" b="1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66" name="Line 11">
            <a:extLst>
              <a:ext uri="{FF2B5EF4-FFF2-40B4-BE49-F238E27FC236}">
                <a16:creationId xmlns="" xmlns:a16="http://schemas.microsoft.com/office/drawing/2014/main" id="{2FA46B58-1040-4EDF-98C5-3D1C719090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5034" y="4286368"/>
            <a:ext cx="719559" cy="58685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="" xmlns:a16="http://schemas.microsoft.com/office/drawing/2014/main" id="{8E090DA0-A14A-4329-B1C2-1D8B138B0F77}"/>
              </a:ext>
            </a:extLst>
          </p:cNvPr>
          <p:cNvSpPr/>
          <p:nvPr/>
        </p:nvSpPr>
        <p:spPr bwMode="auto">
          <a:xfrm>
            <a:off x="1770518" y="1382831"/>
            <a:ext cx="1709859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Oval 8">
            <a:extLst>
              <a:ext uri="{FF2B5EF4-FFF2-40B4-BE49-F238E27FC236}">
                <a16:creationId xmlns="" xmlns:a16="http://schemas.microsoft.com/office/drawing/2014/main" id="{6A970641-6FA1-43C7-832B-9DF94772DA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87116" y="1156502"/>
            <a:ext cx="1212841" cy="1220788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 b="1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="" xmlns:a16="http://schemas.microsoft.com/office/drawing/2014/main" id="{9756F7ED-184B-4161-8B54-78E50330EF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8544" y="2746760"/>
            <a:ext cx="1214421" cy="1219200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0" name="Oval 10">
            <a:extLst>
              <a:ext uri="{FF2B5EF4-FFF2-40B4-BE49-F238E27FC236}">
                <a16:creationId xmlns="" xmlns:a16="http://schemas.microsoft.com/office/drawing/2014/main" id="{74850C09-8E3B-48FB-B9B9-DB8C11DDD0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50383" y="4334280"/>
            <a:ext cx="1214421" cy="1219200"/>
          </a:xfrm>
          <a:prstGeom prst="ellipse">
            <a:avLst/>
          </a:prstGeom>
          <a:solidFill>
            <a:schemeClr val="accent1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="" xmlns:a16="http://schemas.microsoft.com/office/drawing/2014/main" id="{7F35D898-BBA2-41F4-A47F-0ECE39F4D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858" y="2128957"/>
            <a:ext cx="626611" cy="64144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Line 13">
            <a:extLst>
              <a:ext uri="{FF2B5EF4-FFF2-40B4-BE49-F238E27FC236}">
                <a16:creationId xmlns="" xmlns:a16="http://schemas.microsoft.com/office/drawing/2014/main" id="{C5C9AA29-805A-47E5-A286-9258F2C9B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5715" y="3422767"/>
            <a:ext cx="1278485" cy="1297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Oval 14">
            <a:extLst>
              <a:ext uri="{FF2B5EF4-FFF2-40B4-BE49-F238E27FC236}">
                <a16:creationId xmlns="" xmlns:a16="http://schemas.microsoft.com/office/drawing/2014/main" id="{F18CF340-5BEA-4150-B439-08CB525A58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20597" y="2708680"/>
            <a:ext cx="1617122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4" name="TextBox 11">
            <a:extLst>
              <a:ext uri="{FF2B5EF4-FFF2-40B4-BE49-F238E27FC236}">
                <a16:creationId xmlns="" xmlns:a16="http://schemas.microsoft.com/office/drawing/2014/main" id="{1EF8F418-3625-4AC2-84B4-E151F8025A70}"/>
              </a:ext>
            </a:extLst>
          </p:cNvPr>
          <p:cNvSpPr txBox="1"/>
          <p:nvPr/>
        </p:nvSpPr>
        <p:spPr>
          <a:xfrm flipH="1">
            <a:off x="2658955" y="1346319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技术设计</a:t>
            </a:r>
            <a:endParaRPr lang="en-US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75" name="TextBox 12">
            <a:extLst>
              <a:ext uri="{FF2B5EF4-FFF2-40B4-BE49-F238E27FC236}">
                <a16:creationId xmlns="" xmlns:a16="http://schemas.microsoft.com/office/drawing/2014/main" id="{57658BBE-174E-453A-B63A-9CFD1D4E7339}"/>
              </a:ext>
            </a:extLst>
          </p:cNvPr>
          <p:cNvSpPr txBox="1"/>
          <p:nvPr/>
        </p:nvSpPr>
        <p:spPr>
          <a:xfrm flipH="1">
            <a:off x="1770518" y="3007269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研发推广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76" name="TextBox 13">
            <a:extLst>
              <a:ext uri="{FF2B5EF4-FFF2-40B4-BE49-F238E27FC236}">
                <a16:creationId xmlns="" xmlns:a16="http://schemas.microsoft.com/office/drawing/2014/main" id="{D18A5435-909B-4298-87B9-A1EEE5C3AEFE}"/>
              </a:ext>
            </a:extLst>
          </p:cNvPr>
          <p:cNvSpPr txBox="1"/>
          <p:nvPr/>
        </p:nvSpPr>
        <p:spPr>
          <a:xfrm flipH="1">
            <a:off x="2423918" y="4528381"/>
            <a:ext cx="86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营销管理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77" name="TextBox 14">
            <a:extLst>
              <a:ext uri="{FF2B5EF4-FFF2-40B4-BE49-F238E27FC236}">
                <a16:creationId xmlns="" xmlns:a16="http://schemas.microsoft.com/office/drawing/2014/main" id="{54DD61B9-935F-4B3E-9C43-D85D02214EC1}"/>
              </a:ext>
            </a:extLst>
          </p:cNvPr>
          <p:cNvSpPr txBox="1"/>
          <p:nvPr/>
        </p:nvSpPr>
        <p:spPr>
          <a:xfrm flipH="1">
            <a:off x="4675094" y="2919371"/>
            <a:ext cx="1039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/>
                </a:solidFill>
                <a:latin typeface="+mn-ea"/>
                <a:ea typeface="+mn-ea"/>
              </a:rPr>
              <a:t>专业能力</a:t>
            </a:r>
            <a:endParaRPr lang="en-US" altLang="zh-CN" sz="3200" b="1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78" name="Line 11">
            <a:extLst>
              <a:ext uri="{FF2B5EF4-FFF2-40B4-BE49-F238E27FC236}">
                <a16:creationId xmlns="" xmlns:a16="http://schemas.microsoft.com/office/drawing/2014/main" id="{C4865182-7467-490D-8D33-CEAF7EA81E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6774" y="4326243"/>
            <a:ext cx="735047" cy="436801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558C76A7-CB23-4268-B196-B59EC6819FB0}"/>
              </a:ext>
            </a:extLst>
          </p:cNvPr>
          <p:cNvSpPr/>
          <p:nvPr/>
        </p:nvSpPr>
        <p:spPr>
          <a:xfrm>
            <a:off x="2064649" y="6000261"/>
            <a:ext cx="7981672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bg1"/>
                </a:solidFill>
                <a:latin typeface="+mn-ea"/>
              </a:rPr>
              <a:t>立足山东，面向全国，服务行业，服务社会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="" xmlns:a16="http://schemas.microsoft.com/office/drawing/2014/main" id="{B3D6C4C1-20CC-40EE-A73F-DB84FDA58E84}"/>
              </a:ext>
            </a:extLst>
          </p:cNvPr>
          <p:cNvSpPr/>
          <p:nvPr/>
        </p:nvSpPr>
        <p:spPr>
          <a:xfrm>
            <a:off x="4988500" y="4322621"/>
            <a:ext cx="1987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+mn-ea"/>
              </a:rPr>
              <a:t>核心能力</a:t>
            </a:r>
            <a:endParaRPr lang="en-US" altLang="zh-CN" sz="2800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2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 animBg="1"/>
      <p:bldP spid="53" grpId="0" animBg="1"/>
      <p:bldP spid="79" grpId="0" animBg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1" y="-1"/>
            <a:ext cx="4539668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956569" y="-2"/>
            <a:ext cx="5235431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39667" y="0"/>
            <a:ext cx="2416902" cy="2416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F7AEF24-F2B5-4606-853D-16220CD06748}"/>
              </a:ext>
            </a:extLst>
          </p:cNvPr>
          <p:cNvSpPr txBox="1"/>
          <p:nvPr/>
        </p:nvSpPr>
        <p:spPr>
          <a:xfrm>
            <a:off x="4466123" y="0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53A3"/>
                </a:solidFill>
              </a:rPr>
              <a:t>科研条件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B14836D-2950-4161-8E63-770A862A55CA}"/>
              </a:ext>
            </a:extLst>
          </p:cNvPr>
          <p:cNvSpPr/>
          <p:nvPr/>
        </p:nvSpPr>
        <p:spPr>
          <a:xfrm>
            <a:off x="235671" y="2846894"/>
            <a:ext cx="3228798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坚持以服务烟草行业发展人才培养需求为宗旨，多年来为山东地方烟草公司输送了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80%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以上的专业人才，培养了大批技术骨干。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F67A8CBD-BEA5-4310-B77C-02C81EB3F48A}"/>
              </a:ext>
            </a:extLst>
          </p:cNvPr>
          <p:cNvGrpSpPr/>
          <p:nvPr/>
        </p:nvGrpSpPr>
        <p:grpSpPr>
          <a:xfrm>
            <a:off x="57789" y="5059017"/>
            <a:ext cx="12134211" cy="1677820"/>
            <a:chOff x="695325" y="3604930"/>
            <a:chExt cx="3086964" cy="2703795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9DDFEE38-DC82-4D0F-B584-F2A5AC487B46}"/>
                </a:ext>
              </a:extLst>
            </p:cNvPr>
            <p:cNvSpPr/>
            <p:nvPr/>
          </p:nvSpPr>
          <p:spPr>
            <a:xfrm>
              <a:off x="695325" y="3693073"/>
              <a:ext cx="3086964" cy="26156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/>
              <a:endParaRPr lang="zh-CN" altLang="en-US" sz="1867" kern="0">
                <a:solidFill>
                  <a:prstClr val="white"/>
                </a:solidFill>
                <a:latin typeface="Calibri"/>
                <a:ea typeface="微软雅黑" charset="0"/>
                <a:cs typeface="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="" xmlns:a16="http://schemas.microsoft.com/office/drawing/2014/main" id="{1B114EFB-5E5D-4952-B5F6-821F5DDBE169}"/>
                </a:ext>
              </a:extLst>
            </p:cNvPr>
            <p:cNvSpPr/>
            <p:nvPr/>
          </p:nvSpPr>
          <p:spPr>
            <a:xfrm>
              <a:off x="2105896" y="3604930"/>
              <a:ext cx="265823" cy="88143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/>
              <a:endParaRPr lang="zh-CN" altLang="en-US" sz="1867" kern="0">
                <a:solidFill>
                  <a:prstClr val="white"/>
                </a:solidFill>
                <a:latin typeface="Calibri"/>
                <a:ea typeface="微软雅黑" charset="0"/>
                <a:cs typeface="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9B47504-177B-4CE7-918F-B1AC371A683B}"/>
              </a:ext>
            </a:extLst>
          </p:cNvPr>
          <p:cNvSpPr/>
          <p:nvPr/>
        </p:nvSpPr>
        <p:spPr>
          <a:xfrm>
            <a:off x="595688" y="5325110"/>
            <a:ext cx="11000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以植物保护学山东省一流学科、“山东省烟草病虫害研究中心”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、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山东省现代农业烟草产业体系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、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山东烟草工商研融合创新科技园为依托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平台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，教学科研实践平台完善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12" t="2617" r="2118" b="1645"/>
          <a:stretch>
            <a:fillRect/>
          </a:stretch>
        </p:blipFill>
        <p:spPr bwMode="auto">
          <a:xfrm>
            <a:off x="421342" y="2528048"/>
            <a:ext cx="349644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977" y="2519642"/>
            <a:ext cx="34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8989" y="2508682"/>
            <a:ext cx="34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680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1" y="-1"/>
            <a:ext cx="4539668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956569" y="-2"/>
            <a:ext cx="5235431" cy="2416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39667" y="0"/>
            <a:ext cx="2416902" cy="2416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F7AEF24-F2B5-4606-853D-16220CD06748}"/>
              </a:ext>
            </a:extLst>
          </p:cNvPr>
          <p:cNvSpPr txBox="1"/>
          <p:nvPr/>
        </p:nvSpPr>
        <p:spPr>
          <a:xfrm>
            <a:off x="4466123" y="0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53A3"/>
                </a:solidFill>
              </a:rPr>
              <a:t>科研条件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B14836D-2950-4161-8E63-770A862A55CA}"/>
              </a:ext>
            </a:extLst>
          </p:cNvPr>
          <p:cNvSpPr/>
          <p:nvPr/>
        </p:nvSpPr>
        <p:spPr>
          <a:xfrm>
            <a:off x="235671" y="2846894"/>
            <a:ext cx="3228798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坚持以服务烟草行业发展人才培养需求为宗旨，多年来为山东地方烟草公司输送了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80%</a:t>
            </a:r>
            <a:r>
              <a:rPr lang="zh-CN" altLang="zh-CN" sz="2400" b="1" dirty="0">
                <a:solidFill>
                  <a:schemeClr val="bg1"/>
                </a:solidFill>
                <a:latin typeface="+mn-ea"/>
              </a:rPr>
              <a:t>以上的专业人才，培养了大批技术骨干。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F67A8CBD-BEA5-4310-B77C-02C81EB3F48A}"/>
              </a:ext>
            </a:extLst>
          </p:cNvPr>
          <p:cNvGrpSpPr/>
          <p:nvPr/>
        </p:nvGrpSpPr>
        <p:grpSpPr>
          <a:xfrm>
            <a:off x="0" y="5405118"/>
            <a:ext cx="12192000" cy="1063487"/>
            <a:chOff x="695325" y="3604930"/>
            <a:chExt cx="3086964" cy="2703795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9DDFEE38-DC82-4D0F-B584-F2A5AC487B46}"/>
                </a:ext>
              </a:extLst>
            </p:cNvPr>
            <p:cNvSpPr/>
            <p:nvPr/>
          </p:nvSpPr>
          <p:spPr>
            <a:xfrm>
              <a:off x="695325" y="3693073"/>
              <a:ext cx="3086964" cy="26156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/>
              <a:endParaRPr lang="zh-CN" altLang="en-US" sz="1867" kern="0">
                <a:solidFill>
                  <a:prstClr val="white"/>
                </a:solidFill>
                <a:latin typeface="Calibri"/>
                <a:ea typeface="微软雅黑" charset="0"/>
                <a:cs typeface="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="" xmlns:a16="http://schemas.microsoft.com/office/drawing/2014/main" id="{1B114EFB-5E5D-4952-B5F6-821F5DDBE169}"/>
                </a:ext>
              </a:extLst>
            </p:cNvPr>
            <p:cNvSpPr/>
            <p:nvPr/>
          </p:nvSpPr>
          <p:spPr>
            <a:xfrm>
              <a:off x="2105896" y="3604930"/>
              <a:ext cx="265823" cy="88143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/>
              <a:endParaRPr lang="zh-CN" altLang="en-US" sz="1867" kern="0">
                <a:solidFill>
                  <a:prstClr val="white"/>
                </a:solidFill>
                <a:latin typeface="Calibri"/>
                <a:ea typeface="微软雅黑" charset="0"/>
                <a:cs typeface="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9B47504-177B-4CE7-918F-B1AC371A683B}"/>
              </a:ext>
            </a:extLst>
          </p:cNvPr>
          <p:cNvSpPr/>
          <p:nvPr/>
        </p:nvSpPr>
        <p:spPr>
          <a:xfrm>
            <a:off x="1460393" y="5727110"/>
            <a:ext cx="9124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良好的实验条件，稳定的试验站园及试验基地，充足的科研经费。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6FB2902-4120-4E39-A1CC-FA3DE67C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700" y="2524618"/>
            <a:ext cx="3502339" cy="25931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2D6D725-B753-4423-B015-CD2B9EFF8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1" y="2580458"/>
            <a:ext cx="3479546" cy="255303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2BEF7A3-48FF-4DBB-B1A0-C4A85CB3E1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66"/>
          <a:stretch/>
        </p:blipFill>
        <p:spPr>
          <a:xfrm>
            <a:off x="7934424" y="2556558"/>
            <a:ext cx="4021905" cy="25442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8F7424C-FBB9-4C57-97C1-B74739BF3194}"/>
              </a:ext>
            </a:extLst>
          </p:cNvPr>
          <p:cNvSpPr/>
          <p:nvPr/>
        </p:nvSpPr>
        <p:spPr>
          <a:xfrm>
            <a:off x="7952353" y="4725679"/>
            <a:ext cx="2146097" cy="372186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</a:rPr>
              <a:t>连续流动分析仪</a:t>
            </a:r>
          </a:p>
        </p:txBody>
      </p:sp>
    </p:spTree>
    <p:extLst>
      <p:ext uri="{BB962C8B-B14F-4D97-AF65-F5344CB8AC3E}">
        <p14:creationId xmlns="" xmlns:p14="http://schemas.microsoft.com/office/powerpoint/2010/main" val="7411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298174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296939" y="0"/>
            <a:ext cx="18950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01512" y="2125751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就业情况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51C1A15-4888-4A8A-A673-89D361D33EDB}"/>
              </a:ext>
            </a:extLst>
          </p:cNvPr>
          <p:cNvGrpSpPr/>
          <p:nvPr/>
        </p:nvGrpSpPr>
        <p:grpSpPr>
          <a:xfrm>
            <a:off x="2835553" y="325679"/>
            <a:ext cx="1895061" cy="1578277"/>
            <a:chOff x="1457739" y="1828800"/>
            <a:chExt cx="1987826" cy="1987826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5BABF6FB-9564-4BA2-B1EF-34F7D177CA61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b="1" dirty="0">
                  <a:latin typeface="+mn-ea"/>
                </a:rPr>
                <a:t>01</a:t>
              </a:r>
              <a:endParaRPr lang="zh-CN" altLang="en-US" sz="6000" b="1" dirty="0">
                <a:latin typeface="+mn-ea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73874D9C-F176-44E4-9751-B48922F94FBB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FA105735-3C1D-46AA-B50F-BB7C8D6D15DC}"/>
              </a:ext>
            </a:extLst>
          </p:cNvPr>
          <p:cNvGrpSpPr/>
          <p:nvPr/>
        </p:nvGrpSpPr>
        <p:grpSpPr>
          <a:xfrm>
            <a:off x="2960657" y="2379877"/>
            <a:ext cx="1895061" cy="1578277"/>
            <a:chOff x="1457739" y="1828800"/>
            <a:chExt cx="1987826" cy="1987826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4A74C9C3-3D44-4B57-8591-CF064D2AF5F4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b="1" dirty="0">
                  <a:latin typeface="+mn-ea"/>
                </a:rPr>
                <a:t>02</a:t>
              </a:r>
              <a:endParaRPr lang="zh-CN" altLang="en-US" sz="6000" b="1" dirty="0">
                <a:latin typeface="+mn-ea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FACC6C13-3EC1-427F-BCD4-7B0456148E09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0B317088-FCB5-45A1-A713-363E3BF9595A}"/>
              </a:ext>
            </a:extLst>
          </p:cNvPr>
          <p:cNvGrpSpPr/>
          <p:nvPr/>
        </p:nvGrpSpPr>
        <p:grpSpPr>
          <a:xfrm>
            <a:off x="2974874" y="4430399"/>
            <a:ext cx="1895062" cy="1578277"/>
            <a:chOff x="1457739" y="1828800"/>
            <a:chExt cx="1987826" cy="1987826"/>
          </a:xfrm>
        </p:grpSpPr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311ADA4C-DAB8-4C2C-A992-7569A6081FDA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b="1" dirty="0">
                  <a:latin typeface="+mn-ea"/>
                </a:rPr>
                <a:t>03</a:t>
              </a:r>
              <a:endParaRPr lang="zh-CN" altLang="en-US" sz="6000" b="1" dirty="0">
                <a:latin typeface="+mn-ea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DD5D55D2-A77F-4B6E-9DD0-5103D516860C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7B41CA1-F624-4411-83EC-BE208746C56E}"/>
              </a:ext>
            </a:extLst>
          </p:cNvPr>
          <p:cNvGrpSpPr/>
          <p:nvPr/>
        </p:nvGrpSpPr>
        <p:grpSpPr>
          <a:xfrm>
            <a:off x="5252595" y="732580"/>
            <a:ext cx="4522362" cy="1477328"/>
            <a:chOff x="1859743" y="2257624"/>
            <a:chExt cx="9636932" cy="1477328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8379E6C4-0B56-4891-897D-F659C3AAC164}"/>
                </a:ext>
              </a:extLst>
            </p:cNvPr>
            <p:cNvSpPr/>
            <p:nvPr/>
          </p:nvSpPr>
          <p:spPr>
            <a:xfrm>
              <a:off x="1859743" y="2317070"/>
              <a:ext cx="9636932" cy="1327090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EE3F60CB-9D18-4F2F-9E28-E27D8992D72D}"/>
                </a:ext>
              </a:extLst>
            </p:cNvPr>
            <p:cNvSpPr/>
            <p:nvPr/>
          </p:nvSpPr>
          <p:spPr>
            <a:xfrm>
              <a:off x="1859743" y="2257624"/>
              <a:ext cx="963693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 algn="l">
                <a:lnSpc>
                  <a:spcPct val="150000"/>
                </a:lnSpc>
              </a:pPr>
              <a:r>
                <a:rPr lang="en-US" altLang="zh-CN" sz="2000" b="1" dirty="0"/>
                <a:t>   </a:t>
              </a:r>
              <a:r>
                <a:rPr lang="zh-CN" altLang="en-US" sz="2000" b="1" dirty="0" smtClean="0"/>
                <a:t>学科培养研究生</a:t>
              </a:r>
              <a:r>
                <a:rPr lang="en-US" altLang="zh-CN" sz="2000" b="1" dirty="0" smtClean="0"/>
                <a:t>130</a:t>
              </a:r>
              <a:r>
                <a:rPr lang="zh-CN" altLang="en-US" sz="2000" b="1" dirty="0" smtClean="0"/>
                <a:t>多人，部分研究生推荐免试国内外高等院校博士就读，研究生就业率</a:t>
              </a:r>
              <a:r>
                <a:rPr lang="en-US" altLang="zh-CN" sz="2000" b="1" dirty="0" smtClean="0"/>
                <a:t>100%</a:t>
              </a:r>
              <a:r>
                <a:rPr lang="zh-CN" altLang="zh-CN" sz="2000" b="1" dirty="0" smtClean="0"/>
                <a:t>。</a:t>
              </a:r>
              <a:endParaRPr lang="zh-CN" altLang="zh-CN" sz="2000" b="1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193B250D-31D5-4624-8AC0-41D137B65077}"/>
              </a:ext>
            </a:extLst>
          </p:cNvPr>
          <p:cNvGrpSpPr/>
          <p:nvPr/>
        </p:nvGrpSpPr>
        <p:grpSpPr>
          <a:xfrm>
            <a:off x="5301897" y="2631063"/>
            <a:ext cx="4522362" cy="1633043"/>
            <a:chOff x="1859743" y="2101909"/>
            <a:chExt cx="9636932" cy="1633043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0B0C50C7-DDC8-4656-9533-6A38D2277218}"/>
                </a:ext>
              </a:extLst>
            </p:cNvPr>
            <p:cNvSpPr/>
            <p:nvPr/>
          </p:nvSpPr>
          <p:spPr>
            <a:xfrm>
              <a:off x="1859743" y="2101909"/>
              <a:ext cx="9636932" cy="1577129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F0EAE50E-F80B-43D8-A760-60393F09C8FC}"/>
                </a:ext>
              </a:extLst>
            </p:cNvPr>
            <p:cNvSpPr/>
            <p:nvPr/>
          </p:nvSpPr>
          <p:spPr>
            <a:xfrm>
              <a:off x="1859743" y="2257624"/>
              <a:ext cx="963693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50000"/>
                </a:lnSpc>
              </a:pPr>
              <a:r>
                <a:rPr lang="zh-CN" altLang="zh-CN" sz="2000" b="1" dirty="0" smtClean="0"/>
                <a:t>多年来大批</a:t>
              </a:r>
              <a:r>
                <a:rPr lang="zh-CN" altLang="en-US" sz="2000" b="1" dirty="0" smtClean="0"/>
                <a:t>毕业生就业于全国各级</a:t>
              </a:r>
              <a:r>
                <a:rPr lang="zh-CN" altLang="zh-CN" sz="2000" b="1" dirty="0" smtClean="0"/>
                <a:t>烟草公司，</a:t>
              </a:r>
              <a:r>
                <a:rPr lang="zh-CN" altLang="en-US" sz="2000" b="1" dirty="0" smtClean="0"/>
                <a:t>在烟草农业、工业及商业各领域成为</a:t>
              </a:r>
              <a:r>
                <a:rPr lang="zh-CN" altLang="zh-CN" sz="2000" b="1" dirty="0" smtClean="0"/>
                <a:t>技术</a:t>
              </a:r>
              <a:r>
                <a:rPr lang="zh-CN" altLang="zh-CN" sz="2000" b="1" dirty="0"/>
                <a:t>骨干。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0BC084C-0BAE-49C9-BE74-E854586B52C4}"/>
              </a:ext>
            </a:extLst>
          </p:cNvPr>
          <p:cNvGrpSpPr/>
          <p:nvPr/>
        </p:nvGrpSpPr>
        <p:grpSpPr>
          <a:xfrm>
            <a:off x="5301896" y="4685262"/>
            <a:ext cx="4522362" cy="1327090"/>
            <a:chOff x="1859743" y="2101910"/>
            <a:chExt cx="9636932" cy="1327090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33B51521-99FA-45D8-BF50-47611A4E708C}"/>
                </a:ext>
              </a:extLst>
            </p:cNvPr>
            <p:cNvSpPr/>
            <p:nvPr/>
          </p:nvSpPr>
          <p:spPr>
            <a:xfrm>
              <a:off x="1859743" y="2101910"/>
              <a:ext cx="9636932" cy="1327090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65D39244-250F-455C-8749-F241BA0434FF}"/>
                </a:ext>
              </a:extLst>
            </p:cNvPr>
            <p:cNvSpPr/>
            <p:nvPr/>
          </p:nvSpPr>
          <p:spPr>
            <a:xfrm>
              <a:off x="1859743" y="2257624"/>
              <a:ext cx="9636930" cy="959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50000"/>
                </a:lnSpc>
              </a:pPr>
              <a:r>
                <a:rPr lang="zh-CN" altLang="zh-CN" sz="2000" b="1" dirty="0"/>
                <a:t>基本功扎实，业务精湛，用人单位对毕业生的满意度高，评价良好。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256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-298174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296939" y="0"/>
            <a:ext cx="18950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01512" y="2125751"/>
            <a:ext cx="24169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就业情况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B097B740-E11E-4D3B-A5E9-0774C5B6A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06" b="9620"/>
          <a:stretch/>
        </p:blipFill>
        <p:spPr>
          <a:xfrm>
            <a:off x="4063753" y="921993"/>
            <a:ext cx="4765098" cy="1557446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1000AB39-BA20-424C-8646-AB75E71A0E01}"/>
              </a:ext>
            </a:extLst>
          </p:cNvPr>
          <p:cNvSpPr txBox="1"/>
          <p:nvPr/>
        </p:nvSpPr>
        <p:spPr>
          <a:xfrm>
            <a:off x="3986502" y="2623643"/>
            <a:ext cx="5526113" cy="131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第一国企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：金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饭碗、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年均收入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18.6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D322E645-7884-4753-B389-5D2D258AAB65}"/>
              </a:ext>
            </a:extLst>
          </p:cNvPr>
          <p:cNvSpPr txBox="1"/>
          <p:nvPr/>
        </p:nvSpPr>
        <p:spPr>
          <a:xfrm>
            <a:off x="4257113" y="4511712"/>
            <a:ext cx="5305782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79" b="1" dirty="0">
                <a:solidFill>
                  <a:srgbClr val="C00000"/>
                </a:solidFill>
              </a:rPr>
              <a:t>历史悠久，实力雄厚，体制完善，专业首选</a:t>
            </a:r>
            <a:endParaRPr lang="en-US" altLang="zh-CN" sz="2079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432</Words>
  <Application>Microsoft Office PowerPoint</Application>
  <PresentationFormat>自定义</PresentationFormat>
  <Paragraphs>69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keywords>PPT之家www.52ppt.com; PPT之家</cp:keywords>
  <dc:description>http://www.52ppt.com</dc:description>
  <cp:lastModifiedBy>Admin</cp:lastModifiedBy>
  <cp:revision>29</cp:revision>
  <dcterms:created xsi:type="dcterms:W3CDTF">2015-10-24T01:57:14Z</dcterms:created>
  <dcterms:modified xsi:type="dcterms:W3CDTF">2021-12-20T00:35:06Z</dcterms:modified>
</cp:coreProperties>
</file>