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75" r:id="rId4"/>
    <p:sldId id="257" r:id="rId5"/>
    <p:sldId id="262" r:id="rId6"/>
    <p:sldId id="264" r:id="rId7"/>
    <p:sldId id="266" r:id="rId8"/>
    <p:sldId id="263" r:id="rId9"/>
    <p:sldId id="267" r:id="rId10"/>
    <p:sldId id="265" r:id="rId11"/>
    <p:sldId id="273" r:id="rId12"/>
    <p:sldId id="274" r:id="rId13"/>
    <p:sldId id="276"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42" y="-62"/>
      </p:cViewPr>
      <p:guideLst>
        <p:guide orient="horz" pos="2196"/>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0"/>
            <a:ext cx="5111751"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3368FA-7D8E-43FF-BD7A-61D189ECFD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6ACEE5-C106-46FE-90CD-1311CBC2AEC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83368FA-7D8E-43FF-BD7A-61D189ECFD71}" type="datetimeFigureOut">
              <a:rPr lang="zh-CN" altLang="en-US" smtClean="0"/>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16ACEE5-C106-46FE-90CD-1311CBC2AE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hyperlink" Target="mailto:liuwt@sdau.edu.cn" TargetMode="External"/><Relationship Id="rId2" Type="http://schemas.openxmlformats.org/officeDocument/2006/relationships/image" Target="../media/image4.png"/><Relationship Id="rId1" Type="http://schemas.openxmlformats.org/officeDocument/2006/relationships/hyperlink" Target="mailto:wangjx@sdau.edu.c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hyperlink" Target="mailto:qiaokang11-11@163.com&#65307;qiaokang@sdau.edu.cn"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828040" y="1844676"/>
            <a:ext cx="7772400" cy="1470025"/>
          </a:xfrm>
        </p:spPr>
        <p:txBody>
          <a:bodyPr>
            <a:normAutofit/>
          </a:bodyPr>
          <a:p>
            <a:r>
              <a:rPr lang="zh-CN" altLang="en-US">
                <a:latin typeface="黑体" panose="02010609060101010101" pitchFamily="49" charset="-122"/>
                <a:ea typeface="黑体" panose="02010609060101010101" pitchFamily="49" charset="-122"/>
              </a:rPr>
              <a:t>欢迎报考农药学方向</a:t>
            </a:r>
            <a:endParaRPr lang="zh-CN" altLang="en-US">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p:txBody>
          <a:bodyPr>
            <a:normAutofit/>
          </a:bodyPr>
          <a:p>
            <a:r>
              <a:rPr lang="zh-CN" altLang="en-US" sz="4400">
                <a:solidFill>
                  <a:schemeClr val="tx1"/>
                </a:solidFill>
                <a:latin typeface="黑体" panose="02010609060101010101" pitchFamily="49" charset="-122"/>
                <a:ea typeface="黑体" panose="02010609060101010101" pitchFamily="49" charset="-122"/>
                <a:cs typeface="+mj-cs"/>
              </a:rPr>
              <a:t>刘 峰</a:t>
            </a:r>
            <a:endParaRPr lang="zh-CN" altLang="en-US" sz="4400">
              <a:solidFill>
                <a:schemeClr val="tx1"/>
              </a:solidFill>
              <a:latin typeface="黑体" panose="02010609060101010101" pitchFamily="49" charset="-122"/>
              <a:ea typeface="黑体" panose="02010609060101010101" pitchFamily="49" charset="-122"/>
              <a:cs typeface="+mj-cs"/>
            </a:endParaRPr>
          </a:p>
          <a:p>
            <a:pPr algn="ctr">
              <a:lnSpc>
                <a:spcPct val="120000"/>
              </a:lnSpc>
              <a:buClrTx/>
              <a:buSzTx/>
              <a:buFontTx/>
            </a:pPr>
            <a:r>
              <a:rPr lang="en-US" altLang="zh-CN" sz="4400">
                <a:solidFill>
                  <a:schemeClr val="tx1"/>
                </a:solidFill>
                <a:latin typeface="黑体" panose="02010609060101010101" pitchFamily="49" charset="-122"/>
                <a:ea typeface="黑体" panose="02010609060101010101" pitchFamily="49" charset="-122"/>
                <a:cs typeface="+mj-cs"/>
              </a:rPr>
              <a:t>2021</a:t>
            </a:r>
            <a:r>
              <a:rPr lang="zh-CN" altLang="en-US" sz="4400">
                <a:solidFill>
                  <a:schemeClr val="tx1"/>
                </a:solidFill>
                <a:latin typeface="黑体" panose="02010609060101010101" pitchFamily="49" charset="-122"/>
                <a:ea typeface="黑体" panose="02010609060101010101" pitchFamily="49" charset="-122"/>
                <a:cs typeface="+mj-cs"/>
              </a:rPr>
              <a:t>年</a:t>
            </a:r>
            <a:r>
              <a:rPr lang="en-US" altLang="zh-CN" sz="4400">
                <a:solidFill>
                  <a:schemeClr val="tx1"/>
                </a:solidFill>
                <a:latin typeface="黑体" panose="02010609060101010101" pitchFamily="49" charset="-122"/>
                <a:ea typeface="黑体" panose="02010609060101010101" pitchFamily="49" charset="-122"/>
                <a:cs typeface="+mj-cs"/>
              </a:rPr>
              <a:t>9</a:t>
            </a:r>
            <a:r>
              <a:rPr lang="zh-CN" altLang="en-US" sz="4400">
                <a:solidFill>
                  <a:schemeClr val="tx1"/>
                </a:solidFill>
                <a:latin typeface="黑体" panose="02010609060101010101" pitchFamily="49" charset="-122"/>
                <a:ea typeface="黑体" panose="02010609060101010101" pitchFamily="49" charset="-122"/>
                <a:cs typeface="+mj-cs"/>
              </a:rPr>
              <a:t>月</a:t>
            </a:r>
            <a:endParaRPr lang="zh-CN" altLang="en-US" sz="4400">
              <a:solidFill>
                <a:schemeClr val="tx1"/>
              </a:solidFill>
              <a:latin typeface="黑体" panose="02010609060101010101" pitchFamily="49" charset="-122"/>
              <a:ea typeface="黑体" panose="02010609060101010101" pitchFamily="49" charset="-122"/>
              <a:cs typeface="+mj-cs"/>
            </a:endParaRPr>
          </a:p>
        </p:txBody>
      </p:sp>
      <p:pic>
        <p:nvPicPr>
          <p:cNvPr id="5" name="Picture 2" descr="C:\Users\family\Desktop\360截图20130902021854211.jpg"/>
          <p:cNvPicPr>
            <a:picLocks noChangeAspect="1" noChangeArrowheads="1"/>
          </p:cNvPicPr>
          <p:nvPr/>
        </p:nvPicPr>
        <p:blipFill>
          <a:blip r:embed="rId1" cstate="print"/>
          <a:srcRect/>
          <a:stretch>
            <a:fillRect/>
          </a:stretch>
        </p:blipFill>
        <p:spPr bwMode="auto">
          <a:xfrm>
            <a:off x="0" y="0"/>
            <a:ext cx="9144000" cy="1074693"/>
          </a:xfrm>
          <a:prstGeom prst="rect">
            <a:avLst/>
          </a:prstGeom>
          <a:noFill/>
          <a:ln w="9525">
            <a:noFill/>
            <a:miter lim="800000"/>
            <a:headEnd/>
            <a:tailEnd/>
          </a:ln>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75" y="67310"/>
            <a:ext cx="5501005" cy="460375"/>
          </a:xfrm>
          <a:prstGeom prst="rect">
            <a:avLst/>
          </a:prstGeom>
          <a:noFill/>
        </p:spPr>
        <p:txBody>
          <a:bodyPr wrap="square" rtlCol="0">
            <a:spAutoFit/>
          </a:bodyPr>
          <a:lstStyle/>
          <a:p>
            <a:pPr algn="l"/>
            <a:r>
              <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农药加工使用与环境安全</a:t>
            </a:r>
            <a:r>
              <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研究团队</a:t>
            </a:r>
            <a:endPar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p:cNvSpPr/>
          <p:nvPr/>
        </p:nvSpPr>
        <p:spPr>
          <a:xfrm>
            <a:off x="1506855" y="527685"/>
            <a:ext cx="7428230" cy="2011045"/>
          </a:xfrm>
          <a:prstGeom prst="rect">
            <a:avLst/>
          </a:prstGeom>
          <a:ln>
            <a:solidFill>
              <a:schemeClr val="accent1"/>
            </a:solidFill>
          </a:ln>
        </p:spPr>
        <p:txBody>
          <a:bodyPr wrap="square">
            <a:spAutoFit/>
          </a:bodyPr>
          <a:p>
            <a:pPr algn="just">
              <a:lnSpc>
                <a:spcPct val="130000"/>
              </a:lnSpc>
            </a:pPr>
            <a:r>
              <a:rPr lang="en-US" altLang="zh-CN"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1.农药剂型及加工技术</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 以缓（控）释和安全使用等为目的，发掘和利用新型载体材料，研究调控释放机理和调控途径</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a:p>
            <a:pPr algn="just">
              <a:lnSpc>
                <a:spcPct val="130000"/>
              </a:lnSpc>
            </a:pPr>
            <a:r>
              <a:rPr lang="en-US" altLang="zh-CN"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2.农药对靶高效施用技术</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 研究理化特性、剂型及施药方式等对农药在靶标生物表面的沉积、分布及体内运移规律</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a:p>
            <a:pPr algn="just">
              <a:lnSpc>
                <a:spcPct val="130000"/>
              </a:lnSpc>
            </a:pPr>
            <a:r>
              <a:rPr lang="en-US" altLang="zh-CN"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3.蔬菜真菌病害抗药性风险评估</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 研究杀菌作用机理、病原</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菌</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对杀菌剂抗性机制，开展抗性风险评估</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区域抗性监测技术和治理措施</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22" name="矩形 21"/>
          <p:cNvSpPr/>
          <p:nvPr/>
        </p:nvSpPr>
        <p:spPr>
          <a:xfrm>
            <a:off x="308610" y="527685"/>
            <a:ext cx="1110615" cy="398780"/>
          </a:xfrm>
          <a:prstGeom prst="rect">
            <a:avLst/>
          </a:prstGeom>
          <a:ln>
            <a:solidFill>
              <a:schemeClr val="accent1"/>
            </a:solidFill>
          </a:ln>
        </p:spPr>
        <p:txBody>
          <a:bodyPr wrap="square">
            <a:spAutoFit/>
          </a:bodyPr>
          <a:p>
            <a:pPr>
              <a:lnSpc>
                <a:spcPct val="125000"/>
              </a:lnSpc>
            </a:pPr>
            <a:r>
              <a:rPr lang="zh-CN" altLang="en-US" sz="1600"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TextBox 5"/>
          <p:cNvSpPr txBox="1"/>
          <p:nvPr/>
        </p:nvSpPr>
        <p:spPr>
          <a:xfrm>
            <a:off x="308610" y="2608580"/>
            <a:ext cx="8626475" cy="2651125"/>
          </a:xfrm>
          <a:prstGeom prst="rect">
            <a:avLst/>
          </a:prstGeom>
          <a:noFill/>
          <a:ln w="12700">
            <a:solidFill>
              <a:schemeClr val="accent1"/>
            </a:solidFill>
          </a:ln>
        </p:spPr>
        <p:txBody>
          <a:bodyPr wrap="square" rtlCol="0">
            <a:spAutoFit/>
          </a:bodyPr>
          <a:p>
            <a:pPr algn="just">
              <a:lnSpc>
                <a:spcPct val="130000"/>
              </a:lnSpc>
            </a:pPr>
            <a:r>
              <a:rPr lang="en-US" altLang="zh-CN" sz="16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刘峰</a:t>
            </a:r>
            <a:r>
              <a:rPr lang="en-US" altLang="zh-CN" sz="1600" dirty="0" smtClean="0">
                <a:latin typeface="黑体" panose="02010609060101010101" pitchFamily="49" charset="-122"/>
                <a:ea typeface="黑体" panose="02010609060101010101" pitchFamily="49" charset="-122"/>
                <a:cs typeface="黑体" panose="02010609060101010101" pitchFamily="49" charset="-122"/>
              </a:rPr>
              <a:t>  博士，教授，博士生导师，农药学系主任。中国植物病理学会化学防治专业委员会委员，中国植物保护学会园艺病虫害防治专业委员会委员，山东省农药学会常务理事，山东省农药管理专家，《农药学学报》编委。</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a:p>
            <a:pPr algn="just">
              <a:lnSpc>
                <a:spcPct val="130000"/>
              </a:lnSpc>
            </a:pPr>
            <a:r>
              <a:rPr lang="en-US" altLang="zh-CN" sz="1600" dirty="0" smtClean="0">
                <a:latin typeface="黑体" panose="02010609060101010101" pitchFamily="49" charset="-122"/>
                <a:ea typeface="黑体" panose="02010609060101010101" pitchFamily="49" charset="-122"/>
                <a:cs typeface="黑体" panose="02010609060101010101" pitchFamily="49" charset="-122"/>
              </a:rPr>
              <a:t>    已毕业研究生 50人，在读博士、硕士生11人。指导研究生中4人获获得国家奖学金，1人获山东省优秀科技创新成果一等奖，1人获评山东省优秀硕士学位论文。以首位及通信作者发表研究论文135篇，其中SCI收录论文49篇；参编教材与专著7部。授权国家发明专利9项，实用新型专利4项。微囊悬浮剂生产技术转让企业生产，获得7个农药登记证书。</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a:p>
            <a:pPr algn="l">
              <a:lnSpc>
                <a:spcPct val="130000"/>
              </a:lnSpc>
            </a:pPr>
            <a:r>
              <a:rPr lang="en-US" altLang="zh-CN" sz="1600" dirty="0" smtClean="0">
                <a:solidFill>
                  <a:srgbClr val="1552D1"/>
                </a:solidFill>
                <a:latin typeface="黑体" panose="02010609060101010101" pitchFamily="49" charset="-122"/>
                <a:ea typeface="黑体" panose="02010609060101010101" pitchFamily="49" charset="-122"/>
                <a:cs typeface="黑体" panose="02010609060101010101" pitchFamily="49" charset="-122"/>
              </a:rPr>
              <a:t>联系方式：0538-8242611，fliu@sdau.edu.cn，微信：sdaufliu</a:t>
            </a:r>
            <a:endParaRPr lang="en-US" altLang="zh-CN" sz="1600" dirty="0" smtClean="0">
              <a:solidFill>
                <a:srgbClr val="1552D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TextBox 5"/>
          <p:cNvSpPr txBox="1"/>
          <p:nvPr/>
        </p:nvSpPr>
        <p:spPr>
          <a:xfrm>
            <a:off x="1506220" y="5321300"/>
            <a:ext cx="7428865" cy="1370965"/>
          </a:xfrm>
          <a:prstGeom prst="rect">
            <a:avLst/>
          </a:prstGeom>
          <a:noFill/>
          <a:ln w="12700">
            <a:solidFill>
              <a:schemeClr val="accent1"/>
            </a:solidFill>
          </a:ln>
        </p:spPr>
        <p:txBody>
          <a:bodyPr wrap="square" rtlCol="0">
            <a:spAutoFit/>
          </a:bodyPr>
          <a:p>
            <a:pPr algn="just">
              <a:lnSpc>
                <a:spcPct val="130000"/>
              </a:lnSpc>
            </a:pPr>
            <a:r>
              <a:rPr lang="en-US" altLang="zh-CN" sz="1600"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李北兴</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 博士，2019年留校任教，主要从事农药剂型与施药技术研究。获得</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山东省研究生优秀科技创新成果</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一等</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奖。以首位作者发表</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高水平外文期刊发表SCI论文11篇，累计5年影响因子52.573</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最高</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影响因子13.25 。</a:t>
            </a:r>
            <a:endParaRPr lang="zh-CN" altLang="en-US" sz="1600" dirty="0">
              <a:solidFill>
                <a:srgbClr val="000000"/>
              </a:solidFill>
              <a:latin typeface="Times New Roman" panose="02020603050405020304" pitchFamily="18" charset="0"/>
              <a:ea typeface="Times New Roman" panose="02020603050405020304" pitchFamily="18" charset="0"/>
            </a:endParaRPr>
          </a:p>
          <a:p>
            <a:pPr algn="just">
              <a:lnSpc>
                <a:spcPct val="130000"/>
              </a:lnSpc>
            </a:pPr>
            <a:r>
              <a:rPr lang="zh-CN" altLang="en-US" sz="1600"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联系方式：</a:t>
            </a:r>
            <a:r>
              <a:rPr lang="en-US" altLang="zh-CN" sz="1600"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18264890980</a:t>
            </a:r>
            <a:r>
              <a:rPr lang="zh-CN" altLang="en-US" sz="1600"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，libeixing@126.com</a:t>
            </a:r>
            <a:endParaRPr lang="zh-CN" altLang="en-US" sz="1600"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5137" name="图片 5136"/>
          <p:cNvPicPr>
            <a:picLocks noChangeAspect="1"/>
          </p:cNvPicPr>
          <p:nvPr/>
        </p:nvPicPr>
        <p:blipFill>
          <a:blip r:embed="rId1"/>
          <a:stretch>
            <a:fillRect/>
          </a:stretch>
        </p:blipFill>
        <p:spPr>
          <a:xfrm>
            <a:off x="307975" y="5321300"/>
            <a:ext cx="1110615" cy="1481455"/>
          </a:xfrm>
          <a:prstGeom prst="rect">
            <a:avLst/>
          </a:prstGeom>
          <a:noFill/>
          <a:ln w="9525">
            <a:noFill/>
          </a:ln>
        </p:spPr>
      </p:pic>
      <p:pic>
        <p:nvPicPr>
          <p:cNvPr id="4101" name="图片 4100"/>
          <p:cNvPicPr>
            <a:picLocks noChangeAspect="1"/>
          </p:cNvPicPr>
          <p:nvPr/>
        </p:nvPicPr>
        <p:blipFill>
          <a:blip r:embed="rId2"/>
          <a:stretch>
            <a:fillRect/>
          </a:stretch>
        </p:blipFill>
        <p:spPr>
          <a:xfrm>
            <a:off x="307975" y="989330"/>
            <a:ext cx="1125855" cy="150241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75" y="67310"/>
            <a:ext cx="5501005" cy="460375"/>
          </a:xfrm>
          <a:prstGeom prst="rect">
            <a:avLst/>
          </a:prstGeom>
          <a:noFill/>
        </p:spPr>
        <p:txBody>
          <a:bodyPr wrap="square" rtlCol="0">
            <a:spAutoFit/>
          </a:bodyPr>
          <a:lstStyle/>
          <a:p>
            <a:pPr algn="l"/>
            <a:r>
              <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sym typeface="+mn-ea"/>
              </a:rPr>
              <a:t>农药</a:t>
            </a:r>
            <a:r>
              <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sym typeface="+mn-ea"/>
              </a:rPr>
              <a:t>与环境安全研究团队</a:t>
            </a:r>
            <a:endPar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TextBox 5"/>
          <p:cNvSpPr txBox="1"/>
          <p:nvPr/>
        </p:nvSpPr>
        <p:spPr>
          <a:xfrm>
            <a:off x="1418590" y="1542415"/>
            <a:ext cx="7200265" cy="3290570"/>
          </a:xfrm>
          <a:prstGeom prst="rect">
            <a:avLst/>
          </a:prstGeom>
          <a:noFill/>
          <a:ln w="12700">
            <a:solidFill>
              <a:schemeClr val="accent1"/>
            </a:solidFill>
          </a:ln>
        </p:spPr>
        <p:txBody>
          <a:bodyPr wrap="square" rtlCol="0">
            <a:spAutoFit/>
          </a:bodyPr>
          <a:lstStyle/>
          <a:p>
            <a:pPr algn="just">
              <a:lnSpc>
                <a:spcPct val="130000"/>
              </a:lnSpc>
            </a:pPr>
            <a:r>
              <a:rPr lang="en-US" altLang="zh-CN" sz="1600" dirty="0">
                <a:solidFill>
                  <a:srgbClr val="FF0000"/>
                </a:solidFill>
                <a:latin typeface="黑体" panose="02010609060101010101" pitchFamily="49" charset="-122"/>
                <a:ea typeface="黑体" panose="02010609060101010101" pitchFamily="49" charset="-122"/>
                <a:cs typeface="黑体" panose="02010609060101010101" pitchFamily="49" charset="-122"/>
              </a:rPr>
              <a:t>慕卫</a:t>
            </a:r>
            <a:r>
              <a:rPr lang="en-US" altLang="zh-CN" sz="1600" dirty="0">
                <a:latin typeface="黑体" panose="02010609060101010101" pitchFamily="49" charset="-122"/>
                <a:ea typeface="黑体" panose="02010609060101010101" pitchFamily="49" charset="-122"/>
                <a:cs typeface="黑体" panose="02010609060101010101" pitchFamily="49" charset="-122"/>
              </a:rPr>
              <a:t>  博士，教授，博士生导师，山东农业大学“1512工程”第二层次。2002年于中国农业大学理学院农药学专业获理学博士学位。农业部农药环境试验认证实验室质量负责人，中国植物保护学会农药学专业委员会委员，中国昆虫学会农药毒理专业委员会委员，山东省昆虫学会理事，山东省农药管理专家。目前为本科生开设植物化学保护、农药分析、农药与环境安全，硕士生开设农药学进展，农药残留与环境毒理，博士生农药学专题讲座等课程。2014年以来指导的研究生5人获国家奖学金，1人获山东省优秀毕业生，1人获山东省研究生优秀科技创新成果一等奖。获得2017年山东省大中专学生暑期“三下乡”社会实践活动优秀指导教师。</a:t>
            </a:r>
            <a:endParaRPr lang="en-US" altLang="zh-CN" sz="1600" dirty="0">
              <a:latin typeface="黑体" panose="02010609060101010101" pitchFamily="49" charset="-122"/>
              <a:ea typeface="黑体" panose="02010609060101010101" pitchFamily="49" charset="-122"/>
              <a:cs typeface="黑体" panose="02010609060101010101" pitchFamily="49" charset="-122"/>
            </a:endParaRPr>
          </a:p>
          <a:p>
            <a:pPr algn="just">
              <a:lnSpc>
                <a:spcPct val="130000"/>
              </a:lnSpc>
            </a:pPr>
            <a:r>
              <a:rPr lang="zh-CN" altLang="en-US"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rPr>
              <a:t>联系方式：0538-8242611，muwei@sdau.edu.cn</a:t>
            </a:r>
            <a:endParaRPr lang="zh-CN" altLang="en-US"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1418590" y="527685"/>
            <a:ext cx="7200265" cy="1014730"/>
          </a:xfrm>
          <a:prstGeom prst="rect">
            <a:avLst/>
          </a:prstGeom>
          <a:ln>
            <a:solidFill>
              <a:schemeClr val="accent1"/>
            </a:solidFill>
          </a:ln>
        </p:spPr>
        <p:txBody>
          <a:bodyPr wrap="square">
            <a:spAutoFit/>
          </a:bodyPr>
          <a:p>
            <a:pPr>
              <a:lnSpc>
                <a:spcPct val="125000"/>
              </a:lnSpc>
            </a:pPr>
            <a:r>
              <a:rPr lang="en-US" altLang="zh-CN" sz="1600" dirty="0">
                <a:latin typeface="黑体" panose="02010609060101010101" pitchFamily="49" charset="-122"/>
                <a:ea typeface="黑体" panose="02010609060101010101" pitchFamily="49" charset="-122"/>
                <a:cs typeface="黑体" panose="02010609060101010101" pitchFamily="49" charset="-122"/>
              </a:rPr>
              <a:t>1 农药分析与残留分析</a:t>
            </a:r>
            <a:endParaRPr lang="en-US" altLang="zh-CN" sz="1600"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sz="1600" dirty="0">
                <a:latin typeface="黑体" panose="02010609060101010101" pitchFamily="49" charset="-122"/>
                <a:ea typeface="黑体" panose="02010609060101010101" pitchFamily="49" charset="-122"/>
                <a:cs typeface="黑体" panose="02010609060101010101" pitchFamily="49" charset="-122"/>
              </a:rPr>
              <a:t>2 </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农药环境风险评估</a:t>
            </a:r>
            <a:endParaRPr lang="en-US" altLang="zh-CN" sz="1600"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sz="1600" dirty="0">
                <a:latin typeface="黑体" panose="02010609060101010101" pitchFamily="49" charset="-122"/>
                <a:ea typeface="黑体" panose="02010609060101010101" pitchFamily="49" charset="-122"/>
                <a:cs typeface="黑体" panose="02010609060101010101" pitchFamily="49" charset="-122"/>
              </a:rPr>
              <a:t>3 </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杀虫剂毒理</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2" name="矩形 21"/>
          <p:cNvSpPr/>
          <p:nvPr/>
        </p:nvSpPr>
        <p:spPr>
          <a:xfrm>
            <a:off x="307975" y="527685"/>
            <a:ext cx="1110615" cy="1014730"/>
          </a:xfrm>
          <a:prstGeom prst="rect">
            <a:avLst/>
          </a:prstGeom>
          <a:ln>
            <a:solidFill>
              <a:schemeClr val="accent1"/>
            </a:solidFill>
          </a:ln>
        </p:spPr>
        <p:txBody>
          <a:bodyPr wrap="square">
            <a:spAutoFit/>
          </a:bodyPr>
          <a:p>
            <a:pPr>
              <a:lnSpc>
                <a:spcPct val="125000"/>
              </a:lnSpc>
            </a:pP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TextBox 5"/>
          <p:cNvSpPr txBox="1"/>
          <p:nvPr/>
        </p:nvSpPr>
        <p:spPr>
          <a:xfrm>
            <a:off x="1418590" y="4885690"/>
            <a:ext cx="7200265" cy="1370965"/>
          </a:xfrm>
          <a:prstGeom prst="rect">
            <a:avLst/>
          </a:prstGeom>
          <a:noFill/>
          <a:ln w="12700">
            <a:solidFill>
              <a:schemeClr val="accent1"/>
            </a:solidFill>
          </a:ln>
        </p:spPr>
        <p:txBody>
          <a:bodyPr wrap="square" rtlCol="0">
            <a:spAutoFit/>
          </a:bodyPr>
          <a:p>
            <a:pPr algn="just">
              <a:lnSpc>
                <a:spcPct val="130000"/>
              </a:lnSpc>
            </a:pPr>
            <a:r>
              <a:rPr lang="en-US" altLang="zh-CN"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邹楠</a:t>
            </a:r>
            <a:r>
              <a:rPr lang="zh-CN" altLang="en-US"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博士，讲师，学校“1512”第四层次。2017年中国农业大学理学院</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获</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农药学博士学位。主要研究方向为农药残留分析、农残快速检测、膳食摄入风险评估等。</a:t>
            </a:r>
            <a:endParaRPr lang="zh-CN" altLang="en-US" sz="1600" dirty="0">
              <a:solidFill>
                <a:srgbClr val="000000"/>
              </a:solidFill>
              <a:latin typeface="Times New Roman" panose="02020603050405020304" pitchFamily="18" charset="0"/>
              <a:ea typeface="Times New Roman" panose="02020603050405020304" pitchFamily="18" charset="0"/>
            </a:endParaRPr>
          </a:p>
          <a:p>
            <a:pPr algn="just">
              <a:lnSpc>
                <a:spcPct val="130000"/>
              </a:lnSpc>
            </a:pPr>
            <a:r>
              <a:rPr lang="zh-CN" altLang="en-US"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联系方式：15621330931，zounan1226@163.com</a:t>
            </a:r>
            <a:endParaRPr lang="zh-CN" altLang="en-US"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4106" name="图片 4105"/>
          <p:cNvPicPr>
            <a:picLocks noChangeAspect="1"/>
          </p:cNvPicPr>
          <p:nvPr/>
        </p:nvPicPr>
        <p:blipFill>
          <a:blip r:embed="rId1"/>
          <a:stretch>
            <a:fillRect/>
          </a:stretch>
        </p:blipFill>
        <p:spPr>
          <a:xfrm>
            <a:off x="295910" y="1542415"/>
            <a:ext cx="1122680" cy="1498600"/>
          </a:xfrm>
          <a:prstGeom prst="rect">
            <a:avLst/>
          </a:prstGeom>
          <a:noFill/>
          <a:ln w="9525">
            <a:noFill/>
          </a:ln>
        </p:spPr>
      </p:pic>
      <p:pic>
        <p:nvPicPr>
          <p:cNvPr id="5135" name="图片 5134"/>
          <p:cNvPicPr>
            <a:picLocks noChangeAspect="1"/>
          </p:cNvPicPr>
          <p:nvPr/>
        </p:nvPicPr>
        <p:blipFill>
          <a:blip r:embed="rId2"/>
          <a:stretch>
            <a:fillRect/>
          </a:stretch>
        </p:blipFill>
        <p:spPr>
          <a:xfrm>
            <a:off x="307975" y="4885690"/>
            <a:ext cx="1110615" cy="151638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5440" y="2697798"/>
            <a:ext cx="8229600" cy="1143000"/>
          </a:xfrm>
        </p:spPr>
        <p:txBody>
          <a:bodyPr/>
          <a:p>
            <a:r>
              <a:rPr lang="zh-CN" altLang="en-US">
                <a:latin typeface="黑体" panose="02010609060101010101" pitchFamily="49" charset="-122"/>
                <a:ea typeface="黑体" panose="02010609060101010101" pitchFamily="49" charset="-122"/>
              </a:rPr>
              <a:t>预祝考研顺利！</a:t>
            </a:r>
            <a:endParaRPr lang="zh-CN" altLang="en-US">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523876"/>
            <a:ext cx="8229600" cy="4525963"/>
          </a:xfrm>
        </p:spPr>
        <p:txBody>
          <a:bodyPr/>
          <a:p>
            <a:r>
              <a:rPr lang="en-US" altLang="zh-CN" sz="3600">
                <a:latin typeface="黑体" panose="02010609060101010101" pitchFamily="49" charset="-122"/>
                <a:ea typeface="黑体" panose="02010609060101010101" pitchFamily="49" charset="-122"/>
                <a:cs typeface="黑体" panose="02010609060101010101" pitchFamily="49" charset="-122"/>
              </a:rPr>
              <a:t>11</a:t>
            </a:r>
            <a:r>
              <a:rPr lang="zh-CN" altLang="en-US" sz="3600">
                <a:latin typeface="黑体" panose="02010609060101010101" pitchFamily="49" charset="-122"/>
                <a:ea typeface="黑体" panose="02010609060101010101" pitchFamily="49" charset="-122"/>
                <a:cs typeface="黑体" panose="02010609060101010101" pitchFamily="49" charset="-122"/>
              </a:rPr>
              <a:t>名专业</a:t>
            </a:r>
            <a:r>
              <a:rPr lang="zh-CN" altLang="en-US" sz="3600">
                <a:latin typeface="黑体" panose="02010609060101010101" pitchFamily="49" charset="-122"/>
                <a:ea typeface="黑体" panose="02010609060101010101" pitchFamily="49" charset="-122"/>
                <a:cs typeface="黑体" panose="02010609060101010101" pitchFamily="49" charset="-122"/>
              </a:rPr>
              <a:t>教师</a:t>
            </a:r>
            <a:endParaRPr lang="zh-CN" altLang="en-US" sz="3600">
              <a:latin typeface="黑体" panose="02010609060101010101" pitchFamily="49" charset="-122"/>
              <a:ea typeface="黑体" panose="02010609060101010101" pitchFamily="49" charset="-122"/>
              <a:cs typeface="黑体" panose="02010609060101010101" pitchFamily="49" charset="-122"/>
            </a:endParaRPr>
          </a:p>
          <a:p>
            <a:pPr marL="0" indent="0">
              <a:buNone/>
            </a:pPr>
            <a:r>
              <a:rPr lang="zh-CN" altLang="en-US" sz="3600">
                <a:latin typeface="黑体" panose="02010609060101010101" pitchFamily="49" charset="-122"/>
                <a:ea typeface="黑体" panose="02010609060101010101" pitchFamily="49" charset="-122"/>
                <a:cs typeface="黑体" panose="02010609060101010101" pitchFamily="49" charset="-122"/>
              </a:rPr>
              <a:t> </a:t>
            </a:r>
            <a:endParaRPr lang="zh-CN" altLang="en-US" sz="3600">
              <a:latin typeface="黑体" panose="02010609060101010101" pitchFamily="49" charset="-122"/>
              <a:ea typeface="黑体" panose="02010609060101010101" pitchFamily="49" charset="-122"/>
              <a:cs typeface="黑体" panose="02010609060101010101" pitchFamily="49" charset="-122"/>
            </a:endParaRPr>
          </a:p>
          <a:p>
            <a:r>
              <a:rPr lang="zh-CN" altLang="en-US" sz="3600">
                <a:latin typeface="黑体" panose="02010609060101010101" pitchFamily="49" charset="-122"/>
                <a:ea typeface="黑体" panose="02010609060101010101" pitchFamily="49" charset="-122"/>
                <a:cs typeface="黑体" panose="02010609060101010101" pitchFamily="49" charset="-122"/>
              </a:rPr>
              <a:t>山东省高校农药毒理与应用技术实验室</a:t>
            </a:r>
            <a:endParaRPr lang="zh-CN" altLang="en-US" sz="3600">
              <a:latin typeface="黑体" panose="02010609060101010101" pitchFamily="49" charset="-122"/>
              <a:ea typeface="黑体" panose="02010609060101010101" pitchFamily="49" charset="-122"/>
              <a:cs typeface="黑体" panose="02010609060101010101" pitchFamily="49" charset="-122"/>
            </a:endParaRPr>
          </a:p>
          <a:p>
            <a:r>
              <a:rPr lang="zh-CN" altLang="en-US" sz="3600">
                <a:latin typeface="黑体" panose="02010609060101010101" pitchFamily="49" charset="-122"/>
                <a:ea typeface="黑体" panose="02010609060101010101" pitchFamily="49" charset="-122"/>
                <a:cs typeface="黑体" panose="02010609060101010101" pitchFamily="49" charset="-122"/>
              </a:rPr>
              <a:t>农药环境毒理研究中心</a:t>
            </a:r>
            <a:endParaRPr lang="zh-CN" altLang="en-US" sz="360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descr="微信图片_20190607081004"/>
          <p:cNvPicPr>
            <a:picLocks noChangeAspect="1"/>
          </p:cNvPicPr>
          <p:nvPr/>
        </p:nvPicPr>
        <p:blipFill>
          <a:blip r:embed="rId1"/>
          <a:stretch>
            <a:fillRect/>
          </a:stretch>
        </p:blipFill>
        <p:spPr>
          <a:xfrm>
            <a:off x="1181735" y="3714115"/>
            <a:ext cx="2712085" cy="1980565"/>
          </a:xfrm>
          <a:prstGeom prst="rect">
            <a:avLst/>
          </a:prstGeom>
        </p:spPr>
      </p:pic>
      <p:pic>
        <p:nvPicPr>
          <p:cNvPr id="64518" name="图片 64517" descr="DSCN0373"/>
          <p:cNvPicPr>
            <a:picLocks noChangeAspect="1"/>
          </p:cNvPicPr>
          <p:nvPr/>
        </p:nvPicPr>
        <p:blipFill>
          <a:blip r:embed="rId2"/>
          <a:stretch>
            <a:fillRect/>
          </a:stretch>
        </p:blipFill>
        <p:spPr>
          <a:xfrm>
            <a:off x="4613910" y="3714115"/>
            <a:ext cx="2893695" cy="2170430"/>
          </a:xfrm>
          <a:prstGeom prst="rect">
            <a:avLst/>
          </a:prstGeom>
          <a:noFill/>
          <a:ln w="9525">
            <a:noFill/>
            <a:miter/>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75" y="67310"/>
            <a:ext cx="5501005" cy="460375"/>
          </a:xfrm>
          <a:prstGeom prst="rect">
            <a:avLst/>
          </a:prstGeom>
          <a:noFill/>
        </p:spPr>
        <p:txBody>
          <a:bodyPr wrap="square" rtlCol="0">
            <a:spAutoFit/>
          </a:bodyPr>
          <a:lstStyle/>
          <a:p>
            <a:pPr algn="l"/>
            <a:r>
              <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除草剂毒理与杂草抗药性研究团队</a:t>
            </a:r>
            <a:endParaRPr lang="zh-CN" altLang="en-US" sz="24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TextBox 5"/>
          <p:cNvSpPr txBox="1"/>
          <p:nvPr/>
        </p:nvSpPr>
        <p:spPr>
          <a:xfrm>
            <a:off x="1418590" y="1542415"/>
            <a:ext cx="7200265" cy="2331085"/>
          </a:xfrm>
          <a:prstGeom prst="rect">
            <a:avLst/>
          </a:prstGeom>
          <a:noFill/>
          <a:ln w="12700">
            <a:solidFill>
              <a:schemeClr val="accent1"/>
            </a:solidFill>
          </a:ln>
        </p:spPr>
        <p:txBody>
          <a:bodyPr wrap="square" rtlCol="0">
            <a:spAutoFit/>
          </a:bodyPr>
          <a:lstStyle/>
          <a:p>
            <a:pPr algn="just">
              <a:lnSpc>
                <a:spcPct val="130000"/>
              </a:lnSpc>
            </a:pPr>
            <a:r>
              <a:rPr lang="en-US" altLang="zh-CN" sz="1600" dirty="0">
                <a:solidFill>
                  <a:srgbClr val="1552D1"/>
                </a:solidFill>
                <a:latin typeface="黑体" panose="02010609060101010101" pitchFamily="49" charset="-122"/>
                <a:ea typeface="黑体" panose="02010609060101010101" pitchFamily="49" charset="-122"/>
                <a:cs typeface="黑体" panose="02010609060101010101" pitchFamily="49" charset="-122"/>
              </a:rPr>
              <a:t>王金信教授</a:t>
            </a:r>
            <a:r>
              <a:rPr lang="en-US" altLang="zh-CN" sz="1600" dirty="0">
                <a:latin typeface="黑体" panose="02010609060101010101" pitchFamily="49" charset="-122"/>
                <a:ea typeface="黑体" panose="02010609060101010101" pitchFamily="49" charset="-122"/>
                <a:cs typeface="黑体" panose="02010609060101010101" pitchFamily="49" charset="-122"/>
              </a:rPr>
              <a:t>，理学博士，博士生导师,“1512”第二层次。兼任山东省农药学会副理事长、山东省杂草学会副理事长、中国植物保护学会杂草学分会委员、山东省农药标准委员会委员、山东省植物检疫性有害生物名录审定委员会委员、山东省农药药害评价和风险评估专家委员会委员、山东省农产品质量安全风险评估专家委员会委员、《农药学学报》、《杂草学报》编委。建国70周年农药行业优秀科技工作者。</a:t>
            </a:r>
            <a:endPar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endParaRPr>
          </a:p>
          <a:p>
            <a:pPr algn="just">
              <a:lnSpc>
                <a:spcPct val="130000"/>
              </a:lnSpc>
            </a:pPr>
            <a:r>
              <a:rPr lang="zh-CN" altLang="en-US" sz="1600" dirty="0" smtClean="0">
                <a:sym typeface="+mn-ea"/>
              </a:rPr>
              <a:t>电话：</a:t>
            </a:r>
            <a:r>
              <a:rPr lang="en-US" altLang="zh-CN" sz="1600" dirty="0" smtClean="0">
                <a:sym typeface="+mn-ea"/>
              </a:rPr>
              <a:t>0538-8241114, 13305381082</a:t>
            </a:r>
            <a:r>
              <a:rPr lang="zh-CN" altLang="en-US" sz="1600" dirty="0" smtClean="0">
                <a:sym typeface="+mn-ea"/>
              </a:rPr>
              <a:t>；邮箱：</a:t>
            </a:r>
            <a:r>
              <a:rPr lang="en-US" altLang="zh-CN" sz="1600" dirty="0" smtClean="0">
                <a:sym typeface="+mn-ea"/>
                <a:hlinkClick r:id="rId1"/>
              </a:rPr>
              <a:t>wangjx@sdau.edu.cn</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2" cstate="print"/>
          <a:stretch>
            <a:fillRect/>
          </a:stretch>
        </p:blipFill>
        <p:spPr>
          <a:xfrm>
            <a:off x="307975" y="1542415"/>
            <a:ext cx="1110615" cy="1454150"/>
          </a:xfrm>
          <a:prstGeom prst="rect">
            <a:avLst/>
          </a:prstGeom>
        </p:spPr>
      </p:pic>
      <p:sp>
        <p:nvSpPr>
          <p:cNvPr id="3" name="矩形 2"/>
          <p:cNvSpPr/>
          <p:nvPr/>
        </p:nvSpPr>
        <p:spPr>
          <a:xfrm>
            <a:off x="1418590" y="527685"/>
            <a:ext cx="7200265" cy="1014730"/>
          </a:xfrm>
          <a:prstGeom prst="rect">
            <a:avLst/>
          </a:prstGeom>
          <a:ln>
            <a:solidFill>
              <a:schemeClr val="accent1"/>
            </a:solidFill>
          </a:ln>
        </p:spPr>
        <p:txBody>
          <a:bodyPr wrap="square">
            <a:spAutoFit/>
          </a:bodyPr>
          <a:p>
            <a:pPr>
              <a:lnSpc>
                <a:spcPct val="125000"/>
              </a:lnSpc>
            </a:pPr>
            <a:r>
              <a:rPr lang="en-US" altLang="zh-CN" sz="1600" dirty="0">
                <a:latin typeface="黑体" panose="02010609060101010101" pitchFamily="49" charset="-122"/>
                <a:ea typeface="黑体" panose="02010609060101010101" pitchFamily="49" charset="-122"/>
                <a:cs typeface="黑体" panose="02010609060101010101" pitchFamily="49" charset="-122"/>
              </a:rPr>
              <a:t>1. </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除草剂毒理与应用技术</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125000"/>
              </a:lnSpc>
            </a:pP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2. </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杂草抗药性及治理</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125000"/>
              </a:lnSpc>
            </a:pP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3. </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植物间化感作用</a:t>
            </a:r>
            <a:endParaRPr lang="en-US" altLang="zh-CN" sz="1600" dirty="0">
              <a:latin typeface="黑体" panose="02010609060101010101" pitchFamily="49" charset="-122"/>
              <a:ea typeface="黑体" panose="02010609060101010101" pitchFamily="49" charset="-122"/>
              <a:cs typeface="黑体" panose="02010609060101010101" pitchFamily="49" charset="-122"/>
            </a:endParaRPr>
          </a:p>
        </p:txBody>
      </p:sp>
      <p:sp>
        <p:nvSpPr>
          <p:cNvPr id="22" name="矩形 21"/>
          <p:cNvSpPr/>
          <p:nvPr/>
        </p:nvSpPr>
        <p:spPr>
          <a:xfrm>
            <a:off x="307975" y="527685"/>
            <a:ext cx="1110615" cy="1014730"/>
          </a:xfrm>
          <a:prstGeom prst="rect">
            <a:avLst/>
          </a:prstGeom>
          <a:ln>
            <a:solidFill>
              <a:schemeClr val="accent1"/>
            </a:solidFill>
          </a:ln>
        </p:spPr>
        <p:txBody>
          <a:bodyPr wrap="square">
            <a:spAutoFit/>
          </a:bodyPr>
          <a:p>
            <a:pPr>
              <a:lnSpc>
                <a:spcPct val="125000"/>
              </a:lnSpc>
            </a:pP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TextBox 5"/>
          <p:cNvSpPr txBox="1"/>
          <p:nvPr/>
        </p:nvSpPr>
        <p:spPr>
          <a:xfrm>
            <a:off x="1418590" y="3885565"/>
            <a:ext cx="7200265" cy="2651125"/>
          </a:xfrm>
          <a:prstGeom prst="rect">
            <a:avLst/>
          </a:prstGeom>
          <a:noFill/>
          <a:ln w="12700">
            <a:solidFill>
              <a:schemeClr val="accent1"/>
            </a:solidFill>
          </a:ln>
        </p:spPr>
        <p:txBody>
          <a:bodyPr wrap="square" rtlCol="0">
            <a:spAutoFit/>
          </a:bodyPr>
          <a:p>
            <a:pPr algn="just">
              <a:lnSpc>
                <a:spcPct val="130000"/>
              </a:lnSpc>
            </a:pPr>
            <a:r>
              <a:rPr lang="zh-CN" altLang="en-US" sz="1600" b="1" dirty="0" smtClean="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刘伟</a:t>
            </a:r>
            <a:r>
              <a:rPr lang="zh-CN" altLang="en-US" sz="1600" b="1" dirty="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堂</a:t>
            </a:r>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副教授</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农药学博士，“</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1512”</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第三层次</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人才。国家自然科学基金同行评议</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人。</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主要</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从事</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除草剂毒</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理、杂草抗药性及抗性基因发掘等研究工作。先后主持国家自然科学基金、国家博士后科学基金、山东省高等学校科技计划等项目</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项，在国内外学术刊物发表论文</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49</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篇（其中</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SCI</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论文</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36</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篇），编制地方标准</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项。</a:t>
            </a: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2017</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年入选中国植物保护学会青年委员会委员。现为</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《Pesticide Biochemistry and Physiology》</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《International Journal of Pest Management》</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《Crop and Pasture Science》</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等刊物审稿人。</a:t>
            </a:r>
            <a:endPar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endParaRPr>
          </a:p>
          <a:p>
            <a:pPr algn="just">
              <a:lnSpc>
                <a:spcPct val="130000"/>
              </a:lnSpc>
            </a:pPr>
            <a:r>
              <a:rPr lang="zh-CN" altLang="en-US" sz="1600" dirty="0" smtClean="0">
                <a:sym typeface="+mn-ea"/>
              </a:rPr>
              <a:t>电话：</a:t>
            </a:r>
            <a:r>
              <a:rPr lang="en-US" altLang="zh-CN" sz="1600" dirty="0" smtClean="0">
                <a:sym typeface="+mn-ea"/>
              </a:rPr>
              <a:t>18905489690</a:t>
            </a:r>
            <a:r>
              <a:rPr lang="zh-CN" altLang="en-US" sz="1600" dirty="0" smtClean="0">
                <a:sym typeface="+mn-ea"/>
              </a:rPr>
              <a:t>（微信同号），</a:t>
            </a:r>
            <a:r>
              <a:rPr lang="en-US" altLang="zh-CN" sz="1600" dirty="0" smtClean="0">
                <a:sym typeface="+mn-ea"/>
              </a:rPr>
              <a:t>QQ</a:t>
            </a:r>
            <a:r>
              <a:rPr lang="zh-CN" altLang="en-US" sz="1600" dirty="0" smtClean="0">
                <a:sym typeface="+mn-ea"/>
              </a:rPr>
              <a:t>：</a:t>
            </a:r>
            <a:r>
              <a:rPr lang="en-US" altLang="zh-CN" sz="1600" dirty="0" smtClean="0">
                <a:sym typeface="+mn-ea"/>
              </a:rPr>
              <a:t>859501180</a:t>
            </a:r>
            <a:r>
              <a:rPr lang="zh-CN" altLang="en-US" sz="1600" dirty="0" smtClean="0">
                <a:sym typeface="+mn-ea"/>
              </a:rPr>
              <a:t>，邮箱：</a:t>
            </a:r>
            <a:r>
              <a:rPr lang="en-US" altLang="zh-CN" sz="1600" dirty="0" smtClean="0">
                <a:sym typeface="+mn-ea"/>
                <a:hlinkClick r:id="rId3"/>
              </a:rPr>
              <a:t>liuwt@sdau.edu.cn</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11" name="图片 10"/>
          <p:cNvPicPr>
            <a:picLocks noChangeAspect="1"/>
          </p:cNvPicPr>
          <p:nvPr/>
        </p:nvPicPr>
        <p:blipFill>
          <a:blip r:embed="rId4"/>
          <a:stretch>
            <a:fillRect/>
          </a:stretch>
        </p:blipFill>
        <p:spPr>
          <a:xfrm>
            <a:off x="307975" y="3885565"/>
            <a:ext cx="1110615" cy="14928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483870" y="352425"/>
            <a:ext cx="8176260" cy="3608705"/>
          </a:xfrm>
          <a:prstGeom prst="rect">
            <a:avLst/>
          </a:prstGeom>
          <a:noFill/>
          <a:ln w="9525">
            <a:solidFill>
              <a:schemeClr val="accent1"/>
            </a:solidFill>
          </a:ln>
        </p:spPr>
        <p:txBody>
          <a:bodyPr wrap="square" rtlCol="0">
            <a:spAutoFit/>
          </a:bodyPr>
          <a:p>
            <a:pPr marL="285750" indent="-285750" algn="just">
              <a:lnSpc>
                <a:spcPct val="110000"/>
              </a:lnSpc>
              <a:buClr>
                <a:srgbClr val="C00000"/>
              </a:buClr>
              <a:buFont typeface="Wingdings" panose="05000000000000000000" charset="0"/>
              <a:buChar char="Ø"/>
            </a:pPr>
            <a:r>
              <a:rPr lang="zh-CN" altLang="en-US" sz="1600" dirty="0" smtClean="0">
                <a:latin typeface="Times New Roman" panose="02020603050405020304" pitchFamily="18" charset="0"/>
                <a:cs typeface="Times New Roman" panose="02020603050405020304" pitchFamily="18" charset="0"/>
                <a:sym typeface="+mn-ea"/>
              </a:rPr>
              <a:t>以</a:t>
            </a:r>
            <a:r>
              <a:rPr lang="zh-CN" altLang="en-US" sz="1600" b="1" dirty="0">
                <a:solidFill>
                  <a:srgbClr val="FF0000"/>
                </a:solidFill>
                <a:latin typeface="Times New Roman" panose="02020603050405020304" pitchFamily="18" charset="0"/>
                <a:cs typeface="Times New Roman" panose="02020603050405020304" pitchFamily="18" charset="0"/>
                <a:sym typeface="+mn-ea"/>
              </a:rPr>
              <a:t>麦田主要阔叶杂草</a:t>
            </a:r>
            <a:r>
              <a:rPr lang="zh-CN" altLang="en-US" sz="1600" dirty="0">
                <a:latin typeface="Times New Roman" panose="02020603050405020304" pitchFamily="18" charset="0"/>
                <a:cs typeface="Times New Roman" panose="02020603050405020304" pitchFamily="18" charset="0"/>
                <a:sym typeface="+mn-ea"/>
              </a:rPr>
              <a:t>牛繁缕、荠菜、猪殃殃等对</a:t>
            </a:r>
            <a:r>
              <a:rPr lang="en-US" altLang="zh-CN" sz="1600" dirty="0">
                <a:latin typeface="Times New Roman" panose="02020603050405020304" pitchFamily="18" charset="0"/>
                <a:cs typeface="Times New Roman" panose="02020603050405020304" pitchFamily="18" charset="0"/>
                <a:sym typeface="+mn-ea"/>
              </a:rPr>
              <a:t>ALS</a:t>
            </a:r>
            <a:r>
              <a:rPr lang="zh-CN" altLang="en-US" sz="1600" dirty="0">
                <a:latin typeface="Times New Roman" panose="02020603050405020304" pitchFamily="18" charset="0"/>
                <a:cs typeface="Times New Roman" panose="02020603050405020304" pitchFamily="18" charset="0"/>
                <a:sym typeface="+mn-ea"/>
              </a:rPr>
              <a:t>抑制剂类除草剂，</a:t>
            </a:r>
            <a:r>
              <a:rPr lang="zh-CN" altLang="en-US" sz="1600" b="1" dirty="0">
                <a:solidFill>
                  <a:srgbClr val="FF0000"/>
                </a:solidFill>
                <a:latin typeface="Times New Roman" panose="02020603050405020304" pitchFamily="18" charset="0"/>
                <a:cs typeface="Times New Roman" panose="02020603050405020304" pitchFamily="18" charset="0"/>
                <a:sym typeface="+mn-ea"/>
              </a:rPr>
              <a:t>禾本科杂草</a:t>
            </a:r>
            <a:r>
              <a:rPr lang="zh-CN" altLang="en-US" sz="1600" dirty="0">
                <a:latin typeface="Times New Roman" panose="02020603050405020304" pitchFamily="18" charset="0"/>
                <a:cs typeface="Times New Roman" panose="02020603050405020304" pitchFamily="18" charset="0"/>
                <a:sym typeface="+mn-ea"/>
              </a:rPr>
              <a:t>看麦娘、日本看麦娘等对</a:t>
            </a:r>
            <a:r>
              <a:rPr lang="en-US" altLang="zh-CN" sz="1600" dirty="0" err="1">
                <a:latin typeface="Times New Roman" panose="02020603050405020304" pitchFamily="18" charset="0"/>
                <a:cs typeface="Times New Roman" panose="02020603050405020304" pitchFamily="18" charset="0"/>
                <a:sym typeface="+mn-ea"/>
              </a:rPr>
              <a:t>ACCase</a:t>
            </a:r>
            <a:r>
              <a:rPr lang="zh-CN" altLang="en-US" sz="1600" dirty="0">
                <a:latin typeface="Times New Roman" panose="02020603050405020304" pitchFamily="18" charset="0"/>
                <a:cs typeface="Times New Roman" panose="02020603050405020304" pitchFamily="18" charset="0"/>
                <a:sym typeface="+mn-ea"/>
              </a:rPr>
              <a:t>抑制剂类除草剂和</a:t>
            </a:r>
            <a:r>
              <a:rPr lang="en-US" altLang="zh-CN" sz="1600" dirty="0">
                <a:latin typeface="Times New Roman" panose="02020603050405020304" pitchFamily="18" charset="0"/>
                <a:cs typeface="Times New Roman" panose="02020603050405020304" pitchFamily="18" charset="0"/>
                <a:sym typeface="+mn-ea"/>
              </a:rPr>
              <a:t>ALS</a:t>
            </a:r>
            <a:r>
              <a:rPr lang="zh-CN" altLang="en-US" sz="1600" dirty="0">
                <a:latin typeface="Times New Roman" panose="02020603050405020304" pitchFamily="18" charset="0"/>
                <a:cs typeface="Times New Roman" panose="02020603050405020304" pitchFamily="18" charset="0"/>
                <a:sym typeface="+mn-ea"/>
              </a:rPr>
              <a:t>抑制剂类除草剂的（多）</a:t>
            </a:r>
            <a:r>
              <a:rPr lang="zh-CN" altLang="en-US" sz="1600" dirty="0">
                <a:solidFill>
                  <a:srgbClr val="FF0000"/>
                </a:solidFill>
                <a:latin typeface="Times New Roman" panose="02020603050405020304" pitchFamily="18" charset="0"/>
                <a:cs typeface="Times New Roman" panose="02020603050405020304" pitchFamily="18" charset="0"/>
                <a:sym typeface="+mn-ea"/>
              </a:rPr>
              <a:t>抗性水平、抗性分布</a:t>
            </a:r>
            <a:r>
              <a:rPr lang="zh-CN" altLang="en-US" sz="1600" dirty="0">
                <a:latin typeface="Times New Roman" panose="02020603050405020304" pitchFamily="18" charset="0"/>
                <a:cs typeface="Times New Roman" panose="02020603050405020304" pitchFamily="18" charset="0"/>
                <a:sym typeface="+mn-ea"/>
              </a:rPr>
              <a:t>，明确杂草</a:t>
            </a:r>
            <a:r>
              <a:rPr lang="zh-CN" altLang="en-US" sz="1600" dirty="0">
                <a:solidFill>
                  <a:srgbClr val="FF0000"/>
                </a:solidFill>
                <a:latin typeface="Times New Roman" panose="02020603050405020304" pitchFamily="18" charset="0"/>
                <a:cs typeface="Times New Roman" panose="02020603050405020304" pitchFamily="18" charset="0"/>
                <a:sym typeface="+mn-ea"/>
              </a:rPr>
              <a:t>抗药性发展现状</a:t>
            </a:r>
            <a:endParaRPr lang="zh-CN" altLang="en-US" sz="1600" dirty="0">
              <a:latin typeface="Times New Roman" panose="02020603050405020304" pitchFamily="18" charset="0"/>
              <a:cs typeface="Times New Roman" panose="02020603050405020304" pitchFamily="18" charset="0"/>
              <a:sym typeface="+mn-ea"/>
            </a:endParaRPr>
          </a:p>
          <a:p>
            <a:pPr marL="285750" indent="-285750" algn="just">
              <a:lnSpc>
                <a:spcPct val="110000"/>
              </a:lnSpc>
              <a:buClr>
                <a:srgbClr val="C00000"/>
              </a:buClr>
              <a:buFont typeface="Wingdings" panose="05000000000000000000" charset="0"/>
              <a:buChar char="Ø"/>
            </a:pPr>
            <a:r>
              <a:rPr lang="zh-CN" altLang="en-US" sz="1600" dirty="0">
                <a:latin typeface="Times New Roman" panose="02020603050405020304" pitchFamily="18" charset="0"/>
                <a:cs typeface="Times New Roman" panose="02020603050405020304" pitchFamily="18" charset="0"/>
                <a:sym typeface="+mn-ea"/>
              </a:rPr>
              <a:t>研究抗性与敏感杂草种群间的除草剂</a:t>
            </a:r>
            <a:r>
              <a:rPr lang="zh-CN" altLang="en-US" sz="1600" dirty="0">
                <a:solidFill>
                  <a:srgbClr val="FF0000"/>
                </a:solidFill>
                <a:latin typeface="Times New Roman" panose="02020603050405020304" pitchFamily="18" charset="0"/>
                <a:cs typeface="Times New Roman" panose="02020603050405020304" pitchFamily="18" charset="0"/>
                <a:sym typeface="+mn-ea"/>
              </a:rPr>
              <a:t>靶标酶基因</a:t>
            </a:r>
            <a:r>
              <a:rPr lang="zh-CN" altLang="en-US" sz="1600" dirty="0">
                <a:latin typeface="Times New Roman" panose="02020603050405020304" pitchFamily="18" charset="0"/>
                <a:cs typeface="Times New Roman" panose="02020603050405020304" pitchFamily="18" charset="0"/>
                <a:sym typeface="+mn-ea"/>
              </a:rPr>
              <a:t>差异性、代谢酶活性差异性；通过转录组学、转基因验证等手段发掘</a:t>
            </a:r>
            <a:r>
              <a:rPr lang="zh-CN" altLang="en-US" sz="1600" dirty="0" smtClean="0">
                <a:latin typeface="Times New Roman" panose="02020603050405020304" pitchFamily="18" charset="0"/>
                <a:cs typeface="Times New Roman" panose="02020603050405020304" pitchFamily="18" charset="0"/>
                <a:sym typeface="+mn-ea"/>
              </a:rPr>
              <a:t>潜在除草剂</a:t>
            </a:r>
            <a:r>
              <a:rPr lang="zh-CN" altLang="en-US" sz="1600" dirty="0" smtClean="0">
                <a:solidFill>
                  <a:srgbClr val="FF0000"/>
                </a:solidFill>
                <a:latin typeface="Times New Roman" panose="02020603050405020304" pitchFamily="18" charset="0"/>
                <a:cs typeface="Times New Roman" panose="02020603050405020304" pitchFamily="18" charset="0"/>
                <a:sym typeface="+mn-ea"/>
              </a:rPr>
              <a:t>代谢抗性基因</a:t>
            </a:r>
            <a:endParaRPr lang="zh-CN" altLang="en-US" sz="1600" dirty="0">
              <a:latin typeface="Times New Roman" panose="02020603050405020304" pitchFamily="18" charset="0"/>
              <a:cs typeface="Times New Roman" panose="02020603050405020304" pitchFamily="18" charset="0"/>
              <a:sym typeface="+mn-ea"/>
            </a:endParaRPr>
          </a:p>
          <a:p>
            <a:pPr marL="285750" indent="-285750" algn="just">
              <a:lnSpc>
                <a:spcPct val="110000"/>
              </a:lnSpc>
              <a:buClr>
                <a:srgbClr val="C00000"/>
              </a:buClr>
              <a:buFont typeface="Wingdings" panose="05000000000000000000" charset="0"/>
              <a:buChar char="Ø"/>
            </a:pPr>
            <a:r>
              <a:rPr lang="zh-CN" altLang="en-US" sz="1600" dirty="0">
                <a:latin typeface="Times New Roman" panose="02020603050405020304" pitchFamily="18" charset="0"/>
                <a:cs typeface="Times New Roman" panose="02020603050405020304" pitchFamily="18" charset="0"/>
                <a:sym typeface="+mn-ea"/>
              </a:rPr>
              <a:t>利用靶标基因序列建立杂草对除草剂的</a:t>
            </a:r>
            <a:r>
              <a:rPr lang="zh-CN" altLang="en-US" sz="1600" dirty="0">
                <a:solidFill>
                  <a:srgbClr val="FF0000"/>
                </a:solidFill>
                <a:latin typeface="Times New Roman" panose="02020603050405020304" pitchFamily="18" charset="0"/>
                <a:cs typeface="Times New Roman" panose="02020603050405020304" pitchFamily="18" charset="0"/>
                <a:sym typeface="+mn-ea"/>
              </a:rPr>
              <a:t>抗性快速鉴别方法</a:t>
            </a:r>
            <a:endParaRPr lang="zh-CN" altLang="en-US" sz="1600" dirty="0">
              <a:latin typeface="Times New Roman" panose="02020603050405020304" pitchFamily="18" charset="0"/>
              <a:cs typeface="Times New Roman" panose="02020603050405020304" pitchFamily="18" charset="0"/>
              <a:sym typeface="+mn-ea"/>
            </a:endParaRPr>
          </a:p>
          <a:p>
            <a:pPr marL="285750" indent="-285750" algn="just">
              <a:lnSpc>
                <a:spcPct val="110000"/>
              </a:lnSpc>
              <a:buClr>
                <a:srgbClr val="C00000"/>
              </a:buClr>
              <a:buFont typeface="Wingdings" panose="05000000000000000000" charset="0"/>
              <a:buChar char="Ø"/>
            </a:pPr>
            <a:r>
              <a:rPr lang="zh-CN" altLang="en-US" sz="1600" dirty="0">
                <a:latin typeface="Times New Roman" panose="02020603050405020304" pitchFamily="18" charset="0"/>
                <a:cs typeface="Times New Roman" panose="02020603050405020304" pitchFamily="18" charset="0"/>
                <a:sym typeface="+mn-ea"/>
              </a:rPr>
              <a:t>与清源农冠有限责任公司、山东科赛基农控股有限公司等多家单位合作，致力于广谱、高选择性、高效除草剂的研发，同时开展除草剂助剂增效作用研究、除草剂混用研究。成功筛选有效防除小麦田（抗性）杂草的除草剂及其混剂品种</a:t>
            </a:r>
            <a:r>
              <a:rPr lang="en-US" altLang="zh-CN" sz="1600" dirty="0">
                <a:latin typeface="Times New Roman" panose="02020603050405020304" pitchFamily="18" charset="0"/>
                <a:cs typeface="Times New Roman" panose="02020603050405020304" pitchFamily="18" charset="0"/>
                <a:sym typeface="+mn-ea"/>
              </a:rPr>
              <a:t>22</a:t>
            </a:r>
            <a:r>
              <a:rPr lang="zh-CN" altLang="en-US" sz="1600" dirty="0">
                <a:latin typeface="Times New Roman" panose="02020603050405020304" pitchFamily="18" charset="0"/>
                <a:cs typeface="Times New Roman" panose="02020603050405020304" pitchFamily="18" charset="0"/>
                <a:sym typeface="+mn-ea"/>
              </a:rPr>
              <a:t>个，成功研发防治小麦田（抗性）杂草的</a:t>
            </a:r>
            <a:r>
              <a:rPr lang="zh-CN" altLang="en-US" sz="1600" dirty="0">
                <a:solidFill>
                  <a:srgbClr val="FF0000"/>
                </a:solidFill>
                <a:latin typeface="Times New Roman" panose="02020603050405020304" pitchFamily="18" charset="0"/>
                <a:cs typeface="Times New Roman" panose="02020603050405020304" pitchFamily="18" charset="0"/>
                <a:sym typeface="+mn-ea"/>
              </a:rPr>
              <a:t>除草剂及其混剂品种</a:t>
            </a:r>
            <a:r>
              <a:rPr lang="en-US" altLang="zh-CN" sz="1600" dirty="0">
                <a:latin typeface="Times New Roman" panose="02020603050405020304" pitchFamily="18" charset="0"/>
                <a:cs typeface="Times New Roman" panose="02020603050405020304" pitchFamily="18" charset="0"/>
                <a:sym typeface="+mn-ea"/>
              </a:rPr>
              <a:t>5</a:t>
            </a:r>
            <a:r>
              <a:rPr lang="zh-CN" altLang="en-US" sz="1600" dirty="0">
                <a:latin typeface="Times New Roman" panose="02020603050405020304" pitchFamily="18" charset="0"/>
                <a:cs typeface="Times New Roman" panose="02020603050405020304" pitchFamily="18" charset="0"/>
                <a:sym typeface="+mn-ea"/>
              </a:rPr>
              <a:t>个</a:t>
            </a:r>
            <a:endParaRPr lang="zh-CN" altLang="en-US" sz="1600" dirty="0">
              <a:latin typeface="Times New Roman" panose="02020603050405020304" pitchFamily="18" charset="0"/>
              <a:cs typeface="Times New Roman" panose="02020603050405020304" pitchFamily="18" charset="0"/>
              <a:sym typeface="+mn-ea"/>
            </a:endParaRPr>
          </a:p>
          <a:p>
            <a:pPr marL="285750" indent="-285750" algn="just">
              <a:lnSpc>
                <a:spcPct val="110000"/>
              </a:lnSpc>
              <a:buClr>
                <a:srgbClr val="C00000"/>
              </a:buClr>
              <a:buFont typeface="Wingdings" panose="05000000000000000000" charset="0"/>
              <a:buChar char="Ø"/>
            </a:pPr>
            <a:r>
              <a:rPr lang="zh-CN" altLang="en-US" sz="1600" dirty="0" smtClean="0">
                <a:latin typeface="Times New Roman" panose="02020603050405020304" pitchFamily="18" charset="0"/>
                <a:cs typeface="Times New Roman" panose="02020603050405020304" pitchFamily="18" charset="0"/>
              </a:rPr>
              <a:t>获</a:t>
            </a:r>
            <a:r>
              <a:rPr lang="zh-CN" altLang="en-US" sz="1600" dirty="0">
                <a:latin typeface="Times New Roman" panose="02020603050405020304" pitchFamily="18" charset="0"/>
                <a:cs typeface="Times New Roman" panose="02020603050405020304" pitchFamily="18" charset="0"/>
              </a:rPr>
              <a:t>国家科学技术进步二等奖等科技奖励</a:t>
            </a:r>
            <a:r>
              <a:rPr lang="en-US" altLang="zh-CN" sz="1600" dirty="0">
                <a:latin typeface="Times New Roman" panose="02020603050405020304" pitchFamily="18" charset="0"/>
                <a:cs typeface="Times New Roman" panose="02020603050405020304" pitchFamily="18" charset="0"/>
              </a:rPr>
              <a:t>5</a:t>
            </a:r>
            <a:r>
              <a:rPr lang="zh-CN" altLang="en-US" sz="1600" dirty="0">
                <a:latin typeface="Times New Roman" panose="02020603050405020304" pitchFamily="18" charset="0"/>
                <a:cs typeface="Times New Roman" panose="02020603050405020304" pitchFamily="18" charset="0"/>
              </a:rPr>
              <a:t>项，获国家发明</a:t>
            </a:r>
            <a:r>
              <a:rPr lang="zh-CN" altLang="en-US" sz="1600" dirty="0" smtClean="0">
                <a:latin typeface="Times New Roman" panose="02020603050405020304" pitchFamily="18" charset="0"/>
                <a:cs typeface="Times New Roman" panose="02020603050405020304" pitchFamily="18" charset="0"/>
              </a:rPr>
              <a:t>专利</a:t>
            </a:r>
            <a:r>
              <a:rPr lang="en-US" altLang="zh-CN" sz="1600" dirty="0" smtClean="0">
                <a:latin typeface="Times New Roman" panose="02020603050405020304" pitchFamily="18" charset="0"/>
                <a:cs typeface="Times New Roman" panose="02020603050405020304" pitchFamily="18" charset="0"/>
              </a:rPr>
              <a:t>10</a:t>
            </a:r>
            <a:r>
              <a:rPr lang="zh-CN" altLang="en-US" sz="1600" dirty="0" smtClean="0">
                <a:latin typeface="Times New Roman" panose="02020603050405020304" pitchFamily="18" charset="0"/>
                <a:cs typeface="Times New Roman" panose="02020603050405020304" pitchFamily="18" charset="0"/>
              </a:rPr>
              <a:t>项，</a:t>
            </a:r>
            <a:r>
              <a:rPr lang="zh-CN" altLang="en-US" sz="1600" dirty="0">
                <a:latin typeface="Times New Roman" panose="02020603050405020304" pitchFamily="18" charset="0"/>
                <a:cs typeface="Times New Roman" panose="02020603050405020304" pitchFamily="18" charset="0"/>
              </a:rPr>
              <a:t>参编高校教材</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植物化学保护学</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农药学</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等著作</a:t>
            </a:r>
            <a:r>
              <a:rPr lang="en-US" altLang="zh-CN" sz="1600" dirty="0">
                <a:latin typeface="Times New Roman" panose="02020603050405020304" pitchFamily="18" charset="0"/>
                <a:cs typeface="Times New Roman" panose="02020603050405020304" pitchFamily="18" charset="0"/>
              </a:rPr>
              <a:t>5</a:t>
            </a:r>
            <a:r>
              <a:rPr lang="zh-CN" altLang="en-US" sz="1600" dirty="0">
                <a:latin typeface="Times New Roman" panose="02020603050405020304" pitchFamily="18" charset="0"/>
                <a:cs typeface="Times New Roman" panose="02020603050405020304" pitchFamily="18" charset="0"/>
              </a:rPr>
              <a:t>部；在国内外重要学术刊物上发表</a:t>
            </a:r>
            <a:r>
              <a:rPr lang="zh-CN" altLang="en-US" sz="1600" dirty="0" smtClean="0">
                <a:latin typeface="Times New Roman" panose="02020603050405020304" pitchFamily="18" charset="0"/>
                <a:cs typeface="Times New Roman" panose="02020603050405020304" pitchFamily="18" charset="0"/>
              </a:rPr>
              <a:t>论文</a:t>
            </a:r>
            <a:r>
              <a:rPr lang="en-US" altLang="zh-CN" sz="1600" dirty="0" smtClean="0">
                <a:latin typeface="Times New Roman" panose="02020603050405020304" pitchFamily="18" charset="0"/>
                <a:cs typeface="Times New Roman" panose="02020603050405020304" pitchFamily="18" charset="0"/>
              </a:rPr>
              <a:t>208</a:t>
            </a:r>
            <a:r>
              <a:rPr lang="zh-CN" altLang="en-US" sz="1600" dirty="0" smtClean="0">
                <a:latin typeface="Times New Roman" panose="02020603050405020304" pitchFamily="18" charset="0"/>
                <a:cs typeface="Times New Roman" panose="02020603050405020304" pitchFamily="18" charset="0"/>
              </a:rPr>
              <a:t>篇，其中</a:t>
            </a:r>
            <a:r>
              <a:rPr lang="en-US" altLang="zh-CN" sz="1600" dirty="0" smtClean="0">
                <a:latin typeface="Times New Roman" panose="02020603050405020304" pitchFamily="18" charset="0"/>
                <a:cs typeface="Times New Roman" panose="02020603050405020304" pitchFamily="18" charset="0"/>
              </a:rPr>
              <a:t>SCI</a:t>
            </a:r>
            <a:r>
              <a:rPr lang="zh-CN" altLang="en-US" sz="1600" dirty="0" smtClean="0">
                <a:latin typeface="Times New Roman" panose="02020603050405020304" pitchFamily="18" charset="0"/>
                <a:cs typeface="Times New Roman" panose="02020603050405020304" pitchFamily="18" charset="0"/>
              </a:rPr>
              <a:t>论文</a:t>
            </a:r>
            <a:r>
              <a:rPr lang="en-US" altLang="zh-CN" sz="1600" dirty="0" smtClean="0">
                <a:latin typeface="Times New Roman" panose="02020603050405020304" pitchFamily="18" charset="0"/>
                <a:cs typeface="Times New Roman" panose="02020603050405020304" pitchFamily="18" charset="0"/>
              </a:rPr>
              <a:t>50</a:t>
            </a:r>
            <a:r>
              <a:rPr lang="zh-CN" altLang="en-US" sz="1600" dirty="0" smtClean="0">
                <a:latin typeface="Times New Roman" panose="02020603050405020304" pitchFamily="18" charset="0"/>
                <a:cs typeface="Times New Roman" panose="02020603050405020304" pitchFamily="18" charset="0"/>
              </a:rPr>
              <a:t>篇</a:t>
            </a:r>
            <a:endParaRPr lang="zh-CN" altLang="en-US" sz="1600" dirty="0">
              <a:latin typeface="Times New Roman" panose="02020603050405020304" pitchFamily="18" charset="0"/>
              <a:cs typeface="Times New Roman" panose="02020603050405020304" pitchFamily="18" charset="0"/>
            </a:endParaRPr>
          </a:p>
        </p:txBody>
      </p:sp>
      <p:sp>
        <p:nvSpPr>
          <p:cNvPr id="18" name="TextBox 13"/>
          <p:cNvSpPr txBox="1"/>
          <p:nvPr/>
        </p:nvSpPr>
        <p:spPr>
          <a:xfrm>
            <a:off x="483870" y="3970020"/>
            <a:ext cx="8173720" cy="2553335"/>
          </a:xfrm>
          <a:prstGeom prst="rect">
            <a:avLst/>
          </a:prstGeom>
          <a:noFill/>
          <a:ln w="9525">
            <a:solidFill>
              <a:schemeClr val="accent1"/>
            </a:solidFill>
          </a:ln>
        </p:spPr>
        <p:txBody>
          <a:bodyPr wrap="square" rtlCol="0">
            <a:spAutoFit/>
          </a:bodyPr>
          <a:p>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rPr>
              <a:t>国家自然科学基金面上项目 4项</a:t>
            </a:r>
            <a:endParaRPr lang="zh-CN" altLang="en-US"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    看麦娘对甲基二磺隆代谢抗性相关基因鉴定及功能分析，</a:t>
            </a:r>
            <a:r>
              <a:rPr lang="en-US" altLang="zh-CN" sz="1600" dirty="0">
                <a:latin typeface="Times New Roman" panose="02020603050405020304" pitchFamily="18" charset="0"/>
                <a:cs typeface="Times New Roman" panose="02020603050405020304" pitchFamily="18" charset="0"/>
              </a:rPr>
              <a:t>2018-2021</a:t>
            </a:r>
            <a:endParaRPr lang="en-US" altLang="zh-CN" sz="1600" dirty="0" smtClean="0">
              <a:latin typeface="Times New Roman" panose="02020603050405020304" pitchFamily="18" charset="0"/>
              <a:cs typeface="Times New Roman" panose="02020603050405020304" pitchFamily="18" charset="0"/>
            </a:endParaRPr>
          </a:p>
          <a:p>
            <a:pPr indent="0">
              <a:buNone/>
            </a:pPr>
            <a:r>
              <a:rPr lang="zh-CN" altLang="en-US" sz="1600" dirty="0">
                <a:latin typeface="Times New Roman" panose="02020603050405020304" pitchFamily="18" charset="0"/>
                <a:cs typeface="Times New Roman" panose="02020603050405020304" pitchFamily="18" charset="0"/>
              </a:rPr>
              <a:t>    基于菵草</a:t>
            </a:r>
            <a:r>
              <a:rPr lang="en-US" altLang="zh-CN" sz="1600" dirty="0" err="1">
                <a:latin typeface="Times New Roman" panose="02020603050405020304" pitchFamily="18" charset="0"/>
                <a:cs typeface="Times New Roman" panose="02020603050405020304" pitchFamily="18" charset="0"/>
              </a:rPr>
              <a:t>ACCase</a:t>
            </a:r>
            <a:r>
              <a:rPr lang="zh-CN" altLang="en-US" sz="1600" dirty="0">
                <a:latin typeface="Times New Roman" panose="02020603050405020304" pitchFamily="18" charset="0"/>
                <a:cs typeface="Times New Roman" panose="02020603050405020304" pitchFamily="18" charset="0"/>
              </a:rPr>
              <a:t>等位基因突变的适合度代价研究，</a:t>
            </a:r>
            <a:r>
              <a:rPr lang="en-US" altLang="zh-CN" sz="1600" dirty="0">
                <a:latin typeface="Times New Roman" panose="02020603050405020304" pitchFamily="18" charset="0"/>
                <a:cs typeface="Times New Roman" panose="02020603050405020304" pitchFamily="18" charset="0"/>
              </a:rPr>
              <a:t>2014-2018</a:t>
            </a:r>
            <a:endParaRPr lang="en-US" altLang="zh-CN" sz="1600" dirty="0" smtClean="0">
              <a:latin typeface="Times New Roman" panose="02020603050405020304" pitchFamily="18" charset="0"/>
              <a:cs typeface="Times New Roman" panose="02020603050405020304" pitchFamily="18" charset="0"/>
            </a:endParaRPr>
          </a:p>
          <a:p>
            <a:pPr indent="0">
              <a:buNone/>
            </a:pPr>
            <a:r>
              <a:rPr lang="zh-CN" altLang="en-US" sz="1600" dirty="0" smtClean="0">
                <a:latin typeface="Times New Roman" panose="02020603050405020304" pitchFamily="18" charset="0"/>
                <a:cs typeface="Times New Roman" panose="02020603050405020304" pitchFamily="18" charset="0"/>
              </a:rPr>
              <a:t>    日本</a:t>
            </a:r>
            <a:r>
              <a:rPr lang="zh-CN" altLang="en-US" sz="1600" dirty="0">
                <a:latin typeface="Times New Roman" panose="02020603050405020304" pitchFamily="18" charset="0"/>
                <a:cs typeface="Times New Roman" panose="02020603050405020304" pitchFamily="18" charset="0"/>
              </a:rPr>
              <a:t>看麦娘抗</a:t>
            </a:r>
            <a:r>
              <a:rPr lang="en-US" altLang="zh-CN" sz="1600" dirty="0" err="1">
                <a:latin typeface="Times New Roman" panose="02020603050405020304" pitchFamily="18" charset="0"/>
                <a:cs typeface="Times New Roman" panose="02020603050405020304" pitchFamily="18" charset="0"/>
              </a:rPr>
              <a:t>ACCase</a:t>
            </a:r>
            <a:r>
              <a:rPr lang="zh-CN" altLang="en-US" sz="1600" dirty="0">
                <a:latin typeface="Times New Roman" panose="02020603050405020304" pitchFamily="18" charset="0"/>
                <a:cs typeface="Times New Roman" panose="02020603050405020304" pitchFamily="18" charset="0"/>
              </a:rPr>
              <a:t>抑制剂类除草剂的分子机制研究，</a:t>
            </a:r>
            <a:r>
              <a:rPr lang="en-US" altLang="zh-CN" sz="1600" dirty="0" smtClean="0">
                <a:latin typeface="Times New Roman" panose="02020603050405020304" pitchFamily="18" charset="0"/>
                <a:cs typeface="Times New Roman" panose="02020603050405020304" pitchFamily="18" charset="0"/>
              </a:rPr>
              <a:t>2012-2015</a:t>
            </a:r>
            <a:endParaRPr lang="en-US" altLang="zh-CN" sz="1600" dirty="0" smtClean="0">
              <a:latin typeface="Times New Roman" panose="02020603050405020304" pitchFamily="18" charset="0"/>
              <a:cs typeface="Times New Roman" panose="02020603050405020304" pitchFamily="18" charset="0"/>
            </a:endParaRPr>
          </a:p>
          <a:p>
            <a:pPr indent="0">
              <a:buNone/>
            </a:pPr>
            <a:r>
              <a:rPr lang="zh-CN" altLang="en-US" sz="1600" dirty="0">
                <a:latin typeface="Times New Roman" panose="02020603050405020304" pitchFamily="18" charset="0"/>
                <a:cs typeface="Times New Roman" panose="02020603050405020304" pitchFamily="18" charset="0"/>
              </a:rPr>
              <a:t>    牛繁缕抗苯磺隆相关代谢酶基因的发掘及功能分析</a:t>
            </a:r>
            <a:r>
              <a:rPr lang="en-US" altLang="zh-CN" sz="1600" dirty="0">
                <a:latin typeface="Times New Roman" panose="02020603050405020304" pitchFamily="18" charset="0"/>
                <a:cs typeface="Times New Roman" panose="02020603050405020304" pitchFamily="18" charset="0"/>
              </a:rPr>
              <a:t>2017-2019</a:t>
            </a:r>
            <a:endParaRPr lang="en-US" altLang="zh-CN" sz="1600" dirty="0" smtClean="0">
              <a:latin typeface="Times New Roman" panose="02020603050405020304" pitchFamily="18" charset="0"/>
              <a:cs typeface="Times New Roman" panose="02020603050405020304" pitchFamily="18" charset="0"/>
            </a:endParaRPr>
          </a:p>
          <a:p>
            <a:pPr indent="0">
              <a:buNone/>
            </a:pPr>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rPr>
              <a:t>国家重点研发计划</a:t>
            </a:r>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sym typeface="+mn-ea"/>
              </a:rPr>
              <a:t>粮食丰产增效科技创新专项</a:t>
            </a:r>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rPr>
              <a:t>子课题 2项</a:t>
            </a:r>
            <a:endParaRPr lang="zh-CN" altLang="en-US" sz="1600" dirty="0">
              <a:latin typeface="Times New Roman" panose="02020603050405020304" pitchFamily="18" charset="0"/>
              <a:cs typeface="Times New Roman" panose="02020603050405020304" pitchFamily="18" charset="0"/>
            </a:endParaRPr>
          </a:p>
          <a:p>
            <a:pPr indent="0">
              <a:buNone/>
            </a:pPr>
            <a:r>
              <a:rPr lang="zh-CN" altLang="en-US" sz="1600" dirty="0">
                <a:latin typeface="Times New Roman" panose="02020603050405020304" pitchFamily="18" charset="0"/>
                <a:cs typeface="Times New Roman" panose="02020603050405020304" pitchFamily="18" charset="0"/>
              </a:rPr>
              <a:t>    五大种植模式区水稻、小麦、玉米主要病虫草害的发生规律，</a:t>
            </a:r>
            <a:r>
              <a:rPr lang="en-US" altLang="zh-CN" sz="1600" dirty="0">
                <a:latin typeface="Times New Roman" panose="02020603050405020304" pitchFamily="18" charset="0"/>
                <a:cs typeface="Times New Roman" panose="02020603050405020304" pitchFamily="18" charset="0"/>
              </a:rPr>
              <a:t>2016-2020</a:t>
            </a:r>
            <a:endParaRPr lang="en-US" altLang="zh-CN" sz="1600" dirty="0" smtClean="0">
              <a:latin typeface="Times New Roman" panose="02020603050405020304" pitchFamily="18" charset="0"/>
              <a:cs typeface="Times New Roman" panose="02020603050405020304" pitchFamily="18" charset="0"/>
            </a:endParaRPr>
          </a:p>
          <a:p>
            <a:pPr indent="0">
              <a:buNone/>
            </a:pPr>
            <a:r>
              <a:rPr lang="zh-CN" altLang="en-US" sz="1600" dirty="0">
                <a:latin typeface="Times New Roman" panose="02020603050405020304" pitchFamily="18" charset="0"/>
                <a:cs typeface="Times New Roman" panose="02020603050405020304" pitchFamily="18" charset="0"/>
              </a:rPr>
              <a:t>    新型高活性农药化合物的筛选研究，</a:t>
            </a:r>
            <a:r>
              <a:rPr lang="en-US" altLang="zh-CN" sz="1600" dirty="0">
                <a:latin typeface="Times New Roman" panose="02020603050405020304" pitchFamily="18" charset="0"/>
                <a:cs typeface="Times New Roman" panose="02020603050405020304" pitchFamily="18" charset="0"/>
              </a:rPr>
              <a:t>2016-2020</a:t>
            </a:r>
            <a:endParaRPr lang="en-US" altLang="zh-CN" sz="1600" dirty="0" smtClean="0">
              <a:latin typeface="Times New Roman" panose="02020603050405020304" pitchFamily="18" charset="0"/>
              <a:cs typeface="Times New Roman" panose="02020603050405020304" pitchFamily="18" charset="0"/>
            </a:endParaRPr>
          </a:p>
          <a:p>
            <a:pPr indent="0">
              <a:buNone/>
            </a:pPr>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rPr>
              <a:t>国家公益性行业（农业）科研专项 </a:t>
            </a:r>
            <a:r>
              <a:rPr lang="en-US" altLang="zh-CN" sz="1600" dirty="0">
                <a:solidFill>
                  <a:srgbClr val="1552D1"/>
                </a:solidFill>
                <a:latin typeface="黑体" panose="02010609060101010101" pitchFamily="49" charset="-122"/>
                <a:ea typeface="黑体" panose="02010609060101010101" pitchFamily="49" charset="-122"/>
                <a:cs typeface="黑体" panose="02010609060101010101" pitchFamily="49" charset="-122"/>
              </a:rPr>
              <a:t>1</a:t>
            </a:r>
            <a:r>
              <a:rPr lang="zh-CN" altLang="en-US" sz="1600" dirty="0">
                <a:solidFill>
                  <a:srgbClr val="1552D1"/>
                </a:solidFill>
                <a:latin typeface="黑体" panose="02010609060101010101" pitchFamily="49" charset="-122"/>
                <a:ea typeface="黑体" panose="02010609060101010101" pitchFamily="49" charset="-122"/>
                <a:cs typeface="黑体" panose="02010609060101010101" pitchFamily="49" charset="-122"/>
              </a:rPr>
              <a:t>项</a:t>
            </a:r>
            <a:endParaRPr lang="en-US" altLang="zh-CN" sz="1600" dirty="0">
              <a:latin typeface="Times New Roman" panose="02020603050405020304" pitchFamily="18" charset="0"/>
              <a:cs typeface="Times New Roman" panose="02020603050405020304" pitchFamily="18" charset="0"/>
            </a:endParaRPr>
          </a:p>
          <a:p>
            <a:pPr indent="0">
              <a:buNone/>
            </a:pPr>
            <a:r>
              <a:rPr lang="zh-CN" altLang="en-US" sz="1600" dirty="0">
                <a:latin typeface="Times New Roman" panose="02020603050405020304" pitchFamily="18" charset="0"/>
                <a:cs typeface="Times New Roman" panose="02020603050405020304" pitchFamily="18" charset="0"/>
              </a:rPr>
              <a:t>    农田杂草防控技术研究与示范</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小麦田杂草防控研究与示范，</a:t>
            </a:r>
            <a:r>
              <a:rPr lang="en-US" altLang="zh-CN" sz="1600" dirty="0">
                <a:latin typeface="Times New Roman" panose="02020603050405020304" pitchFamily="18" charset="0"/>
                <a:cs typeface="Times New Roman" panose="02020603050405020304" pitchFamily="18" charset="0"/>
              </a:rPr>
              <a:t>2013-2017</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412" y="67429"/>
            <a:ext cx="3400425" cy="521970"/>
          </a:xfrm>
          <a:prstGeom prst="rect">
            <a:avLst/>
          </a:prstGeom>
          <a:noFill/>
        </p:spPr>
        <p:txBody>
          <a:bodyPr wrap="none" rtlCol="0">
            <a:spAutoFit/>
          </a:bodyPr>
          <a:lstStyle/>
          <a:p>
            <a:r>
              <a:rPr lang="zh-CN" altLang="en-US" sz="2800" b="1" dirty="0">
                <a:solidFill>
                  <a:srgbClr val="00B050"/>
                </a:solidFill>
                <a:latin typeface="黑体" panose="02010609060101010101" pitchFamily="49" charset="-122"/>
                <a:ea typeface="黑体" panose="02010609060101010101" pitchFamily="49" charset="-122"/>
              </a:rPr>
              <a:t>环境</a:t>
            </a:r>
            <a:r>
              <a:rPr lang="zh-CN" altLang="en-US" sz="2800" b="1" dirty="0" smtClean="0">
                <a:solidFill>
                  <a:srgbClr val="00B050"/>
                </a:solidFill>
                <a:latin typeface="黑体" panose="02010609060101010101" pitchFamily="49" charset="-122"/>
                <a:ea typeface="黑体" panose="02010609060101010101" pitchFamily="49" charset="-122"/>
              </a:rPr>
              <a:t>友好农药实验室</a:t>
            </a:r>
            <a:endParaRPr lang="zh-CN" altLang="en-US" sz="2800" b="1" dirty="0" smtClean="0">
              <a:solidFill>
                <a:srgbClr val="00B050"/>
              </a:solidFill>
              <a:latin typeface="黑体" panose="02010609060101010101" pitchFamily="49" charset="-122"/>
              <a:ea typeface="黑体" panose="02010609060101010101" pitchFamily="49" charset="-122"/>
            </a:endParaRPr>
          </a:p>
        </p:txBody>
      </p:sp>
      <p:sp>
        <p:nvSpPr>
          <p:cNvPr id="18" name="TextBox 17"/>
          <p:cNvSpPr txBox="1"/>
          <p:nvPr/>
        </p:nvSpPr>
        <p:spPr>
          <a:xfrm>
            <a:off x="4039235" y="67310"/>
            <a:ext cx="4529455" cy="706755"/>
          </a:xfrm>
          <a:prstGeom prst="rect">
            <a:avLst/>
          </a:prstGeom>
          <a:noFill/>
        </p:spPr>
        <p:txBody>
          <a:bodyPr wrap="square" rtlCol="0">
            <a:spAutoFit/>
          </a:bodyPr>
          <a:lstStyle/>
          <a:p>
            <a:pPr>
              <a:lnSpc>
                <a:spcPct val="125000"/>
              </a:lnSpc>
            </a:pPr>
            <a:r>
              <a:rPr lang="zh-CN" altLang="en-US" sz="1600" dirty="0" smtClean="0">
                <a:latin typeface="Times New Roman" panose="02020603050405020304" pitchFamily="18" charset="0"/>
                <a:cs typeface="Times New Roman" panose="02020603050405020304" pitchFamily="18" charset="0"/>
              </a:rPr>
              <a:t>农药楼</a:t>
            </a:r>
            <a:r>
              <a:rPr lang="en-US" altLang="zh-CN" sz="1600" dirty="0" smtClean="0">
                <a:latin typeface="Times New Roman" panose="02020603050405020304" pitchFamily="18" charset="0"/>
                <a:cs typeface="Times New Roman" panose="02020603050405020304" pitchFamily="18" charset="0"/>
              </a:rPr>
              <a:t>303</a:t>
            </a:r>
            <a:endParaRPr lang="en-US" altLang="zh-CN" sz="1600" dirty="0" smtClean="0">
              <a:latin typeface="Times New Roman" panose="02020603050405020304" pitchFamily="18" charset="0"/>
              <a:cs typeface="Times New Roman" panose="02020603050405020304" pitchFamily="18" charset="0"/>
            </a:endParaRPr>
          </a:p>
          <a:p>
            <a:pPr>
              <a:lnSpc>
                <a:spcPct val="125000"/>
              </a:lnSpc>
            </a:pPr>
            <a:r>
              <a:rPr lang="en-US" altLang="zh-CN" sz="1600" dirty="0" smtClean="0">
                <a:latin typeface="Times New Roman" panose="02020603050405020304" pitchFamily="18" charset="0"/>
                <a:cs typeface="Times New Roman" panose="02020603050405020304" pitchFamily="18" charset="0"/>
              </a:rPr>
              <a:t>Tel</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0538-8242983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E-mail</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cbxue@sdau.edu.cn</a:t>
            </a:r>
            <a:endParaRPr lang="zh-CN" altLang="en-US" sz="1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27635" y="5610225"/>
            <a:ext cx="8441055" cy="1129665"/>
          </a:xfrm>
          <a:prstGeom prst="rect">
            <a:avLst/>
          </a:prstGeom>
          <a:noFill/>
          <a:ln w="12700" cmpd="sng">
            <a:solidFill>
              <a:schemeClr val="accent1"/>
            </a:solidFill>
            <a:prstDash val="solid"/>
          </a:ln>
        </p:spPr>
        <p:txBody>
          <a:bodyPr wrap="square" rtlCol="0">
            <a:spAutoFit/>
          </a:bodyPr>
          <a:lstStyle/>
          <a:p>
            <a:pPr>
              <a:lnSpc>
                <a:spcPct val="125000"/>
              </a:lnSpc>
            </a:pPr>
            <a:r>
              <a:rPr lang="zh-CN" altLang="en-US" dirty="0">
                <a:latin typeface="Times New Roman" panose="02020603050405020304" pitchFamily="18" charset="0"/>
                <a:cs typeface="Times New Roman" panose="02020603050405020304" pitchFamily="18" charset="0"/>
              </a:rPr>
              <a:t>主持</a:t>
            </a:r>
            <a:r>
              <a:rPr lang="zh-CN" altLang="en-US" b="1" dirty="0">
                <a:latin typeface="Times New Roman" panose="02020603050405020304" pitchFamily="18" charset="0"/>
                <a:cs typeface="Times New Roman" panose="02020603050405020304" pitchFamily="18" charset="0"/>
              </a:rPr>
              <a:t>国家自然科学基金面上项目</a:t>
            </a:r>
            <a:r>
              <a:rPr lang="zh-CN" altLang="en-US" dirty="0">
                <a:latin typeface="Times New Roman" panose="02020603050405020304" pitchFamily="18" charset="0"/>
                <a:cs typeface="Times New Roman" panose="02020603050405020304" pitchFamily="18" charset="0"/>
              </a:rPr>
              <a:t>“小菜蛾酚氧化酶介导的免疫防御与氯虫苯甲酰胺抗性之间的关联机制”、青年项目“小菜蛾</a:t>
            </a:r>
            <a:r>
              <a:rPr lang="en-US" altLang="zh-CN" dirty="0" err="1">
                <a:latin typeface="Times New Roman" panose="02020603050405020304" pitchFamily="18" charset="0"/>
                <a:cs typeface="Times New Roman" panose="02020603050405020304" pitchFamily="18" charset="0"/>
              </a:rPr>
              <a:t>PxPPO</a:t>
            </a:r>
            <a:r>
              <a:rPr lang="zh-CN" altLang="en-US" dirty="0">
                <a:latin typeface="Times New Roman" panose="02020603050405020304" pitchFamily="18" charset="0"/>
                <a:cs typeface="Times New Roman" panose="02020603050405020304" pitchFamily="18" charset="0"/>
              </a:rPr>
              <a:t>基因的表达及转录调控机理研究各</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项、</a:t>
            </a:r>
            <a:r>
              <a:rPr lang="zh-CN" altLang="en-US" b="1" dirty="0">
                <a:latin typeface="Times New Roman" panose="02020603050405020304" pitchFamily="18" charset="0"/>
                <a:cs typeface="Times New Roman" panose="02020603050405020304" pitchFamily="18" charset="0"/>
              </a:rPr>
              <a:t>国家重点研发计划子</a:t>
            </a:r>
            <a:r>
              <a:rPr lang="zh-CN" altLang="en-US" b="1" dirty="0" smtClean="0">
                <a:latin typeface="Times New Roman" panose="02020603050405020304" pitchFamily="18" charset="0"/>
                <a:cs typeface="Times New Roman" panose="02020603050405020304" pitchFamily="18" charset="0"/>
              </a:rPr>
              <a:t>课题</a:t>
            </a:r>
            <a:r>
              <a:rPr lang="zh-CN" altLang="en-US" dirty="0" smtClean="0">
                <a:latin typeface="Times New Roman" panose="02020603050405020304" pitchFamily="18" charset="0"/>
                <a:cs typeface="Times New Roman" panose="02020603050405020304" pitchFamily="18" charset="0"/>
              </a:rPr>
              <a:t>“蔬菜</a:t>
            </a:r>
            <a:r>
              <a:rPr lang="zh-CN" altLang="en-US" dirty="0">
                <a:latin typeface="Times New Roman" panose="02020603050405020304" pitchFamily="18" charset="0"/>
                <a:cs typeface="Times New Roman" panose="02020603050405020304" pitchFamily="18" charset="0"/>
              </a:rPr>
              <a:t>病虫害精准快速选药技术及产品研发</a:t>
            </a:r>
            <a:r>
              <a:rPr lang="en-US"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项</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8270" y="3449320"/>
            <a:ext cx="8441055" cy="2168525"/>
          </a:xfrm>
          <a:prstGeom prst="rect">
            <a:avLst/>
          </a:prstGeom>
          <a:noFill/>
          <a:ln>
            <a:solidFill>
              <a:schemeClr val="accent1"/>
            </a:solidFill>
          </a:ln>
        </p:spPr>
        <p:txBody>
          <a:bodyPr wrap="square" rtlCol="0">
            <a:spAutoFit/>
          </a:bodyPr>
          <a:lstStyle/>
          <a:p>
            <a:pPr algn="just">
              <a:lnSpc>
                <a:spcPct val="125000"/>
              </a:lnSpc>
            </a:pPr>
            <a:r>
              <a:rPr lang="zh-CN" altLang="en-US" dirty="0" smtClean="0">
                <a:latin typeface="Times New Roman" panose="02020603050405020304" pitchFamily="18" charset="0"/>
                <a:cs typeface="Times New Roman" panose="02020603050405020304" pitchFamily="18" charset="0"/>
                <a:sym typeface="+mn-ea"/>
              </a:rPr>
              <a:t>在昆虫酚氧化酶及其抑制剂、小菜蛾对双酰胺类杀虫剂抗性研究方面受到国内外同行的关注。</a:t>
            </a:r>
            <a:r>
              <a:rPr lang="zh-CN" altLang="zh-CN" dirty="0">
                <a:latin typeface="Times New Roman" panose="02020603050405020304" pitchFamily="18" charset="0"/>
                <a:cs typeface="Times New Roman" panose="02020603050405020304" pitchFamily="18" charset="0"/>
              </a:rPr>
              <a:t>获山东省优秀博士学位论文</a:t>
            </a:r>
            <a:r>
              <a:rPr lang="zh-CN"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山东高等学校优秀科研成果二等奖、山东省自然科学学术创新一等奖</a:t>
            </a:r>
            <a:r>
              <a:rPr lang="zh-CN"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泰安市科技贡献</a:t>
            </a:r>
            <a:r>
              <a:rPr lang="zh-CN" altLang="zh-CN" dirty="0" smtClean="0">
                <a:latin typeface="Times New Roman" panose="02020603050405020304" pitchFamily="18" charset="0"/>
                <a:cs typeface="Times New Roman" panose="02020603050405020304" pitchFamily="18" charset="0"/>
              </a:rPr>
              <a:t>奖等</a:t>
            </a:r>
            <a:r>
              <a:rPr lang="zh-CN" altLang="zh-CN" dirty="0">
                <a:latin typeface="Times New Roman" panose="02020603050405020304" pitchFamily="18" charset="0"/>
                <a:cs typeface="Times New Roman" panose="02020603050405020304" pitchFamily="18" charset="0"/>
              </a:rPr>
              <a:t>奖励</a:t>
            </a:r>
            <a:r>
              <a:rPr lang="zh-CN"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在《</a:t>
            </a:r>
            <a:r>
              <a:rPr lang="en-US" altLang="zh-CN" dirty="0">
                <a:latin typeface="Times New Roman" panose="02020603050405020304" pitchFamily="18" charset="0"/>
                <a:cs typeface="Times New Roman" panose="02020603050405020304" pitchFamily="18" charset="0"/>
              </a:rPr>
              <a:t>Pesticide Biochemistry and Physiology</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Bioorganic &amp; Medicinal Chemistry</a:t>
            </a:r>
            <a:r>
              <a:rPr lang="zh-CN" altLang="zh-CN" dirty="0" smtClean="0">
                <a:latin typeface="Times New Roman" panose="02020603050405020304" pitchFamily="18" charset="0"/>
                <a:cs typeface="Times New Roman" panose="02020603050405020304" pitchFamily="18" charset="0"/>
              </a:rPr>
              <a:t>》等</a:t>
            </a:r>
            <a:r>
              <a:rPr lang="zh-CN" altLang="zh-CN" dirty="0">
                <a:latin typeface="Times New Roman" panose="02020603050405020304" pitchFamily="18" charset="0"/>
                <a:cs typeface="Times New Roman" panose="02020603050405020304" pitchFamily="18" charset="0"/>
              </a:rPr>
              <a:t>国内外重要学术期刊</a:t>
            </a:r>
            <a:r>
              <a:rPr lang="zh-CN" altLang="zh-CN" dirty="0">
                <a:latin typeface="Times New Roman" panose="02020603050405020304" pitchFamily="18" charset="0"/>
                <a:cs typeface="Times New Roman" panose="02020603050405020304" pitchFamily="18" charset="0"/>
              </a:rPr>
              <a:t>发表研究论文</a:t>
            </a:r>
            <a:r>
              <a:rPr lang="en-US" altLang="zh-CN" dirty="0">
                <a:latin typeface="Times New Roman" panose="02020603050405020304" pitchFamily="18" charset="0"/>
                <a:cs typeface="Times New Roman" panose="02020603050405020304" pitchFamily="18" charset="0"/>
              </a:rPr>
              <a:t>50</a:t>
            </a:r>
            <a:r>
              <a:rPr lang="zh-CN" altLang="zh-CN" dirty="0">
                <a:latin typeface="Times New Roman" panose="02020603050405020304" pitchFamily="18" charset="0"/>
                <a:cs typeface="Times New Roman" panose="02020603050405020304" pitchFamily="18" charset="0"/>
              </a:rPr>
              <a:t>余篇</a:t>
            </a:r>
            <a:r>
              <a:rPr lang="zh-CN"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主编</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参编《昆虫酚氧化酶及其抑制剂》等著作</a:t>
            </a:r>
            <a:r>
              <a:rPr lang="en-US" altLang="zh-CN" dirty="0">
                <a:latin typeface="Times New Roman" panose="02020603050405020304" pitchFamily="18" charset="0"/>
                <a:cs typeface="Times New Roman" panose="02020603050405020304" pitchFamily="18" charset="0"/>
              </a:rPr>
              <a:t>2</a:t>
            </a:r>
            <a:r>
              <a:rPr lang="zh-CN" altLang="zh-CN" dirty="0">
                <a:latin typeface="Times New Roman" panose="02020603050405020304" pitchFamily="18" charset="0"/>
                <a:cs typeface="Times New Roman" panose="02020603050405020304" pitchFamily="18" charset="0"/>
              </a:rPr>
              <a:t>部，参编高等学校规划教材《农药学》、《杀虫生物学》等</a:t>
            </a:r>
            <a:r>
              <a:rPr lang="en-US" altLang="zh-CN" dirty="0">
                <a:latin typeface="Times New Roman" panose="02020603050405020304" pitchFamily="18" charset="0"/>
                <a:cs typeface="Times New Roman" panose="02020603050405020304" pitchFamily="18" charset="0"/>
              </a:rPr>
              <a:t>3</a:t>
            </a:r>
            <a:r>
              <a:rPr lang="zh-CN" altLang="zh-CN" dirty="0">
                <a:latin typeface="Times New Roman" panose="02020603050405020304" pitchFamily="18" charset="0"/>
                <a:cs typeface="Times New Roman" panose="02020603050405020304" pitchFamily="18" charset="0"/>
              </a:rPr>
              <a:t>部</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授权专利</a:t>
            </a:r>
            <a:r>
              <a:rPr lang="en-US" altLang="zh-CN" dirty="0" smtClean="0">
                <a:latin typeface="Times New Roman" panose="02020603050405020304" pitchFamily="18" charset="0"/>
                <a:cs typeface="Times New Roman" panose="02020603050405020304" pitchFamily="18" charset="0"/>
              </a:rPr>
              <a:t>1</a:t>
            </a:r>
            <a:r>
              <a:rPr lang="zh-CN" altLang="en-US" dirty="0" smtClean="0">
                <a:latin typeface="Times New Roman" panose="02020603050405020304" pitchFamily="18" charset="0"/>
                <a:cs typeface="Times New Roman" panose="02020603050405020304" pitchFamily="18" charset="0"/>
              </a:rPr>
              <a:t>项。</a:t>
            </a:r>
            <a:endParaRPr lang="zh-CN" altLang="en-US" dirty="0">
              <a:latin typeface="Times New Roman" panose="02020603050405020304" pitchFamily="18" charset="0"/>
              <a:cs typeface="Times New Roman" panose="02020603050405020304" pitchFamily="18" charset="0"/>
            </a:endParaRPr>
          </a:p>
        </p:txBody>
      </p:sp>
      <p:sp>
        <p:nvSpPr>
          <p:cNvPr id="2" name="矩形 1"/>
          <p:cNvSpPr/>
          <p:nvPr/>
        </p:nvSpPr>
        <p:spPr>
          <a:xfrm>
            <a:off x="2657475" y="814705"/>
            <a:ext cx="5912485" cy="1129665"/>
          </a:xfrm>
          <a:prstGeom prst="rect">
            <a:avLst/>
          </a:prstGeom>
          <a:ln>
            <a:solidFill>
              <a:schemeClr val="accent1"/>
            </a:solidFill>
          </a:ln>
        </p:spPr>
        <p:txBody>
          <a:bodyPr wrap="square">
            <a:spAutoFit/>
          </a:bodyPr>
          <a:lstStyle/>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rPr>
              <a:t>1.</a:t>
            </a:r>
            <a:r>
              <a:rPr lang="zh-CN" altLang="en-US" dirty="0">
                <a:latin typeface="黑体" panose="02010609060101010101" pitchFamily="49" charset="-122"/>
                <a:ea typeface="黑体" panose="02010609060101010101" pitchFamily="49" charset="-122"/>
                <a:cs typeface="黑体" panose="02010609060101010101" pitchFamily="49" charset="-122"/>
              </a:rPr>
              <a:t>杀虫剂分子</a:t>
            </a:r>
            <a:r>
              <a:rPr lang="zh-CN" altLang="en-US" dirty="0" smtClean="0">
                <a:latin typeface="黑体" panose="02010609060101010101" pitchFamily="49" charset="-122"/>
                <a:ea typeface="黑体" panose="02010609060101010101" pitchFamily="49" charset="-122"/>
                <a:cs typeface="黑体" panose="02010609060101010101" pitchFamily="49" charset="-122"/>
              </a:rPr>
              <a:t>毒理学与害虫抗药性治理</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rPr>
              <a:t>2.</a:t>
            </a:r>
            <a:r>
              <a:rPr lang="zh-CN" altLang="en-US" dirty="0">
                <a:latin typeface="黑体" panose="02010609060101010101" pitchFamily="49" charset="-122"/>
                <a:ea typeface="黑体" panose="02010609060101010101" pitchFamily="49" charset="-122"/>
                <a:cs typeface="黑体" panose="02010609060101010101" pitchFamily="49" charset="-122"/>
              </a:rPr>
              <a:t>环境友好农药</a:t>
            </a:r>
            <a:r>
              <a:rPr lang="zh-CN" altLang="en-US" dirty="0" smtClean="0">
                <a:latin typeface="黑体" panose="02010609060101010101" pitchFamily="49" charset="-122"/>
                <a:ea typeface="黑体" panose="02010609060101010101" pitchFamily="49" charset="-122"/>
                <a:cs typeface="黑体" panose="02010609060101010101" pitchFamily="49" charset="-122"/>
              </a:rPr>
              <a:t>及其制剂</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rPr>
              <a:t>3.</a:t>
            </a:r>
            <a:r>
              <a:rPr lang="zh-CN" altLang="en-US" dirty="0" smtClean="0">
                <a:latin typeface="黑体" panose="02010609060101010101" pitchFamily="49" charset="-122"/>
                <a:ea typeface="黑体" panose="02010609060101010101" pitchFamily="49" charset="-122"/>
                <a:cs typeface="黑体" panose="02010609060101010101" pitchFamily="49" charset="-122"/>
              </a:rPr>
              <a:t>农药</a:t>
            </a:r>
            <a:r>
              <a:rPr lang="zh-CN" altLang="en-US" dirty="0">
                <a:latin typeface="黑体" panose="02010609060101010101" pitchFamily="49" charset="-122"/>
                <a:ea typeface="黑体" panose="02010609060101010101" pitchFamily="49" charset="-122"/>
                <a:cs typeface="黑体" panose="02010609060101010101" pitchFamily="49" charset="-122"/>
              </a:rPr>
              <a:t>环境</a:t>
            </a:r>
            <a:r>
              <a:rPr lang="zh-CN" altLang="en-US" dirty="0" smtClean="0">
                <a:latin typeface="黑体" panose="02010609060101010101" pitchFamily="49" charset="-122"/>
                <a:ea typeface="黑体" panose="02010609060101010101" pitchFamily="49" charset="-122"/>
                <a:cs typeface="黑体" panose="02010609060101010101" pitchFamily="49" charset="-122"/>
              </a:rPr>
              <a:t>安全性评价</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1418590" y="1972945"/>
            <a:ext cx="7150735" cy="1476375"/>
          </a:xfrm>
          <a:prstGeom prst="rect">
            <a:avLst/>
          </a:prstGeom>
          <a:ln w="12700" cmpd="sng">
            <a:solidFill>
              <a:schemeClr val="accent1">
                <a:shade val="50000"/>
              </a:schemeClr>
            </a:solidFill>
            <a:prstDash val="solid"/>
          </a:ln>
        </p:spPr>
        <p:txBody>
          <a:bodyPr wrap="square">
            <a:spAutoFit/>
          </a:bodyPr>
          <a:lstStyle/>
          <a:p>
            <a:pPr>
              <a:lnSpc>
                <a:spcPct val="125000"/>
              </a:lnSpc>
            </a:pPr>
            <a:r>
              <a:rPr lang="zh-CN" altLang="en-US"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薛超彬</a:t>
            </a:r>
            <a:r>
              <a:rPr lang="zh-CN" altLang="en-US" dirty="0" smtClean="0">
                <a:latin typeface="黑体" panose="02010609060101010101" pitchFamily="49" charset="-122"/>
                <a:ea typeface="黑体" panose="02010609060101010101" pitchFamily="49" charset="-122"/>
                <a:cs typeface="黑体" panose="02010609060101010101" pitchFamily="49" charset="-122"/>
              </a:rPr>
              <a:t> 博士</a:t>
            </a:r>
            <a:r>
              <a:rPr lang="zh-CN" altLang="en-US" dirty="0">
                <a:latin typeface="黑体" panose="02010609060101010101" pitchFamily="49" charset="-122"/>
                <a:ea typeface="黑体" panose="02010609060101010101" pitchFamily="49" charset="-122"/>
                <a:cs typeface="黑体" panose="02010609060101010101" pitchFamily="49" charset="-122"/>
              </a:rPr>
              <a:t>，教授。国家自然科学基金同行评议人，农业部田间药效试验技术负责人，山东省政府农药采购评审专家。曾在厦门大学、华中师范大学合作研究，在美国堪萨斯州立大学做访问学者；在国家自然科学基金委</a:t>
            </a:r>
            <a:r>
              <a:rPr lang="zh-CN" altLang="en-US" dirty="0" smtClean="0">
                <a:latin typeface="黑体" panose="02010609060101010101" pitchFamily="49" charset="-122"/>
                <a:ea typeface="黑体" panose="02010609060101010101" pitchFamily="49" charset="-122"/>
                <a:cs typeface="黑体" panose="02010609060101010101" pitchFamily="49" charset="-122"/>
              </a:rPr>
              <a:t>生命科学学部</a:t>
            </a:r>
            <a:r>
              <a:rPr lang="zh-CN" altLang="en-US" dirty="0">
                <a:latin typeface="黑体" panose="02010609060101010101" pitchFamily="49" charset="-122"/>
                <a:ea typeface="黑体" panose="02010609060101010101" pitchFamily="49" charset="-122"/>
                <a:cs typeface="黑体" panose="02010609060101010101" pitchFamily="49" charset="-122"/>
              </a:rPr>
              <a:t>兼聘工作。</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pic>
        <p:nvPicPr>
          <p:cNvPr id="17" name="图片 16"/>
          <p:cNvPicPr>
            <a:picLocks noChangeAspect="1"/>
          </p:cNvPicPr>
          <p:nvPr/>
        </p:nvPicPr>
        <p:blipFill>
          <a:blip r:embed="rId1"/>
          <a:stretch>
            <a:fillRect/>
          </a:stretch>
        </p:blipFill>
        <p:spPr>
          <a:xfrm>
            <a:off x="127635" y="814705"/>
            <a:ext cx="1290320" cy="1492885"/>
          </a:xfrm>
          <a:prstGeom prst="rect">
            <a:avLst/>
          </a:prstGeom>
        </p:spPr>
      </p:pic>
      <p:sp>
        <p:nvSpPr>
          <p:cNvPr id="22" name="矩形 21"/>
          <p:cNvSpPr/>
          <p:nvPr/>
        </p:nvSpPr>
        <p:spPr>
          <a:xfrm>
            <a:off x="1418590" y="814705"/>
            <a:ext cx="1238250" cy="1129665"/>
          </a:xfrm>
          <a:prstGeom prst="rect">
            <a:avLst/>
          </a:prstGeom>
          <a:ln>
            <a:solidFill>
              <a:schemeClr val="accent1"/>
            </a:solidFill>
          </a:ln>
        </p:spPr>
        <p:txBody>
          <a:bodyPr wrap="square">
            <a:spAutoFit/>
          </a:bodyPr>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355" y="50165"/>
            <a:ext cx="3171825" cy="460375"/>
          </a:xfrm>
          <a:prstGeom prst="rect">
            <a:avLst/>
          </a:prstGeom>
          <a:noFill/>
        </p:spPr>
        <p:txBody>
          <a:bodyPr wrap="square" rtlCol="0">
            <a:spAutoFit/>
          </a:bodyPr>
          <a:lstStyle/>
          <a:p>
            <a:pPr algn="l"/>
            <a:r>
              <a:rPr lang="zh-CN" altLang="en-US" sz="2400" dirty="0" smtClean="0">
                <a:latin typeface="黑体" panose="02010609060101010101" pitchFamily="49" charset="-122"/>
                <a:ea typeface="黑体" panose="02010609060101010101" pitchFamily="49" charset="-122"/>
              </a:rPr>
              <a:t>农药毒理实验室</a:t>
            </a:r>
            <a:endParaRPr lang="zh-CN" altLang="en-US" sz="2400" dirty="0">
              <a:latin typeface="黑体" panose="02010609060101010101" pitchFamily="49" charset="-122"/>
              <a:ea typeface="黑体" panose="02010609060101010101" pitchFamily="49" charset="-122"/>
            </a:endParaRPr>
          </a:p>
        </p:txBody>
      </p:sp>
      <p:sp>
        <p:nvSpPr>
          <p:cNvPr id="18" name="TextBox 17"/>
          <p:cNvSpPr txBox="1"/>
          <p:nvPr/>
        </p:nvSpPr>
        <p:spPr>
          <a:xfrm>
            <a:off x="6480810" y="892810"/>
            <a:ext cx="2518410" cy="829945"/>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7</a:t>
            </a:r>
            <a:r>
              <a:rPr lang="zh-CN" altLang="en-US" sz="1600" dirty="0" smtClean="0">
                <a:latin typeface="Times New Roman" panose="02020603050405020304" pitchFamily="18" charset="0"/>
                <a:cs typeface="Times New Roman" panose="02020603050405020304" pitchFamily="18" charset="0"/>
              </a:rPr>
              <a:t>号楼</a:t>
            </a:r>
            <a:r>
              <a:rPr lang="en-US" altLang="zh-CN" sz="1600" dirty="0" smtClean="0">
                <a:latin typeface="Times New Roman" panose="02020603050405020304" pitchFamily="18" charset="0"/>
                <a:cs typeface="Times New Roman" panose="02020603050405020304" pitchFamily="18" charset="0"/>
              </a:rPr>
              <a:t>510</a:t>
            </a:r>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Tel</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0538-8242341</a:t>
            </a:r>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E-mail</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xxm@sdau.edu.cn</a:t>
            </a:r>
            <a:endParaRPr lang="zh-CN" altLang="en-US" sz="16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32765" y="3211830"/>
            <a:ext cx="8265160" cy="1476375"/>
          </a:xfrm>
          <a:prstGeom prst="rect">
            <a:avLst/>
          </a:prstGeom>
          <a:noFill/>
          <a:ln>
            <a:solidFill>
              <a:schemeClr val="accent1"/>
            </a:solidFill>
          </a:ln>
        </p:spPr>
        <p:txBody>
          <a:bodyPr wrap="square" rtlCol="0">
            <a:spAutoFit/>
          </a:bodyPr>
          <a:lstStyle/>
          <a:p>
            <a:pPr algn="just"/>
            <a:r>
              <a:rPr lang="zh-CN" altLang="en-US" sz="900" dirty="0" smtClean="0"/>
              <a:t>     </a:t>
            </a:r>
            <a:r>
              <a:rPr lang="zh-CN" altLang="en-US" dirty="0" smtClean="0"/>
              <a:t>先后获得中华农业科技奖优秀创新团队奖（</a:t>
            </a:r>
            <a:r>
              <a:rPr lang="en-US" dirty="0" smtClean="0"/>
              <a:t>10</a:t>
            </a:r>
            <a:r>
              <a:rPr lang="zh-CN" altLang="en-US" dirty="0" smtClean="0"/>
              <a:t>）、山东省研究生优秀科技创新成果一等奖（</a:t>
            </a:r>
            <a:r>
              <a:rPr lang="en-US" dirty="0" smtClean="0"/>
              <a:t>2</a:t>
            </a:r>
            <a:r>
              <a:rPr lang="zh-CN" altLang="en-US" dirty="0" smtClean="0"/>
              <a:t>）、山东农业大学“青年岗位能手标兵”。修订山东省地方标准</a:t>
            </a:r>
            <a:r>
              <a:rPr lang="en-US" dirty="0" smtClean="0"/>
              <a:t>1</a:t>
            </a:r>
            <a:r>
              <a:rPr lang="zh-CN" altLang="en-US" dirty="0" smtClean="0"/>
              <a:t>项，制定山东省地方技术规程</a:t>
            </a:r>
            <a:r>
              <a:rPr lang="en-US" dirty="0" smtClean="0"/>
              <a:t>2</a:t>
            </a:r>
            <a:r>
              <a:rPr lang="zh-CN" altLang="en-US" dirty="0" smtClean="0"/>
              <a:t>项，参与制定山东省地方技术规程</a:t>
            </a:r>
            <a:r>
              <a:rPr lang="en-US" dirty="0" smtClean="0"/>
              <a:t>6</a:t>
            </a:r>
            <a:r>
              <a:rPr lang="zh-CN" altLang="en-US" dirty="0" smtClean="0"/>
              <a:t>项，授权国家发明专利</a:t>
            </a:r>
            <a:r>
              <a:rPr lang="en-US" dirty="0" smtClean="0"/>
              <a:t>1</a:t>
            </a:r>
            <a:r>
              <a:rPr lang="zh-CN" altLang="en-US" dirty="0" smtClean="0"/>
              <a:t>项。在</a:t>
            </a:r>
            <a:r>
              <a:rPr lang="en-US" dirty="0" smtClean="0"/>
              <a:t>Pest Management Science</a:t>
            </a:r>
            <a:r>
              <a:rPr lang="zh-CN" altLang="en-US" dirty="0" smtClean="0"/>
              <a:t>，</a:t>
            </a:r>
            <a:r>
              <a:rPr lang="en-US" dirty="0" smtClean="0"/>
              <a:t>Crop protection, International Journal of Food Microbiology, Journal of Pesticide Science</a:t>
            </a:r>
            <a:r>
              <a:rPr lang="zh-CN" altLang="en-US" dirty="0" smtClean="0"/>
              <a:t>国内外学术刊物上发表文章</a:t>
            </a:r>
            <a:r>
              <a:rPr lang="en-US" dirty="0" smtClean="0"/>
              <a:t>30</a:t>
            </a:r>
            <a:r>
              <a:rPr lang="zh-CN" altLang="en-US" dirty="0" smtClean="0"/>
              <a:t>余篇。</a:t>
            </a:r>
            <a:endParaRPr lang="zh-CN" altLang="en-US" dirty="0"/>
          </a:p>
        </p:txBody>
      </p:sp>
      <p:sp>
        <p:nvSpPr>
          <p:cNvPr id="3" name="矩形 2"/>
          <p:cNvSpPr/>
          <p:nvPr/>
        </p:nvSpPr>
        <p:spPr>
          <a:xfrm>
            <a:off x="532765" y="2091055"/>
            <a:ext cx="8265160" cy="922020"/>
          </a:xfrm>
          <a:prstGeom prst="rect">
            <a:avLst/>
          </a:prstGeom>
          <a:ln>
            <a:solidFill>
              <a:schemeClr val="accent1"/>
            </a:solidFill>
          </a:ln>
        </p:spPr>
        <p:txBody>
          <a:bodyPr wrap="square">
            <a:spAutoFit/>
          </a:bodyPr>
          <a:lstStyle/>
          <a:p>
            <a:pPr algn="just"/>
            <a:r>
              <a:rPr lang="zh-CN" altLang="en-US"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夏晓明</a:t>
            </a:r>
            <a:r>
              <a:rPr lang="zh-CN" altLang="en-US" dirty="0" smtClean="0">
                <a:latin typeface="黑体" panose="02010609060101010101" pitchFamily="49" charset="-122"/>
                <a:ea typeface="黑体" panose="02010609060101010101" pitchFamily="49" charset="-122"/>
                <a:cs typeface="黑体" panose="02010609060101010101" pitchFamily="49" charset="-122"/>
              </a:rPr>
              <a:t> 博士，副教授，硕士生导师，植物保护学院农药学系副主任，支部书记。</a:t>
            </a:r>
            <a:r>
              <a:rPr lang="en-US" altLang="zh-CN" dirty="0" smtClean="0">
                <a:latin typeface="黑体" panose="02010609060101010101" pitchFamily="49" charset="-122"/>
                <a:ea typeface="黑体" panose="02010609060101010101" pitchFamily="49" charset="-122"/>
                <a:cs typeface="黑体" panose="02010609060101010101" pitchFamily="49" charset="-122"/>
              </a:rPr>
              <a:t>2006</a:t>
            </a:r>
            <a:r>
              <a:rPr lang="zh-CN" altLang="en-US" dirty="0" smtClean="0">
                <a:latin typeface="黑体" panose="02010609060101010101" pitchFamily="49" charset="-122"/>
                <a:ea typeface="黑体" panose="02010609060101010101" pitchFamily="49" charset="-122"/>
                <a:cs typeface="黑体" panose="02010609060101010101" pitchFamily="49" charset="-122"/>
              </a:rPr>
              <a:t>年获得农药学博士学位，</a:t>
            </a:r>
            <a:r>
              <a:rPr lang="en-US" altLang="zh-CN" dirty="0" smtClean="0">
                <a:latin typeface="黑体" panose="02010609060101010101" pitchFamily="49" charset="-122"/>
                <a:ea typeface="黑体" panose="02010609060101010101" pitchFamily="49" charset="-122"/>
                <a:cs typeface="黑体" panose="02010609060101010101" pitchFamily="49" charset="-122"/>
              </a:rPr>
              <a:t>2006.7-2011.7</a:t>
            </a:r>
            <a:r>
              <a:rPr lang="zh-CN" altLang="en-US" dirty="0" smtClean="0">
                <a:latin typeface="黑体" panose="02010609060101010101" pitchFamily="49" charset="-122"/>
                <a:ea typeface="黑体" panose="02010609060101010101" pitchFamily="49" charset="-122"/>
                <a:cs typeface="黑体" panose="02010609060101010101" pitchFamily="49" charset="-122"/>
              </a:rPr>
              <a:t>在山东棉花研究中心工作（先后任植保室副主任、主任）。</a:t>
            </a:r>
            <a:r>
              <a:rPr lang="en-US" altLang="zh-CN" dirty="0" smtClean="0">
                <a:latin typeface="黑体" panose="02010609060101010101" pitchFamily="49" charset="-122"/>
                <a:ea typeface="黑体" panose="02010609060101010101" pitchFamily="49" charset="-122"/>
                <a:cs typeface="黑体" panose="02010609060101010101" pitchFamily="49" charset="-122"/>
              </a:rPr>
              <a:t>2015.7-2016.7</a:t>
            </a:r>
            <a:r>
              <a:rPr lang="zh-CN" altLang="en-US" dirty="0" smtClean="0">
                <a:latin typeface="黑体" panose="02010609060101010101" pitchFamily="49" charset="-122"/>
                <a:ea typeface="黑体" panose="02010609060101010101" pitchFamily="49" charset="-122"/>
                <a:cs typeface="黑体" panose="02010609060101010101" pitchFamily="49" charset="-122"/>
              </a:rPr>
              <a:t>，在美国奥本大学做访问学者。</a:t>
            </a:r>
            <a:endParaRPr lang="zh-CN" altLang="en-US" sz="900" dirty="0" smtClean="0"/>
          </a:p>
        </p:txBody>
      </p:sp>
      <p:pic>
        <p:nvPicPr>
          <p:cNvPr id="1041" name="Picture 17" descr="H:\证件扫描\新建文件夹\夏晓明.JPG"/>
          <p:cNvPicPr>
            <a:picLocks noChangeAspect="1" noChangeArrowheads="1"/>
          </p:cNvPicPr>
          <p:nvPr/>
        </p:nvPicPr>
        <p:blipFill>
          <a:blip r:embed="rId1" cstate="print"/>
          <a:srcRect/>
          <a:stretch>
            <a:fillRect/>
          </a:stretch>
        </p:blipFill>
        <p:spPr bwMode="auto">
          <a:xfrm>
            <a:off x="532765" y="683895"/>
            <a:ext cx="1049655" cy="1337945"/>
          </a:xfrm>
          <a:prstGeom prst="rect">
            <a:avLst/>
          </a:prstGeom>
          <a:noFill/>
        </p:spPr>
      </p:pic>
      <p:sp>
        <p:nvSpPr>
          <p:cNvPr id="17" name="TextBox 18"/>
          <p:cNvSpPr txBox="1"/>
          <p:nvPr/>
        </p:nvSpPr>
        <p:spPr>
          <a:xfrm>
            <a:off x="532765" y="4879975"/>
            <a:ext cx="8265160" cy="1822450"/>
          </a:xfrm>
          <a:prstGeom prst="rect">
            <a:avLst/>
          </a:prstGeom>
          <a:noFill/>
          <a:ln>
            <a:solidFill>
              <a:schemeClr val="accent1"/>
            </a:solidFill>
          </a:ln>
        </p:spPr>
        <p:txBody>
          <a:bodyPr wrap="square" rtlCol="0">
            <a:spAutoFit/>
          </a:bodyPr>
          <a:p>
            <a:pPr>
              <a:lnSpc>
                <a:spcPct val="125000"/>
              </a:lnSpc>
            </a:pPr>
            <a:r>
              <a:rPr lang="zh-CN" altLang="en-US" dirty="0" smtClean="0"/>
              <a:t>国家自然科学基金，</a:t>
            </a:r>
            <a:r>
              <a:rPr lang="en-US" altLang="zh-CN" dirty="0" err="1" smtClean="0"/>
              <a:t>nAChRs</a:t>
            </a:r>
            <a:r>
              <a:rPr lang="en-US" altLang="zh-CN" dirty="0" smtClean="0"/>
              <a:t> Agβ1R81T </a:t>
            </a:r>
            <a:r>
              <a:rPr lang="zh-CN" altLang="en-US" dirty="0" smtClean="0"/>
              <a:t>突变导致棉蚜对吡虫啉产生抗性的分子机制，</a:t>
            </a:r>
            <a:r>
              <a:rPr lang="en-US" altLang="zh-CN" dirty="0" smtClean="0"/>
              <a:t>2014-2016</a:t>
            </a:r>
            <a:r>
              <a:rPr lang="zh-CN" altLang="en-US" dirty="0" smtClean="0"/>
              <a:t>；山东省博士基金，</a:t>
            </a:r>
            <a:r>
              <a:rPr lang="en-US" altLang="zh-CN" dirty="0" smtClean="0"/>
              <a:t>CYP6</a:t>
            </a:r>
            <a:r>
              <a:rPr lang="zh-CN" altLang="en-US" dirty="0" smtClean="0"/>
              <a:t>家族基因在棉蚜对吡虫啉抗性中的贡献</a:t>
            </a:r>
            <a:r>
              <a:rPr lang="zh-CN" dirty="0" smtClean="0"/>
              <a:t>，</a:t>
            </a:r>
            <a:r>
              <a:rPr lang="en-US" altLang="zh-CN" dirty="0" smtClean="0"/>
              <a:t>2012-2014</a:t>
            </a:r>
            <a:r>
              <a:rPr lang="zh-CN" altLang="en-US" dirty="0" smtClean="0"/>
              <a:t>；山东省高等学校科技计划项目，棉蚜</a:t>
            </a:r>
            <a:r>
              <a:rPr lang="en-US" altLang="zh-CN" dirty="0" smtClean="0"/>
              <a:t>P450</a:t>
            </a:r>
            <a:r>
              <a:rPr lang="zh-CN" altLang="en-US" dirty="0" smtClean="0"/>
              <a:t>基因</a:t>
            </a:r>
            <a:r>
              <a:rPr lang="en-US" altLang="zh-CN" dirty="0" smtClean="0"/>
              <a:t>CYP6CY3-1</a:t>
            </a:r>
            <a:r>
              <a:rPr lang="zh-CN" altLang="en-US" dirty="0" smtClean="0"/>
              <a:t>对吡虫啉的体外代谢研究，</a:t>
            </a:r>
            <a:r>
              <a:rPr lang="en-US" altLang="zh-CN" dirty="0" smtClean="0"/>
              <a:t>2013-2016</a:t>
            </a:r>
            <a:r>
              <a:rPr lang="zh-CN" altLang="en-US" dirty="0" smtClean="0"/>
              <a:t>；国家自然科学基金，土壤中典型新烟碱类杀虫剂与重金属对蚯蚓的联合毒性及致毒机制，</a:t>
            </a:r>
            <a:r>
              <a:rPr lang="en-US" altLang="zh-CN" dirty="0" smtClean="0"/>
              <a:t>2017-2020</a:t>
            </a:r>
            <a:r>
              <a:rPr lang="zh-CN" altLang="en-US" dirty="0" smtClean="0"/>
              <a:t>，第</a:t>
            </a:r>
            <a:r>
              <a:rPr lang="en-US" altLang="zh-CN" dirty="0" smtClean="0"/>
              <a:t>2</a:t>
            </a:r>
            <a:r>
              <a:rPr lang="zh-CN" altLang="en-US" dirty="0" smtClean="0"/>
              <a:t>位。</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8" name="矩形 27"/>
          <p:cNvSpPr/>
          <p:nvPr/>
        </p:nvSpPr>
        <p:spPr>
          <a:xfrm>
            <a:off x="3016250" y="742950"/>
            <a:ext cx="3464560" cy="1129665"/>
          </a:xfrm>
          <a:prstGeom prst="rect">
            <a:avLst/>
          </a:prstGeom>
          <a:ln>
            <a:solidFill>
              <a:schemeClr val="accent1"/>
            </a:solidFill>
          </a:ln>
        </p:spPr>
        <p:txBody>
          <a:bodyPr wrap="square">
            <a:spAutoFit/>
          </a:bodyPr>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sym typeface="+mn-ea"/>
              </a:rPr>
              <a:t>1. </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农药毒理与有害生物抗药性</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sym typeface="+mn-ea"/>
              </a:rPr>
              <a:t>2</a:t>
            </a:r>
            <a:r>
              <a:rPr lang="en-US" altLang="zh-CN"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农药环境毒理</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sym typeface="+mn-ea"/>
              </a:rPr>
              <a:t>3. </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农业有害生物综合防控</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29" name="矩形 28"/>
          <p:cNvSpPr/>
          <p:nvPr/>
        </p:nvSpPr>
        <p:spPr>
          <a:xfrm>
            <a:off x="1777365" y="742950"/>
            <a:ext cx="1238250" cy="1129665"/>
          </a:xfrm>
          <a:prstGeom prst="rect">
            <a:avLst/>
          </a:prstGeom>
          <a:ln>
            <a:solidFill>
              <a:schemeClr val="accent1"/>
            </a:solidFill>
          </a:ln>
        </p:spPr>
        <p:txBody>
          <a:bodyPr wrap="square">
            <a:spAutoFit/>
          </a:bodyPr>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8590" y="1714500"/>
            <a:ext cx="7606665" cy="1753235"/>
          </a:xfrm>
          <a:prstGeom prst="rect">
            <a:avLst/>
          </a:prstGeom>
          <a:noFill/>
          <a:ln>
            <a:solidFill>
              <a:schemeClr val="accent1"/>
            </a:solidFill>
          </a:ln>
        </p:spPr>
        <p:txBody>
          <a:bodyPr wrap="square" rtlCol="0">
            <a:spAutoFit/>
          </a:bodyPr>
          <a:lstStyle/>
          <a:p>
            <a:pPr algn="just"/>
            <a:r>
              <a:rPr lang="zh-CN" altLang="en-US" dirty="0">
                <a:solidFill>
                  <a:srgbClr val="FF0000"/>
                </a:solidFill>
                <a:latin typeface="黑体" panose="02010609060101010101" pitchFamily="49" charset="-122"/>
                <a:ea typeface="黑体" panose="02010609060101010101" pitchFamily="49" charset="-122"/>
                <a:cs typeface="黑体" panose="02010609060101010101" pitchFamily="49" charset="-122"/>
              </a:rPr>
              <a:t>王</a:t>
            </a:r>
            <a:r>
              <a:rPr lang="zh-CN" altLang="en-US"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红艳</a:t>
            </a:r>
            <a:r>
              <a:rPr lang="zh-CN" altLang="en-US" dirty="0" smtClean="0">
                <a:latin typeface="黑体" panose="02010609060101010101" pitchFamily="49" charset="-122"/>
                <a:ea typeface="黑体" panose="02010609060101010101" pitchFamily="49" charset="-122"/>
                <a:cs typeface="黑体" panose="02010609060101010101" pitchFamily="49" charset="-122"/>
              </a:rPr>
              <a:t> </a:t>
            </a:r>
            <a:r>
              <a:rPr lang="zh-CN" altLang="en-US" dirty="0">
                <a:latin typeface="黑体" panose="02010609060101010101" pitchFamily="49" charset="-122"/>
                <a:ea typeface="黑体" panose="02010609060101010101" pitchFamily="49" charset="-122"/>
                <a:cs typeface="黑体" panose="02010609060101010101" pitchFamily="49" charset="-122"/>
              </a:rPr>
              <a:t>博士，副教授</a:t>
            </a:r>
            <a:r>
              <a:rPr lang="zh-CN" altLang="en-US" dirty="0" smtClean="0">
                <a:latin typeface="黑体" panose="02010609060101010101" pitchFamily="49" charset="-122"/>
                <a:ea typeface="黑体" panose="02010609060101010101" pitchFamily="49" charset="-122"/>
                <a:cs typeface="黑体" panose="02010609060101010101" pitchFamily="49" charset="-122"/>
              </a:rPr>
              <a:t>，</a:t>
            </a:r>
            <a:r>
              <a:rPr lang="zh-CN" altLang="en-US" dirty="0">
                <a:latin typeface="黑体" panose="02010609060101010101" pitchFamily="49" charset="-122"/>
                <a:ea typeface="黑体" panose="02010609060101010101" pitchFamily="49" charset="-122"/>
                <a:cs typeface="黑体" panose="02010609060101010101" pitchFamily="49" charset="-122"/>
              </a:rPr>
              <a:t>硕士生导师</a:t>
            </a:r>
            <a:r>
              <a:rPr lang="zh-CN" altLang="en-US" dirty="0" smtClean="0">
                <a:latin typeface="黑体" panose="02010609060101010101" pitchFamily="49" charset="-122"/>
                <a:ea typeface="黑体" panose="02010609060101010101" pitchFamily="49" charset="-122"/>
                <a:cs typeface="黑体" panose="02010609060101010101" pitchFamily="49" charset="-122"/>
              </a:rPr>
              <a:t>。入选“</a:t>
            </a:r>
            <a:r>
              <a:rPr lang="en-US" altLang="zh-CN" dirty="0">
                <a:latin typeface="黑体" panose="02010609060101010101" pitchFamily="49" charset="-122"/>
                <a:ea typeface="黑体" panose="02010609060101010101" pitchFamily="49" charset="-122"/>
                <a:cs typeface="黑体" panose="02010609060101010101" pitchFamily="49" charset="-122"/>
              </a:rPr>
              <a:t>1512</a:t>
            </a:r>
            <a:r>
              <a:rPr lang="zh-CN" altLang="en-US" dirty="0" smtClean="0">
                <a:latin typeface="黑体" panose="02010609060101010101" pitchFamily="49" charset="-122"/>
                <a:ea typeface="黑体" panose="02010609060101010101" pitchFamily="49" charset="-122"/>
                <a:cs typeface="黑体" panose="02010609060101010101" pitchFamily="49" charset="-122"/>
              </a:rPr>
              <a:t>”第三层次</a:t>
            </a:r>
            <a:r>
              <a:rPr lang="zh-CN" altLang="en-US" dirty="0">
                <a:latin typeface="黑体" panose="02010609060101010101" pitchFamily="49" charset="-122"/>
                <a:ea typeface="黑体" panose="02010609060101010101" pitchFamily="49" charset="-122"/>
                <a:cs typeface="黑体" panose="02010609060101010101" pitchFamily="49" charset="-122"/>
              </a:rPr>
              <a:t>人才</a:t>
            </a:r>
            <a:r>
              <a:rPr lang="zh-CN" altLang="en-US" dirty="0" smtClean="0">
                <a:latin typeface="黑体" panose="02010609060101010101" pitchFamily="49" charset="-122"/>
                <a:ea typeface="黑体" panose="02010609060101010101" pitchFamily="49" charset="-122"/>
                <a:cs typeface="黑体" panose="02010609060101010101" pitchFamily="49" charset="-122"/>
              </a:rPr>
              <a:t>。</a:t>
            </a:r>
            <a:r>
              <a:rPr lang="en-US" altLang="zh-CN" dirty="0" smtClean="0">
                <a:latin typeface="黑体" panose="02010609060101010101" pitchFamily="49" charset="-122"/>
                <a:ea typeface="黑体" panose="02010609060101010101" pitchFamily="49" charset="-122"/>
                <a:cs typeface="黑体" panose="02010609060101010101" pitchFamily="49" charset="-122"/>
              </a:rPr>
              <a:t>2008</a:t>
            </a:r>
            <a:r>
              <a:rPr lang="zh-CN" altLang="en-US" dirty="0" smtClean="0">
                <a:latin typeface="黑体" panose="02010609060101010101" pitchFamily="49" charset="-122"/>
                <a:ea typeface="黑体" panose="02010609060101010101" pitchFamily="49" charset="-122"/>
                <a:cs typeface="黑体" panose="02010609060101010101" pitchFamily="49" charset="-122"/>
              </a:rPr>
              <a:t>至</a:t>
            </a:r>
            <a:r>
              <a:rPr lang="en-US" altLang="zh-CN" dirty="0" smtClean="0">
                <a:latin typeface="黑体" panose="02010609060101010101" pitchFamily="49" charset="-122"/>
                <a:ea typeface="黑体" panose="02010609060101010101" pitchFamily="49" charset="-122"/>
                <a:cs typeface="黑体" panose="02010609060101010101" pitchFamily="49" charset="-122"/>
              </a:rPr>
              <a:t>2017</a:t>
            </a:r>
            <a:r>
              <a:rPr lang="zh-CN" altLang="en-US" dirty="0" smtClean="0">
                <a:latin typeface="黑体" panose="02010609060101010101" pitchFamily="49" charset="-122"/>
                <a:ea typeface="黑体" panose="02010609060101010101" pitchFamily="49" charset="-122"/>
                <a:cs typeface="黑体" panose="02010609060101010101" pitchFamily="49" charset="-122"/>
              </a:rPr>
              <a:t>年就职于山东省</a:t>
            </a:r>
            <a:r>
              <a:rPr lang="zh-CN" altLang="en-US" dirty="0">
                <a:latin typeface="黑体" panose="02010609060101010101" pitchFamily="49" charset="-122"/>
                <a:ea typeface="黑体" panose="02010609060101010101" pitchFamily="49" charset="-122"/>
                <a:cs typeface="黑体" panose="02010609060101010101" pitchFamily="49" charset="-122"/>
              </a:rPr>
              <a:t>农业科学院棉花</a:t>
            </a:r>
            <a:r>
              <a:rPr lang="zh-CN" altLang="en-US" dirty="0" smtClean="0">
                <a:latin typeface="黑体" panose="02010609060101010101" pitchFamily="49" charset="-122"/>
                <a:ea typeface="黑体" panose="02010609060101010101" pitchFamily="49" charset="-122"/>
                <a:cs typeface="黑体" panose="02010609060101010101" pitchFamily="49" charset="-122"/>
              </a:rPr>
              <a:t>中心，</a:t>
            </a:r>
            <a:r>
              <a:rPr lang="en-US" altLang="zh-CN" dirty="0" smtClean="0">
                <a:latin typeface="黑体" panose="02010609060101010101" pitchFamily="49" charset="-122"/>
                <a:ea typeface="黑体" panose="02010609060101010101" pitchFamily="49" charset="-122"/>
                <a:cs typeface="黑体" panose="02010609060101010101" pitchFamily="49" charset="-122"/>
              </a:rPr>
              <a:t>2017</a:t>
            </a:r>
            <a:r>
              <a:rPr lang="zh-CN" altLang="en-US" dirty="0" smtClean="0">
                <a:latin typeface="黑体" panose="02010609060101010101" pitchFamily="49" charset="-122"/>
                <a:ea typeface="黑体" panose="02010609060101010101" pitchFamily="49" charset="-122"/>
                <a:cs typeface="黑体" panose="02010609060101010101" pitchFamily="49" charset="-122"/>
              </a:rPr>
              <a:t>年</a:t>
            </a:r>
            <a:r>
              <a:rPr lang="en-US" altLang="zh-CN" dirty="0" smtClean="0">
                <a:latin typeface="黑体" panose="02010609060101010101" pitchFamily="49" charset="-122"/>
                <a:ea typeface="黑体" panose="02010609060101010101" pitchFamily="49" charset="-122"/>
                <a:cs typeface="黑体" panose="02010609060101010101" pitchFamily="49" charset="-122"/>
              </a:rPr>
              <a:t>9</a:t>
            </a:r>
            <a:r>
              <a:rPr lang="zh-CN" altLang="en-US" dirty="0" smtClean="0">
                <a:latin typeface="黑体" panose="02010609060101010101" pitchFamily="49" charset="-122"/>
                <a:ea typeface="黑体" panose="02010609060101010101" pitchFamily="49" charset="-122"/>
                <a:cs typeface="黑体" panose="02010609060101010101" pitchFamily="49" charset="-122"/>
              </a:rPr>
              <a:t>月进入山东农业大学任教。从事植物病害绿色防控研究</a:t>
            </a:r>
            <a:r>
              <a:rPr lang="zh-CN" altLang="en-US" dirty="0">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主持</a:t>
            </a:r>
            <a:r>
              <a:rPr lang="zh-CN" altLang="en-US" dirty="0">
                <a:latin typeface="黑体" panose="02010609060101010101" pitchFamily="49" charset="-122"/>
                <a:ea typeface="黑体" panose="02010609060101010101" pitchFamily="49" charset="-122"/>
                <a:cs typeface="黑体" panose="02010609060101010101" pitchFamily="49" charset="-122"/>
              </a:rPr>
              <a:t>公益性行业（农业）专项子</a:t>
            </a:r>
            <a:r>
              <a:rPr lang="zh-CN" altLang="en-US" dirty="0" smtClean="0">
                <a:latin typeface="黑体" panose="02010609060101010101" pitchFamily="49" charset="-122"/>
                <a:ea typeface="黑体" panose="02010609060101010101" pitchFamily="49" charset="-122"/>
                <a:cs typeface="黑体" panose="02010609060101010101" pitchFamily="49" charset="-122"/>
              </a:rPr>
              <a:t>课题</a:t>
            </a:r>
            <a:r>
              <a:rPr lang="zh-CN" altLang="en-US" dirty="0">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山东省自然科学基金等</a:t>
            </a:r>
            <a:r>
              <a:rPr lang="zh-CN" altLang="en-US" dirty="0">
                <a:latin typeface="黑体" panose="02010609060101010101" pitchFamily="49" charset="-122"/>
                <a:ea typeface="黑体" panose="02010609060101010101" pitchFamily="49" charset="-122"/>
                <a:cs typeface="黑体" panose="02010609060101010101" pitchFamily="49" charset="-122"/>
              </a:rPr>
              <a:t>课题</a:t>
            </a:r>
            <a:r>
              <a:rPr lang="zh-CN" altLang="en-US" dirty="0" smtClean="0">
                <a:latin typeface="黑体" panose="02010609060101010101" pitchFamily="49" charset="-122"/>
                <a:ea typeface="黑体" panose="02010609060101010101" pitchFamily="49" charset="-122"/>
                <a:cs typeface="黑体" panose="02010609060101010101" pitchFamily="49" charset="-122"/>
              </a:rPr>
              <a:t>。以</a:t>
            </a:r>
            <a:r>
              <a:rPr lang="zh-CN" altLang="en-US" dirty="0">
                <a:latin typeface="黑体" panose="02010609060101010101" pitchFamily="49" charset="-122"/>
                <a:ea typeface="黑体" panose="02010609060101010101" pitchFamily="49" charset="-122"/>
                <a:cs typeface="黑体" panose="02010609060101010101" pitchFamily="49" charset="-122"/>
              </a:rPr>
              <a:t>第一作者或通讯作者</a:t>
            </a:r>
            <a:r>
              <a:rPr lang="zh-CN" altLang="en-US" dirty="0" smtClean="0">
                <a:latin typeface="黑体" panose="02010609060101010101" pitchFamily="49" charset="-122"/>
                <a:ea typeface="黑体" panose="02010609060101010101" pitchFamily="49" charset="-122"/>
                <a:cs typeface="黑体" panose="02010609060101010101" pitchFamily="49" charset="-122"/>
              </a:rPr>
              <a:t>在</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en-US" altLang="zh-CN" dirty="0">
                <a:latin typeface="黑体" panose="02010609060101010101" pitchFamily="49" charset="-122"/>
                <a:ea typeface="黑体" panose="02010609060101010101" pitchFamily="49" charset="-122"/>
                <a:cs typeface="黑体" panose="02010609060101010101" pitchFamily="49" charset="-122"/>
              </a:rPr>
              <a:t>Plant Disease》</a:t>
            </a:r>
            <a:r>
              <a:rPr lang="zh-CN" altLang="en-US" dirty="0">
                <a:latin typeface="黑体" panose="02010609060101010101" pitchFamily="49" charset="-122"/>
                <a:ea typeface="黑体" panose="02010609060101010101" pitchFamily="49" charset="-122"/>
                <a:cs typeface="黑体" panose="02010609060101010101" pitchFamily="49" charset="-122"/>
              </a:rPr>
              <a:t>、</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en-US" altLang="zh-CN" dirty="0">
                <a:latin typeface="黑体" panose="02010609060101010101" pitchFamily="49" charset="-122"/>
                <a:ea typeface="黑体" panose="02010609060101010101" pitchFamily="49" charset="-122"/>
                <a:cs typeface="黑体" panose="02010609060101010101" pitchFamily="49" charset="-122"/>
              </a:rPr>
              <a:t>Molecular Plant Pathology</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zh-CN" altLang="en-US" dirty="0">
                <a:latin typeface="黑体" panose="02010609060101010101" pitchFamily="49" charset="-122"/>
                <a:ea typeface="黑体" panose="02010609060101010101" pitchFamily="49" charset="-122"/>
                <a:cs typeface="黑体" panose="02010609060101010101" pitchFamily="49" charset="-122"/>
              </a:rPr>
              <a:t>、</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en-US" altLang="zh-CN" dirty="0">
                <a:latin typeface="黑体" panose="02010609060101010101" pitchFamily="49" charset="-122"/>
                <a:ea typeface="黑体" panose="02010609060101010101" pitchFamily="49" charset="-122"/>
                <a:cs typeface="黑体" panose="02010609060101010101" pitchFamily="49" charset="-122"/>
              </a:rPr>
              <a:t>Plant Pathology</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等</a:t>
            </a:r>
            <a:r>
              <a:rPr lang="en-US" altLang="zh-CN" dirty="0">
                <a:latin typeface="黑体" panose="02010609060101010101" pitchFamily="49" charset="-122"/>
                <a:ea typeface="黑体" panose="02010609060101010101" pitchFamily="49" charset="-122"/>
                <a:cs typeface="黑体" panose="02010609060101010101" pitchFamily="49" charset="-122"/>
              </a:rPr>
              <a:t>SCI</a:t>
            </a:r>
            <a:r>
              <a:rPr lang="zh-CN" altLang="en-US" dirty="0">
                <a:latin typeface="黑体" panose="02010609060101010101" pitchFamily="49" charset="-122"/>
                <a:ea typeface="黑体" panose="02010609060101010101" pitchFamily="49" charset="-122"/>
                <a:cs typeface="黑体" panose="02010609060101010101" pitchFamily="49" charset="-122"/>
              </a:rPr>
              <a:t>源杂志</a:t>
            </a:r>
            <a:r>
              <a:rPr lang="zh-CN" altLang="en-US" dirty="0" smtClean="0">
                <a:latin typeface="黑体" panose="02010609060101010101" pitchFamily="49" charset="-122"/>
                <a:ea typeface="黑体" panose="02010609060101010101" pitchFamily="49" charset="-122"/>
                <a:cs typeface="黑体" panose="02010609060101010101" pitchFamily="49" charset="-122"/>
              </a:rPr>
              <a:t>发表论文。获国家发明专利授权</a:t>
            </a:r>
            <a:r>
              <a:rPr lang="en-US" altLang="zh-CN" dirty="0" smtClean="0">
                <a:latin typeface="黑体" panose="02010609060101010101" pitchFamily="49" charset="-122"/>
                <a:ea typeface="黑体" panose="02010609060101010101" pitchFamily="49" charset="-122"/>
                <a:cs typeface="黑体" panose="02010609060101010101" pitchFamily="49" charset="-122"/>
              </a:rPr>
              <a:t>6</a:t>
            </a:r>
            <a:r>
              <a:rPr lang="zh-CN" altLang="en-US" dirty="0" smtClean="0">
                <a:latin typeface="黑体" panose="02010609060101010101" pitchFamily="49" charset="-122"/>
                <a:ea typeface="黑体" panose="02010609060101010101" pitchFamily="49" charset="-122"/>
                <a:cs typeface="黑体" panose="02010609060101010101" pitchFamily="49" charset="-122"/>
              </a:rPr>
              <a:t>项，软件著作权</a:t>
            </a:r>
            <a:r>
              <a:rPr lang="en-US" altLang="zh-CN" dirty="0" smtClean="0">
                <a:latin typeface="黑体" panose="02010609060101010101" pitchFamily="49" charset="-122"/>
                <a:ea typeface="黑体" panose="02010609060101010101" pitchFamily="49" charset="-122"/>
                <a:cs typeface="黑体" panose="02010609060101010101" pitchFamily="49" charset="-122"/>
              </a:rPr>
              <a:t>3</a:t>
            </a:r>
            <a:r>
              <a:rPr lang="zh-CN" altLang="en-US" dirty="0" smtClean="0">
                <a:latin typeface="黑体" panose="02010609060101010101" pitchFamily="49" charset="-122"/>
                <a:ea typeface="黑体" panose="02010609060101010101" pitchFamily="49" charset="-122"/>
                <a:cs typeface="黑体" panose="02010609060101010101" pitchFamily="49" charset="-122"/>
              </a:rPr>
              <a:t>项。</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10" name="TextBox 9"/>
          <p:cNvSpPr txBox="1"/>
          <p:nvPr/>
        </p:nvSpPr>
        <p:spPr>
          <a:xfrm>
            <a:off x="102870" y="3544570"/>
            <a:ext cx="8938895" cy="3091815"/>
          </a:xfrm>
          <a:prstGeom prst="rect">
            <a:avLst/>
          </a:prstGeom>
          <a:noFill/>
          <a:ln w="12700">
            <a:solidFill>
              <a:schemeClr val="accent1"/>
            </a:solidFill>
          </a:ln>
        </p:spPr>
        <p:txBody>
          <a:bodyPr wrap="square" rtlCol="0">
            <a:spAutoFit/>
          </a:bodyPr>
          <a:lstStyle/>
          <a:p>
            <a:pPr algn="l"/>
            <a:r>
              <a:rPr lang="en-US" altLang="zh-CN" sz="1500" dirty="0" smtClean="0">
                <a:latin typeface="Times New Roman" panose="02020603050405020304" pitchFamily="18" charset="0"/>
                <a:cs typeface="Times New Roman" panose="02020603050405020304" pitchFamily="18" charset="0"/>
              </a:rPr>
              <a:t>1. Use </a:t>
            </a:r>
            <a:r>
              <a:rPr lang="en-US" altLang="zh-CN" sz="1500" dirty="0">
                <a:latin typeface="Times New Roman" panose="02020603050405020304" pitchFamily="18" charset="0"/>
                <a:cs typeface="Times New Roman" panose="02020603050405020304" pitchFamily="18" charset="0"/>
              </a:rPr>
              <a:t>of </a:t>
            </a:r>
            <a:r>
              <a:rPr lang="en-US" altLang="zh-CN" sz="1500" dirty="0" err="1">
                <a:latin typeface="Times New Roman" panose="02020603050405020304" pitchFamily="18" charset="0"/>
                <a:cs typeface="Times New Roman" panose="02020603050405020304" pitchFamily="18" charset="0"/>
              </a:rPr>
              <a:t>Ganoderma</a:t>
            </a:r>
            <a:r>
              <a:rPr lang="en-US" altLang="zh-CN" sz="1500" dirty="0">
                <a:latin typeface="Times New Roman" panose="02020603050405020304" pitchFamily="18" charset="0"/>
                <a:cs typeface="Times New Roman" panose="02020603050405020304" pitchFamily="18" charset="0"/>
              </a:rPr>
              <a:t> </a:t>
            </a:r>
            <a:r>
              <a:rPr lang="en-US" altLang="zh-CN" sz="1500" dirty="0" err="1">
                <a:latin typeface="Times New Roman" panose="02020603050405020304" pitchFamily="18" charset="0"/>
                <a:cs typeface="Times New Roman" panose="02020603050405020304" pitchFamily="18" charset="0"/>
              </a:rPr>
              <a:t>Lucidum</a:t>
            </a:r>
            <a:r>
              <a:rPr lang="en-US" altLang="zh-CN" sz="1500" dirty="0">
                <a:latin typeface="Times New Roman" panose="02020603050405020304" pitchFamily="18" charset="0"/>
                <a:cs typeface="Times New Roman" panose="02020603050405020304" pitchFamily="18" charset="0"/>
              </a:rPr>
              <a:t> Polysaccharide to control cotton fusarium wilt, and the mechanism involved. P</a:t>
            </a:r>
            <a:r>
              <a:rPr lang="en-US" altLang="zh-CN" sz="1500" dirty="0" smtClean="0">
                <a:latin typeface="Times New Roman" panose="02020603050405020304" pitchFamily="18" charset="0"/>
                <a:cs typeface="Times New Roman" panose="02020603050405020304" pitchFamily="18" charset="0"/>
              </a:rPr>
              <a:t>esticide Biochemistry </a:t>
            </a:r>
            <a:r>
              <a:rPr lang="en-US" altLang="zh-CN" sz="1500" dirty="0">
                <a:latin typeface="Times New Roman" panose="02020603050405020304" pitchFamily="18" charset="0"/>
                <a:cs typeface="Times New Roman" panose="02020603050405020304" pitchFamily="18" charset="0"/>
              </a:rPr>
              <a:t>and </a:t>
            </a:r>
            <a:r>
              <a:rPr lang="en-US" altLang="zh-CN" sz="1500" dirty="0" smtClean="0">
                <a:latin typeface="Times New Roman" panose="02020603050405020304" pitchFamily="18" charset="0"/>
                <a:cs typeface="Times New Roman" panose="02020603050405020304" pitchFamily="18" charset="0"/>
              </a:rPr>
              <a:t>Physiology, 2019.</a:t>
            </a:r>
            <a:endParaRPr lang="en-US" altLang="zh-CN" sz="1500" dirty="0" smtClean="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2. </a:t>
            </a:r>
            <a:r>
              <a:rPr lang="en-US" altLang="zh-CN" sz="1500" dirty="0">
                <a:latin typeface="Times New Roman" panose="02020603050405020304" pitchFamily="18" charset="0"/>
                <a:cs typeface="Times New Roman" panose="02020603050405020304" pitchFamily="18" charset="0"/>
              </a:rPr>
              <a:t>First report of </a:t>
            </a:r>
            <a:r>
              <a:rPr lang="en-US" altLang="zh-CN" sz="1500" i="1" dirty="0">
                <a:latin typeface="Times New Roman" panose="02020603050405020304" pitchFamily="18" charset="0"/>
                <a:cs typeface="Times New Roman" panose="02020603050405020304" pitchFamily="18" charset="0"/>
              </a:rPr>
              <a:t>Tobacco mosaic virus</a:t>
            </a:r>
            <a:r>
              <a:rPr lang="en-US" altLang="zh-CN" sz="1500" dirty="0">
                <a:latin typeface="Times New Roman" panose="02020603050405020304" pitchFamily="18" charset="0"/>
                <a:cs typeface="Times New Roman" panose="02020603050405020304" pitchFamily="18" charset="0"/>
              </a:rPr>
              <a:t> infecting sesame in China. Plant Disease, </a:t>
            </a:r>
            <a:r>
              <a:rPr lang="en-US" altLang="zh-CN" sz="1500" dirty="0" smtClean="0">
                <a:latin typeface="Times New Roman" panose="02020603050405020304" pitchFamily="18" charset="0"/>
                <a:cs typeface="Times New Roman" panose="02020603050405020304" pitchFamily="18" charset="0"/>
              </a:rPr>
              <a:t>2018.</a:t>
            </a:r>
            <a:endParaRPr lang="en-US" altLang="zh-CN" sz="1500" dirty="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3. </a:t>
            </a:r>
            <a:r>
              <a:rPr lang="en-US" altLang="zh-CN" sz="1500" dirty="0">
                <a:latin typeface="Times New Roman" panose="02020603050405020304" pitchFamily="18" charset="0"/>
                <a:cs typeface="Times New Roman" panose="02020603050405020304" pitchFamily="18" charset="0"/>
              </a:rPr>
              <a:t>First report of </a:t>
            </a:r>
            <a:r>
              <a:rPr lang="en-US" altLang="zh-CN" sz="1500" i="1" dirty="0">
                <a:latin typeface="Times New Roman" panose="02020603050405020304" pitchFamily="18" charset="0"/>
                <a:cs typeface="Times New Roman" panose="02020603050405020304" pitchFamily="18" charset="0"/>
              </a:rPr>
              <a:t>Broad bean wilt virus</a:t>
            </a:r>
            <a:r>
              <a:rPr lang="en-US" altLang="zh-CN" sz="1500" dirty="0">
                <a:latin typeface="Times New Roman" panose="02020603050405020304" pitchFamily="18" charset="0"/>
                <a:cs typeface="Times New Roman" panose="02020603050405020304" pitchFamily="18" charset="0"/>
              </a:rPr>
              <a:t> 2 infecting sesame in China. Plant Disease, </a:t>
            </a:r>
            <a:r>
              <a:rPr lang="en-US" altLang="zh-CN" sz="1500" dirty="0" smtClean="0">
                <a:latin typeface="Times New Roman" panose="02020603050405020304" pitchFamily="18" charset="0"/>
                <a:cs typeface="Times New Roman" panose="02020603050405020304" pitchFamily="18" charset="0"/>
              </a:rPr>
              <a:t>2017.</a:t>
            </a:r>
            <a:endParaRPr lang="en-US" altLang="zh-CN" sz="1500" dirty="0" smtClean="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4. </a:t>
            </a:r>
            <a:r>
              <a:rPr lang="en-US" altLang="zh-CN" sz="1500" dirty="0">
                <a:latin typeface="Times New Roman" panose="02020603050405020304" pitchFamily="18" charset="0"/>
                <a:cs typeface="Times New Roman" panose="02020603050405020304" pitchFamily="18" charset="0"/>
              </a:rPr>
              <a:t>First report of </a:t>
            </a:r>
            <a:r>
              <a:rPr lang="en-US" altLang="zh-CN" sz="1500" i="1" dirty="0">
                <a:latin typeface="Times New Roman" panose="02020603050405020304" pitchFamily="18" charset="0"/>
                <a:cs typeface="Times New Roman" panose="02020603050405020304" pitchFamily="18" charset="0"/>
              </a:rPr>
              <a:t>Tobacco vein banding mosaic virus</a:t>
            </a:r>
            <a:r>
              <a:rPr lang="en-US" altLang="zh-CN" sz="1500" dirty="0">
                <a:latin typeface="Times New Roman" panose="02020603050405020304" pitchFamily="18" charset="0"/>
                <a:cs typeface="Times New Roman" panose="02020603050405020304" pitchFamily="18" charset="0"/>
              </a:rPr>
              <a:t> infecting sesame in China. Plant Disease, </a:t>
            </a:r>
            <a:r>
              <a:rPr lang="en-US" altLang="zh-CN" sz="1500" dirty="0" smtClean="0">
                <a:latin typeface="Times New Roman" panose="02020603050405020304" pitchFamily="18" charset="0"/>
                <a:cs typeface="Times New Roman" panose="02020603050405020304" pitchFamily="18" charset="0"/>
              </a:rPr>
              <a:t>2017.</a:t>
            </a:r>
            <a:endParaRPr lang="en-US" altLang="zh-CN" sz="1500" dirty="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5.</a:t>
            </a:r>
            <a:r>
              <a:rPr lang="en-US" altLang="zh-CN" sz="1500" dirty="0">
                <a:latin typeface="Times New Roman" panose="02020603050405020304" pitchFamily="18" charset="0"/>
                <a:cs typeface="Times New Roman" panose="02020603050405020304" pitchFamily="18" charset="0"/>
              </a:rPr>
              <a:t> Transcriptomic changes in </a:t>
            </a:r>
            <a:r>
              <a:rPr lang="en-US" altLang="zh-CN" sz="1500" dirty="0" err="1">
                <a:latin typeface="Times New Roman" panose="02020603050405020304" pitchFamily="18" charset="0"/>
                <a:cs typeface="Times New Roman" panose="02020603050405020304" pitchFamily="18" charset="0"/>
              </a:rPr>
              <a:t>nicotiana</a:t>
            </a:r>
            <a:r>
              <a:rPr lang="en-US" altLang="zh-CN" sz="1500" dirty="0">
                <a:latin typeface="Times New Roman" panose="02020603050405020304" pitchFamily="18" charset="0"/>
                <a:cs typeface="Times New Roman" panose="02020603050405020304" pitchFamily="18" charset="0"/>
              </a:rPr>
              <a:t> </a:t>
            </a:r>
            <a:r>
              <a:rPr lang="en-US" altLang="zh-CN" sz="1500" dirty="0" err="1">
                <a:latin typeface="Times New Roman" panose="02020603050405020304" pitchFamily="18" charset="0"/>
                <a:cs typeface="Times New Roman" panose="02020603050405020304" pitchFamily="18" charset="0"/>
              </a:rPr>
              <a:t>benthamiana</a:t>
            </a:r>
            <a:r>
              <a:rPr lang="en-US" altLang="zh-CN" sz="1500" dirty="0">
                <a:latin typeface="Times New Roman" panose="02020603050405020304" pitchFamily="18" charset="0"/>
                <a:cs typeface="Times New Roman" panose="02020603050405020304" pitchFamily="18" charset="0"/>
              </a:rPr>
              <a:t> plants inoculated with the wild type or an attenuated mutant of tobacco vein banding mosaic virus. Molecular Plant Pathology, </a:t>
            </a:r>
            <a:r>
              <a:rPr lang="en-US" altLang="zh-CN" sz="1500" dirty="0" smtClean="0">
                <a:latin typeface="Times New Roman" panose="02020603050405020304" pitchFamily="18" charset="0"/>
                <a:cs typeface="Times New Roman" panose="02020603050405020304" pitchFamily="18" charset="0"/>
              </a:rPr>
              <a:t>2017.</a:t>
            </a:r>
            <a:endParaRPr lang="en-US" altLang="zh-CN" sz="1500" dirty="0" smtClean="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1. </a:t>
            </a:r>
            <a:r>
              <a:rPr lang="zh-CN" altLang="zh-CN" sz="1500" dirty="0" smtClean="0">
                <a:latin typeface="Times New Roman" panose="02020603050405020304" pitchFamily="18" charset="0"/>
                <a:cs typeface="Times New Roman" panose="02020603050405020304" pitchFamily="18" charset="0"/>
              </a:rPr>
              <a:t>一</a:t>
            </a:r>
            <a:r>
              <a:rPr lang="zh-CN" altLang="zh-CN" sz="1500" dirty="0">
                <a:latin typeface="Times New Roman" panose="02020603050405020304" pitchFamily="18" charset="0"/>
                <a:cs typeface="Times New Roman" panose="02020603050405020304" pitchFamily="18" charset="0"/>
              </a:rPr>
              <a:t>种防治棉花病害的杀菌剂组合物，</a:t>
            </a:r>
            <a:r>
              <a:rPr lang="en-US" altLang="zh-CN" sz="1500" dirty="0">
                <a:latin typeface="Times New Roman" panose="02020603050405020304" pitchFamily="18" charset="0"/>
                <a:cs typeface="Times New Roman" panose="02020603050405020304" pitchFamily="18" charset="0"/>
              </a:rPr>
              <a:t>ZL201210335438.6</a:t>
            </a:r>
            <a:r>
              <a:rPr lang="zh-CN" altLang="zh-CN" sz="1500" dirty="0">
                <a:latin typeface="Times New Roman" panose="02020603050405020304" pitchFamily="18" charset="0"/>
                <a:cs typeface="Times New Roman" panose="02020603050405020304" pitchFamily="18" charset="0"/>
              </a:rPr>
              <a:t>。</a:t>
            </a:r>
            <a:endParaRPr lang="zh-CN" altLang="zh-CN" sz="1500" dirty="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2.</a:t>
            </a:r>
            <a:r>
              <a:rPr lang="zh-CN" altLang="zh-CN" sz="1500" b="1" dirty="0" smtClean="0">
                <a:latin typeface="Times New Roman" panose="02020603050405020304" pitchFamily="18" charset="0"/>
                <a:cs typeface="Times New Roman" panose="02020603050405020304" pitchFamily="18" charset="0"/>
              </a:rPr>
              <a:t> </a:t>
            </a:r>
            <a:r>
              <a:rPr lang="zh-CN" altLang="zh-CN" sz="1500" dirty="0" smtClean="0">
                <a:latin typeface="Times New Roman" panose="02020603050405020304" pitchFamily="18" charset="0"/>
                <a:cs typeface="Times New Roman" panose="02020603050405020304" pitchFamily="18" charset="0"/>
              </a:rPr>
              <a:t>一</a:t>
            </a:r>
            <a:r>
              <a:rPr lang="zh-CN" altLang="zh-CN" sz="1500" dirty="0">
                <a:latin typeface="Times New Roman" panose="02020603050405020304" pitchFamily="18" charset="0"/>
                <a:cs typeface="Times New Roman" panose="02020603050405020304" pitchFamily="18" charset="0"/>
              </a:rPr>
              <a:t>种含氟醚菌酰胺和海带多糖的杀菌剂组合物，</a:t>
            </a:r>
            <a:r>
              <a:rPr lang="en-US" altLang="zh-CN" sz="1500" dirty="0">
                <a:latin typeface="Times New Roman" panose="02020603050405020304" pitchFamily="18" charset="0"/>
                <a:cs typeface="Times New Roman" panose="02020603050405020304" pitchFamily="18" charset="0"/>
              </a:rPr>
              <a:t>ZL201410256405.1</a:t>
            </a:r>
            <a:r>
              <a:rPr lang="zh-CN" altLang="zh-CN" sz="1500" dirty="0">
                <a:latin typeface="Times New Roman" panose="02020603050405020304" pitchFamily="18" charset="0"/>
                <a:cs typeface="Times New Roman" panose="02020603050405020304" pitchFamily="18" charset="0"/>
              </a:rPr>
              <a:t>。</a:t>
            </a:r>
            <a:endParaRPr lang="zh-CN" altLang="zh-CN" sz="1500" dirty="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3. </a:t>
            </a:r>
            <a:r>
              <a:rPr lang="zh-CN" altLang="zh-CN" sz="1500" dirty="0" smtClean="0">
                <a:latin typeface="Times New Roman" panose="02020603050405020304" pitchFamily="18" charset="0"/>
                <a:cs typeface="Times New Roman" panose="02020603050405020304" pitchFamily="18" charset="0"/>
              </a:rPr>
              <a:t>一</a:t>
            </a:r>
            <a:r>
              <a:rPr lang="zh-CN" altLang="zh-CN" sz="1500" dirty="0">
                <a:latin typeface="Times New Roman" panose="02020603050405020304" pitchFamily="18" charset="0"/>
                <a:cs typeface="Times New Roman" panose="02020603050405020304" pitchFamily="18" charset="0"/>
              </a:rPr>
              <a:t>种含氟醚菌酰胺的土壤杀菌剂组合物，</a:t>
            </a:r>
            <a:r>
              <a:rPr lang="en-US" altLang="zh-CN" sz="1500" dirty="0">
                <a:latin typeface="Times New Roman" panose="02020603050405020304" pitchFamily="18" charset="0"/>
                <a:cs typeface="Times New Roman" panose="02020603050405020304" pitchFamily="18" charset="0"/>
              </a:rPr>
              <a:t>ZL201410256420.6</a:t>
            </a:r>
            <a:r>
              <a:rPr lang="zh-CN" altLang="zh-CN" sz="1500" dirty="0">
                <a:latin typeface="Times New Roman" panose="02020603050405020304" pitchFamily="18" charset="0"/>
                <a:cs typeface="Times New Roman" panose="02020603050405020304" pitchFamily="18" charset="0"/>
              </a:rPr>
              <a:t>。</a:t>
            </a:r>
            <a:endParaRPr lang="zh-CN" altLang="zh-CN" sz="1500" dirty="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4. </a:t>
            </a:r>
            <a:r>
              <a:rPr lang="zh-CN" altLang="zh-CN" sz="1500" dirty="0" smtClean="0">
                <a:latin typeface="Times New Roman" panose="02020603050405020304" pitchFamily="18" charset="0"/>
                <a:cs typeface="Times New Roman" panose="02020603050405020304" pitchFamily="18" charset="0"/>
              </a:rPr>
              <a:t>含</a:t>
            </a:r>
            <a:r>
              <a:rPr lang="zh-CN" altLang="zh-CN" sz="1500" dirty="0">
                <a:latin typeface="Times New Roman" panose="02020603050405020304" pitchFamily="18" charset="0"/>
                <a:cs typeface="Times New Roman" panose="02020603050405020304" pitchFamily="18" charset="0"/>
              </a:rPr>
              <a:t>氟醚菌酰胺和灵芝多糖防治棉花病害的杀菌剂组合物，</a:t>
            </a:r>
            <a:r>
              <a:rPr lang="en-US" altLang="zh-CN" sz="1500" dirty="0">
                <a:latin typeface="Times New Roman" panose="02020603050405020304" pitchFamily="18" charset="0"/>
                <a:cs typeface="Times New Roman" panose="02020603050405020304" pitchFamily="18" charset="0"/>
              </a:rPr>
              <a:t>ZL201510306027.8</a:t>
            </a:r>
            <a:r>
              <a:rPr lang="zh-CN" altLang="zh-CN" sz="1500" dirty="0" smtClean="0">
                <a:latin typeface="Times New Roman" panose="02020603050405020304" pitchFamily="18" charset="0"/>
                <a:cs typeface="Times New Roman" panose="02020603050405020304" pitchFamily="18" charset="0"/>
              </a:rPr>
              <a:t>。</a:t>
            </a:r>
            <a:endParaRPr lang="en-US" altLang="zh-CN" sz="1500" dirty="0" smtClean="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5. </a:t>
            </a:r>
            <a:r>
              <a:rPr lang="zh-CN" altLang="zh-CN" sz="1500" dirty="0" smtClean="0">
                <a:latin typeface="Times New Roman" panose="02020603050405020304" pitchFamily="18" charset="0"/>
                <a:cs typeface="Times New Roman" panose="02020603050405020304" pitchFamily="18" charset="0"/>
              </a:rPr>
              <a:t>一</a:t>
            </a:r>
            <a:r>
              <a:rPr lang="zh-CN" altLang="zh-CN" sz="1500" dirty="0">
                <a:latin typeface="Times New Roman" panose="02020603050405020304" pitchFamily="18" charset="0"/>
                <a:cs typeface="Times New Roman" panose="02020603050405020304" pitchFamily="18" charset="0"/>
              </a:rPr>
              <a:t>种含氟醚菌酰胺的杀菌剂组合物，</a:t>
            </a:r>
            <a:r>
              <a:rPr lang="en-US" altLang="zh-CN" sz="1500" dirty="0">
                <a:latin typeface="Times New Roman" panose="02020603050405020304" pitchFamily="18" charset="0"/>
                <a:cs typeface="Times New Roman" panose="02020603050405020304" pitchFamily="18" charset="0"/>
              </a:rPr>
              <a:t>ZL201510304047.1</a:t>
            </a:r>
            <a:r>
              <a:rPr lang="zh-CN" altLang="zh-CN" sz="1500" dirty="0">
                <a:latin typeface="Times New Roman" panose="02020603050405020304" pitchFamily="18" charset="0"/>
                <a:cs typeface="Times New Roman" panose="02020603050405020304" pitchFamily="18" charset="0"/>
              </a:rPr>
              <a:t>。</a:t>
            </a:r>
            <a:endParaRPr lang="zh-CN" altLang="zh-CN" sz="1500" dirty="0">
              <a:latin typeface="Times New Roman" panose="02020603050405020304" pitchFamily="18" charset="0"/>
              <a:cs typeface="Times New Roman" panose="02020603050405020304" pitchFamily="18" charset="0"/>
            </a:endParaRPr>
          </a:p>
          <a:p>
            <a:pPr algn="l"/>
            <a:r>
              <a:rPr lang="en-US" altLang="zh-CN" sz="1500" dirty="0" smtClean="0">
                <a:latin typeface="Times New Roman" panose="02020603050405020304" pitchFamily="18" charset="0"/>
                <a:cs typeface="Times New Roman" panose="02020603050405020304" pitchFamily="18" charset="0"/>
              </a:rPr>
              <a:t>6. </a:t>
            </a:r>
            <a:r>
              <a:rPr lang="zh-CN" altLang="zh-CN" sz="1500" dirty="0" smtClean="0">
                <a:latin typeface="Times New Roman" panose="02020603050405020304" pitchFamily="18" charset="0"/>
                <a:cs typeface="Times New Roman" panose="02020603050405020304" pitchFamily="18" charset="0"/>
              </a:rPr>
              <a:t>一</a:t>
            </a:r>
            <a:r>
              <a:rPr lang="zh-CN" altLang="zh-CN" sz="1500" dirty="0">
                <a:latin typeface="Times New Roman" panose="02020603050405020304" pitchFamily="18" charset="0"/>
                <a:cs typeface="Times New Roman" panose="02020603050405020304" pitchFamily="18" charset="0"/>
              </a:rPr>
              <a:t>种含灵芝多糖和噻虫胺的抗病防虫组合物，</a:t>
            </a:r>
            <a:r>
              <a:rPr lang="en-US" altLang="zh-CN" sz="1500" dirty="0">
                <a:latin typeface="Times New Roman" panose="02020603050405020304" pitchFamily="18" charset="0"/>
                <a:cs typeface="Times New Roman" panose="02020603050405020304" pitchFamily="18" charset="0"/>
              </a:rPr>
              <a:t>ZL201510746339.0</a:t>
            </a:r>
            <a:r>
              <a:rPr lang="zh-CN" altLang="zh-CN" sz="1500" dirty="0">
                <a:latin typeface="Times New Roman" panose="02020603050405020304" pitchFamily="18" charset="0"/>
                <a:cs typeface="Times New Roman" panose="02020603050405020304" pitchFamily="18" charset="0"/>
              </a:rPr>
              <a:t>。</a:t>
            </a:r>
            <a:endParaRPr lang="zh-CN" altLang="en-US" sz="15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6705" y="527685"/>
            <a:ext cx="1047750" cy="1586230"/>
          </a:xfrm>
          <a:prstGeom prst="rect">
            <a:avLst/>
          </a:prstGeom>
        </p:spPr>
      </p:pic>
      <p:pic>
        <p:nvPicPr>
          <p:cNvPr id="44" name="图片 43"/>
          <p:cNvPicPr>
            <a:picLocks noChangeAspect="1"/>
          </p:cNvPicPr>
          <p:nvPr/>
        </p:nvPicPr>
        <p:blipFill>
          <a:blip r:embed="rId2"/>
          <a:stretch>
            <a:fillRect/>
          </a:stretch>
        </p:blipFill>
        <p:spPr>
          <a:xfrm>
            <a:off x="5940425" y="511175"/>
            <a:ext cx="2488565" cy="1203325"/>
          </a:xfrm>
          <a:prstGeom prst="rect">
            <a:avLst/>
          </a:prstGeom>
        </p:spPr>
      </p:pic>
      <p:sp>
        <p:nvSpPr>
          <p:cNvPr id="12" name="文本框 11"/>
          <p:cNvSpPr txBox="1"/>
          <p:nvPr/>
        </p:nvSpPr>
        <p:spPr>
          <a:xfrm>
            <a:off x="354330" y="93980"/>
            <a:ext cx="2316480" cy="460375"/>
          </a:xfrm>
          <a:prstGeom prst="rect">
            <a:avLst/>
          </a:prstGeom>
          <a:noFill/>
        </p:spPr>
        <p:txBody>
          <a:bodyPr wrap="none" rtlCol="0">
            <a:spAutoFit/>
          </a:bodyPr>
          <a:p>
            <a:pPr algn="l"/>
            <a:r>
              <a:rPr lang="zh-CN" altLang="en-US" sz="2400" dirty="0" smtClean="0">
                <a:solidFill>
                  <a:srgbClr val="00B050"/>
                </a:solidFill>
                <a:latin typeface="黑体" panose="02010609060101010101" pitchFamily="49" charset="-122"/>
                <a:ea typeface="黑体" panose="02010609060101010101" pitchFamily="49" charset="-122"/>
                <a:sym typeface="+mn-ea"/>
              </a:rPr>
              <a:t>生物农药实验室</a:t>
            </a:r>
            <a:endParaRPr lang="zh-CN" altLang="en-US" sz="2400" dirty="0" smtClean="0">
              <a:solidFill>
                <a:srgbClr val="00B050"/>
              </a:solidFill>
              <a:latin typeface="黑体" panose="02010609060101010101" pitchFamily="49" charset="-122"/>
              <a:ea typeface="黑体" panose="02010609060101010101" pitchFamily="49" charset="-122"/>
              <a:sym typeface="+mn-ea"/>
            </a:endParaRPr>
          </a:p>
        </p:txBody>
      </p:sp>
      <p:sp>
        <p:nvSpPr>
          <p:cNvPr id="13" name="矩形 12"/>
          <p:cNvSpPr/>
          <p:nvPr/>
        </p:nvSpPr>
        <p:spPr>
          <a:xfrm>
            <a:off x="2657475" y="527685"/>
            <a:ext cx="6367145" cy="1129665"/>
          </a:xfrm>
          <a:prstGeom prst="rect">
            <a:avLst/>
          </a:prstGeom>
          <a:ln>
            <a:solidFill>
              <a:schemeClr val="accent1"/>
            </a:solidFill>
          </a:ln>
        </p:spPr>
        <p:txBody>
          <a:bodyPr wrap="square">
            <a:spAutoFit/>
          </a:bodyPr>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rPr>
              <a:t>1.</a:t>
            </a:r>
            <a:r>
              <a:rPr lang="en-US" altLang="zh-CN" dirty="0">
                <a:latin typeface="Times New Roman" panose="02020603050405020304" pitchFamily="18" charset="0"/>
                <a:cs typeface="Times New Roman" panose="02020603050405020304" pitchFamily="18" charset="0"/>
                <a:sym typeface="+mn-ea"/>
              </a:rPr>
              <a:t> </a:t>
            </a:r>
            <a:r>
              <a:rPr lang="en-US" altLang="zh-CN" dirty="0">
                <a:latin typeface="黑体" panose="02010609060101010101" pitchFamily="49" charset="-122"/>
                <a:ea typeface="黑体" panose="02010609060101010101" pitchFamily="49" charset="-122"/>
                <a:cs typeface="黑体" panose="02010609060101010101" pitchFamily="49" charset="-122"/>
                <a:sym typeface="+mn-ea"/>
              </a:rPr>
              <a:t>生物农药及其作用机理</a:t>
            </a:r>
            <a:endParaRPr lang="en-US" altLang="zh-CN"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sym typeface="+mn-ea"/>
              </a:rPr>
              <a:t>2. 农业有害生物绿色防控</a:t>
            </a:r>
            <a:endParaRPr lang="en-US" altLang="zh-CN"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sym typeface="+mn-ea"/>
              </a:rPr>
              <a:t>3. 植物病毒病害治理</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矩形 21"/>
          <p:cNvSpPr/>
          <p:nvPr/>
        </p:nvSpPr>
        <p:spPr>
          <a:xfrm>
            <a:off x="1418590" y="527685"/>
            <a:ext cx="1238250" cy="1129665"/>
          </a:xfrm>
          <a:prstGeom prst="rect">
            <a:avLst/>
          </a:prstGeom>
          <a:ln>
            <a:solidFill>
              <a:schemeClr val="accent1"/>
            </a:solidFill>
          </a:ln>
        </p:spPr>
        <p:txBody>
          <a:bodyPr wrap="square">
            <a:spAutoFit/>
          </a:bodyPr>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1344" y="688091"/>
            <a:ext cx="4914546" cy="368300"/>
          </a:xfrm>
          <a:prstGeom prst="rect">
            <a:avLst/>
          </a:prstGeom>
          <a:noFill/>
        </p:spPr>
        <p:txBody>
          <a:bodyPr wrap="square" rtlCol="0">
            <a:spAutoFit/>
          </a:bodyPr>
          <a:lstStyle/>
          <a:p>
            <a:r>
              <a:rPr lang="zh-CN" altLang="en-US"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乔康</a:t>
            </a:r>
            <a:r>
              <a:rPr lang="zh-CN" altLang="en-US" dirty="0" smtClean="0">
                <a:latin typeface="Times New Roman" panose="02020603050405020304" pitchFamily="18" charset="0"/>
                <a:ea typeface="微软雅黑" panose="020B0503020204020204" charset="-122"/>
                <a:cs typeface="Times New Roman" panose="02020603050405020304" pitchFamily="18" charset="0"/>
              </a:rPr>
              <a:t>，博士，副教授，硕士生导师。</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8" name="TextBox 7"/>
          <p:cNvSpPr txBox="1"/>
          <p:nvPr/>
        </p:nvSpPr>
        <p:spPr>
          <a:xfrm>
            <a:off x="359410" y="2350135"/>
            <a:ext cx="8424545" cy="2157095"/>
          </a:xfrm>
          <a:prstGeom prst="rect">
            <a:avLst/>
          </a:prstGeom>
          <a:noFill/>
          <a:ln>
            <a:solidFill>
              <a:schemeClr val="accent1"/>
            </a:solidFill>
          </a:ln>
        </p:spPr>
        <p:txBody>
          <a:bodyPr wrap="square" rtlCol="0">
            <a:spAutoFit/>
          </a:bodyPr>
          <a:lstStyle/>
          <a:p>
            <a:pPr algn="just" fontAlgn="auto">
              <a:lnSpc>
                <a:spcPct val="140000"/>
              </a:lnSpc>
            </a:pPr>
            <a:r>
              <a:rPr lang="en-US" altLang="zh-CN" sz="1600" b="1"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1. </a:t>
            </a:r>
            <a:r>
              <a:rPr lang="zh-CN" altLang="en-US" sz="1600" b="1"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土壤消毒技术</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针对主要土传病害筛选出</a:t>
            </a:r>
            <a:r>
              <a:rPr lang="en-US" altLang="zh-CN" sz="1600" dirty="0" smtClean="0">
                <a:latin typeface="Times New Roman" panose="02020603050405020304" pitchFamily="18" charset="0"/>
                <a:ea typeface="微软雅黑" panose="020B0503020204020204" charset="-122"/>
                <a:cs typeface="Times New Roman" panose="02020603050405020304" pitchFamily="18" charset="0"/>
              </a:rPr>
              <a:t>1,3-</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二氯丙烯、氯化苦等高效安全熏蒸剂，并在番茄、黄瓜、生姜上进行应用示范。</a:t>
            </a:r>
            <a:endParaRPr lang="en-US" altLang="zh-CN" sz="1600" dirty="0" smtClean="0">
              <a:latin typeface="Times New Roman" panose="02020603050405020304" pitchFamily="18" charset="0"/>
              <a:ea typeface="微软雅黑" panose="020B0503020204020204" charset="-122"/>
              <a:cs typeface="Times New Roman" panose="02020603050405020304" pitchFamily="18" charset="0"/>
            </a:endParaRPr>
          </a:p>
          <a:p>
            <a:pPr algn="just" fontAlgn="auto">
              <a:lnSpc>
                <a:spcPct val="140000"/>
              </a:lnSpc>
            </a:pPr>
            <a:r>
              <a:rPr lang="en-US" altLang="zh-CN" sz="1600" b="1"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2. </a:t>
            </a:r>
            <a:r>
              <a:rPr lang="zh-CN" altLang="en-US" sz="1600" b="1"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微生物源农药研发</a:t>
            </a:r>
            <a:r>
              <a:rPr lang="zh-CN" altLang="en-US" sz="1600"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从设施土壤中分离出多种土传病害拮抗菌，进行分离和鉴定、有效成分提取纯化、全基因组测序及机制研究。</a:t>
            </a:r>
            <a:endParaRPr lang="en-US" altLang="zh-CN" sz="1600" dirty="0" smtClean="0">
              <a:latin typeface="Times New Roman" panose="02020603050405020304" pitchFamily="18" charset="0"/>
              <a:ea typeface="微软雅黑" panose="020B0503020204020204" charset="-122"/>
              <a:cs typeface="Times New Roman" panose="02020603050405020304" pitchFamily="18" charset="0"/>
            </a:endParaRPr>
          </a:p>
          <a:p>
            <a:pPr algn="just" fontAlgn="auto">
              <a:lnSpc>
                <a:spcPct val="140000"/>
              </a:lnSpc>
            </a:pPr>
            <a:r>
              <a:rPr lang="en-US" altLang="zh-CN" sz="1600" b="1"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3. </a:t>
            </a:r>
            <a:r>
              <a:rPr lang="zh-CN" altLang="en-US" sz="1600" b="1" dirty="0" smtClean="0">
                <a:solidFill>
                  <a:srgbClr val="1552D1"/>
                </a:solidFill>
                <a:latin typeface="Times New Roman" panose="02020603050405020304" pitchFamily="18" charset="0"/>
                <a:ea typeface="微软雅黑" panose="020B0503020204020204" charset="-122"/>
                <a:cs typeface="Times New Roman" panose="02020603050405020304" pitchFamily="18" charset="0"/>
              </a:rPr>
              <a:t>农药毒理学与施用技术</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研究重要植物病虫害的抗药性机理，为其防治提供有效措施及研发高效农药施用技术。</a:t>
            </a:r>
            <a:endParaRPr lang="zh-CN" altLang="en-US" sz="16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0" name="TextBox 9"/>
          <p:cNvSpPr txBox="1"/>
          <p:nvPr/>
        </p:nvSpPr>
        <p:spPr>
          <a:xfrm>
            <a:off x="359410" y="4595495"/>
            <a:ext cx="8424545" cy="714375"/>
          </a:xfrm>
          <a:prstGeom prst="rect">
            <a:avLst/>
          </a:prstGeom>
          <a:noFill/>
          <a:ln>
            <a:solidFill>
              <a:schemeClr val="accent1"/>
            </a:solidFill>
          </a:ln>
        </p:spPr>
        <p:txBody>
          <a:bodyPr wrap="square" rtlCol="0">
            <a:spAutoFit/>
          </a:bodyPr>
          <a:lstStyle/>
          <a:p>
            <a:pPr algn="just"/>
            <a:r>
              <a:rPr lang="zh-CN" altLang="en-US" sz="1350" b="1" dirty="0">
                <a:latin typeface="Times New Roman" panose="02020603050405020304" pitchFamily="18" charset="0"/>
                <a:ea typeface="微软雅黑" panose="020B0503020204020204" charset="-122"/>
                <a:cs typeface="Times New Roman" panose="02020603050405020304" pitchFamily="18" charset="0"/>
              </a:rPr>
              <a:t>以</a:t>
            </a:r>
            <a:r>
              <a:rPr lang="zh-CN" altLang="en-US" sz="1350" b="1" dirty="0" smtClean="0">
                <a:latin typeface="Times New Roman" panose="02020603050405020304" pitchFamily="18" charset="0"/>
                <a:ea typeface="微软雅黑" panose="020B0503020204020204" charset="-122"/>
                <a:cs typeface="Times New Roman" panose="02020603050405020304" pitchFamily="18" charset="0"/>
              </a:rPr>
              <a:t>第一或</a:t>
            </a:r>
            <a:r>
              <a:rPr lang="zh-CN" altLang="en-US" sz="1350" b="1" dirty="0">
                <a:latin typeface="Times New Roman" panose="02020603050405020304" pitchFamily="18" charset="0"/>
                <a:ea typeface="微软雅黑" panose="020B0503020204020204" charset="-122"/>
                <a:cs typeface="Times New Roman" panose="02020603050405020304" pitchFamily="18" charset="0"/>
              </a:rPr>
              <a:t>通讯作者</a:t>
            </a:r>
            <a:r>
              <a:rPr lang="zh-CN" altLang="en-US" sz="1350" dirty="0">
                <a:latin typeface="Times New Roman" panose="02020603050405020304" pitchFamily="18" charset="0"/>
                <a:ea typeface="微软雅黑" panose="020B0503020204020204" charset="-122"/>
                <a:cs typeface="Times New Roman" panose="02020603050405020304" pitchFamily="18" charset="0"/>
              </a:rPr>
              <a:t>在</a:t>
            </a:r>
            <a:r>
              <a:rPr lang="en-US" altLang="zh-CN" sz="1350" dirty="0">
                <a:latin typeface="Times New Roman" panose="02020603050405020304" pitchFamily="18" charset="0"/>
                <a:ea typeface="微软雅黑" panose="020B0503020204020204" charset="-122"/>
                <a:cs typeface="Times New Roman" panose="02020603050405020304" pitchFamily="18" charset="0"/>
              </a:rPr>
              <a:t>《Journal of Agricultural and Food Chemistry》</a:t>
            </a:r>
            <a:r>
              <a:rPr lang="zh-CN" altLang="en-US"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a:latin typeface="Times New Roman" panose="02020603050405020304" pitchFamily="18" charset="0"/>
                <a:ea typeface="微软雅黑" panose="020B0503020204020204" charset="-122"/>
                <a:cs typeface="Times New Roman" panose="02020603050405020304" pitchFamily="18" charset="0"/>
              </a:rPr>
              <a:t>Plant Disease》</a:t>
            </a:r>
            <a:r>
              <a:rPr lang="zh-CN" altLang="en-US" sz="1350" dirty="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a:latin typeface="Times New Roman" panose="02020603050405020304" pitchFamily="18" charset="0"/>
                <a:ea typeface="微软雅黑" panose="020B0503020204020204" charset="-122"/>
                <a:cs typeface="Times New Roman" panose="02020603050405020304" pitchFamily="18" charset="0"/>
              </a:rPr>
              <a:t>《Pest Management Science》</a:t>
            </a:r>
            <a:r>
              <a:rPr lang="zh-CN" altLang="en-US"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a:latin typeface="Times New Roman" panose="02020603050405020304" pitchFamily="18" charset="0"/>
                <a:ea typeface="微软雅黑" panose="020B0503020204020204" charset="-122"/>
                <a:cs typeface="Times New Roman" panose="02020603050405020304" pitchFamily="18" charset="0"/>
              </a:rPr>
              <a:t>《Chemosphere》</a:t>
            </a:r>
            <a:r>
              <a:rPr lang="zh-CN" altLang="en-US"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a:latin typeface="Times New Roman" panose="02020603050405020304" pitchFamily="18" charset="0"/>
                <a:ea typeface="微软雅黑" panose="020B0503020204020204" charset="-122"/>
                <a:cs typeface="Times New Roman" panose="02020603050405020304" pitchFamily="18" charset="0"/>
              </a:rPr>
              <a:t>《Phytopathology》</a:t>
            </a:r>
            <a:r>
              <a:rPr lang="zh-CN" altLang="en-US" sz="1350" dirty="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a:latin typeface="Times New Roman" panose="02020603050405020304" pitchFamily="18" charset="0"/>
                <a:ea typeface="微软雅黑" panose="020B0503020204020204" charset="-122"/>
                <a:cs typeface="Times New Roman" panose="02020603050405020304" pitchFamily="18" charset="0"/>
              </a:rPr>
              <a:t>《Crop Protection》</a:t>
            </a:r>
            <a:r>
              <a:rPr lang="zh-CN" altLang="en-US" sz="1350" dirty="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a:latin typeface="Times New Roman" panose="02020603050405020304" pitchFamily="18" charset="0"/>
                <a:ea typeface="微软雅黑" panose="020B0503020204020204" charset="-122"/>
                <a:cs typeface="Times New Roman" panose="02020603050405020304" pitchFamily="18" charset="0"/>
              </a:rPr>
              <a:t>Ecotoxicology and Environmental Safety</a:t>
            </a:r>
            <a:r>
              <a:rPr lang="en-US" altLang="zh-CN" sz="1350" dirty="0" smtClean="0">
                <a:latin typeface="Times New Roman" panose="02020603050405020304" pitchFamily="18" charset="0"/>
                <a:ea typeface="微软雅黑" panose="020B0503020204020204" charset="-122"/>
                <a:cs typeface="Times New Roman" panose="02020603050405020304" pitchFamily="18" charset="0"/>
              </a:rPr>
              <a:t>》</a:t>
            </a:r>
            <a:r>
              <a:rPr lang="zh-CN" altLang="en-US"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smtClean="0">
                <a:latin typeface="Times New Roman" panose="02020603050405020304" pitchFamily="18" charset="0"/>
                <a:ea typeface="微软雅黑" panose="020B0503020204020204" charset="-122"/>
                <a:cs typeface="Times New Roman" panose="02020603050405020304" pitchFamily="18" charset="0"/>
              </a:rPr>
              <a:t>《Scientific Reports》</a:t>
            </a:r>
            <a:r>
              <a:rPr lang="zh-CN" altLang="en-US"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350" dirty="0" err="1">
                <a:latin typeface="Times New Roman" panose="02020603050405020304" pitchFamily="18" charset="0"/>
                <a:ea typeface="微软雅黑" panose="020B0503020204020204" charset="-122"/>
                <a:cs typeface="Times New Roman" panose="02020603050405020304" pitchFamily="18" charset="0"/>
              </a:rPr>
              <a:t>Scientia</a:t>
            </a:r>
            <a:r>
              <a:rPr lang="en-US" altLang="zh-CN" sz="1350" dirty="0">
                <a:latin typeface="Times New Roman" panose="02020603050405020304" pitchFamily="18" charset="0"/>
                <a:ea typeface="微软雅黑" panose="020B0503020204020204" charset="-122"/>
                <a:cs typeface="Times New Roman" panose="02020603050405020304" pitchFamily="18" charset="0"/>
              </a:rPr>
              <a:t> </a:t>
            </a:r>
            <a:r>
              <a:rPr lang="en-US" altLang="zh-CN" sz="1350" dirty="0" err="1">
                <a:latin typeface="Times New Roman" panose="02020603050405020304" pitchFamily="18" charset="0"/>
                <a:ea typeface="微软雅黑" panose="020B0503020204020204" charset="-122"/>
                <a:cs typeface="Times New Roman" panose="02020603050405020304" pitchFamily="18" charset="0"/>
              </a:rPr>
              <a:t>Horticulturae</a:t>
            </a:r>
            <a:r>
              <a:rPr lang="en-US" altLang="zh-CN" sz="1350" dirty="0" smtClean="0">
                <a:latin typeface="Times New Roman" panose="02020603050405020304" pitchFamily="18" charset="0"/>
                <a:ea typeface="微软雅黑" panose="020B0503020204020204" charset="-122"/>
                <a:cs typeface="Times New Roman" panose="02020603050405020304" pitchFamily="18" charset="0"/>
              </a:rPr>
              <a:t>》</a:t>
            </a:r>
            <a:r>
              <a:rPr lang="zh-CN" altLang="en-US" sz="1350" dirty="0" smtClean="0">
                <a:latin typeface="Times New Roman" panose="02020603050405020304" pitchFamily="18" charset="0"/>
                <a:ea typeface="微软雅黑" panose="020B0503020204020204" charset="-122"/>
                <a:cs typeface="Times New Roman" panose="02020603050405020304" pitchFamily="18" charset="0"/>
              </a:rPr>
              <a:t>等</a:t>
            </a:r>
            <a:r>
              <a:rPr lang="en-US" altLang="zh-CN" sz="1350" b="1" dirty="0">
                <a:latin typeface="Times New Roman" panose="02020603050405020304" pitchFamily="18" charset="0"/>
                <a:ea typeface="微软雅黑" panose="020B0503020204020204" charset="-122"/>
                <a:cs typeface="Times New Roman" panose="02020603050405020304" pitchFamily="18" charset="0"/>
              </a:rPr>
              <a:t>SCI</a:t>
            </a:r>
            <a:r>
              <a:rPr lang="zh-CN" altLang="en-US" sz="1350" b="1" dirty="0">
                <a:latin typeface="Times New Roman" panose="02020603050405020304" pitchFamily="18" charset="0"/>
                <a:ea typeface="微软雅黑" panose="020B0503020204020204" charset="-122"/>
                <a:cs typeface="Times New Roman" panose="02020603050405020304" pitchFamily="18" charset="0"/>
              </a:rPr>
              <a:t>源杂志</a:t>
            </a:r>
            <a:r>
              <a:rPr lang="zh-CN" altLang="en-US" sz="1350" b="1" dirty="0" smtClean="0">
                <a:latin typeface="Times New Roman" panose="02020603050405020304" pitchFamily="18" charset="0"/>
                <a:ea typeface="微软雅黑" panose="020B0503020204020204" charset="-122"/>
                <a:cs typeface="Times New Roman" panose="02020603050405020304" pitchFamily="18" charset="0"/>
              </a:rPr>
              <a:t>发表文章</a:t>
            </a:r>
            <a:r>
              <a:rPr lang="en-US" altLang="zh-CN" sz="1350" b="1" dirty="0">
                <a:latin typeface="Times New Roman" panose="02020603050405020304" pitchFamily="18" charset="0"/>
                <a:ea typeface="微软雅黑" panose="020B0503020204020204" charset="-122"/>
                <a:cs typeface="Times New Roman" panose="02020603050405020304" pitchFamily="18" charset="0"/>
              </a:rPr>
              <a:t>23</a:t>
            </a:r>
            <a:r>
              <a:rPr lang="zh-CN" altLang="en-US" sz="1350" b="1" dirty="0">
                <a:latin typeface="Times New Roman" panose="02020603050405020304" pitchFamily="18" charset="0"/>
                <a:ea typeface="微软雅黑" panose="020B0503020204020204" charset="-122"/>
                <a:cs typeface="Times New Roman" panose="02020603050405020304" pitchFamily="18" charset="0"/>
              </a:rPr>
              <a:t>篇，累积影响</a:t>
            </a:r>
            <a:r>
              <a:rPr lang="zh-CN" altLang="en-US" sz="1350" b="1" dirty="0" smtClean="0">
                <a:latin typeface="Times New Roman" panose="02020603050405020304" pitchFamily="18" charset="0"/>
                <a:ea typeface="微软雅黑" panose="020B0503020204020204" charset="-122"/>
                <a:cs typeface="Times New Roman" panose="02020603050405020304" pitchFamily="18" charset="0"/>
              </a:rPr>
              <a:t>因子超</a:t>
            </a:r>
            <a:r>
              <a:rPr lang="en-US" altLang="zh-CN" sz="1350" b="1" dirty="0" smtClean="0">
                <a:latin typeface="Times New Roman" panose="02020603050405020304" pitchFamily="18" charset="0"/>
                <a:ea typeface="微软雅黑" panose="020B0503020204020204" charset="-122"/>
                <a:cs typeface="Times New Roman" panose="02020603050405020304" pitchFamily="18" charset="0"/>
              </a:rPr>
              <a:t>60</a:t>
            </a:r>
            <a:endParaRPr lang="zh-CN" altLang="en-US" sz="135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14" name="TextBox 13"/>
          <p:cNvSpPr txBox="1"/>
          <p:nvPr/>
        </p:nvSpPr>
        <p:spPr>
          <a:xfrm>
            <a:off x="360045" y="5398135"/>
            <a:ext cx="8424545" cy="1322070"/>
          </a:xfrm>
          <a:prstGeom prst="rect">
            <a:avLst/>
          </a:prstGeom>
          <a:noFill/>
          <a:ln>
            <a:solidFill>
              <a:schemeClr val="accent1"/>
            </a:solidFill>
          </a:ln>
        </p:spPr>
        <p:txBody>
          <a:bodyPr wrap="square" rtlCol="0">
            <a:spAutoFit/>
          </a:bodyPr>
          <a:lstStyle/>
          <a:p>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国家</a:t>
            </a:r>
            <a:r>
              <a:rPr lang="zh-CN" altLang="en-US" sz="1600" dirty="0">
                <a:latin typeface="Times New Roman" panose="02020603050405020304" pitchFamily="18" charset="0"/>
                <a:ea typeface="微软雅黑" panose="020B0503020204020204" charset="-122"/>
                <a:cs typeface="Times New Roman" panose="02020603050405020304" pitchFamily="18" charset="0"/>
              </a:rPr>
              <a:t>自然科学基金青年</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基金</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：设施</a:t>
            </a:r>
            <a:r>
              <a:rPr lang="zh-CN" altLang="en-US" sz="1600" dirty="0">
                <a:latin typeface="Times New Roman" panose="02020603050405020304" pitchFamily="18" charset="0"/>
                <a:ea typeface="微软雅黑" panose="020B0503020204020204" charset="-122"/>
                <a:cs typeface="Times New Roman" panose="02020603050405020304" pitchFamily="18" charset="0"/>
              </a:rPr>
              <a:t>蔬菜连作土壤氨氧化微生物对</a:t>
            </a:r>
            <a:r>
              <a:rPr lang="en-US" altLang="zh-CN" sz="1600" dirty="0">
                <a:latin typeface="Times New Roman" panose="02020603050405020304" pitchFamily="18" charset="0"/>
                <a:ea typeface="微软雅黑" panose="020B0503020204020204" charset="-122"/>
                <a:cs typeface="Times New Roman" panose="02020603050405020304" pitchFamily="18" charset="0"/>
              </a:rPr>
              <a:t>1,3-D</a:t>
            </a:r>
            <a:r>
              <a:rPr lang="zh-CN" altLang="en-US" sz="1600" dirty="0">
                <a:latin typeface="Times New Roman" panose="02020603050405020304" pitchFamily="18" charset="0"/>
                <a:ea typeface="微软雅黑" panose="020B0503020204020204" charset="-122"/>
                <a:cs typeface="Times New Roman" panose="02020603050405020304" pitchFamily="18" charset="0"/>
              </a:rPr>
              <a:t>熏蒸的响应规律，</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2017-2019</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1600" dirty="0" smtClean="0">
              <a:latin typeface="Times New Roman" panose="02020603050405020304" pitchFamily="18" charset="0"/>
              <a:ea typeface="微软雅黑" panose="020B0503020204020204" charset="-122"/>
              <a:cs typeface="Times New Roman" panose="02020603050405020304" pitchFamily="18" charset="0"/>
            </a:endParaRPr>
          </a:p>
          <a:p>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山东省</a:t>
            </a:r>
            <a:r>
              <a:rPr lang="zh-CN" altLang="en-US" sz="1600" dirty="0">
                <a:latin typeface="Times New Roman" panose="02020603050405020304" pitchFamily="18" charset="0"/>
                <a:ea typeface="微软雅黑" panose="020B0503020204020204" charset="-122"/>
                <a:cs typeface="Times New Roman" panose="02020603050405020304" pitchFamily="18" charset="0"/>
              </a:rPr>
              <a:t>重点研发</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计划</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smtClean="0">
                <a:latin typeface="Times New Roman" panose="02020603050405020304" pitchFamily="18" charset="0"/>
                <a:ea typeface="微软雅黑" panose="020B0503020204020204" charset="-122"/>
                <a:cs typeface="Times New Roman" panose="02020603050405020304" pitchFamily="18" charset="0"/>
              </a:rPr>
              <a:t>1,3-D</a:t>
            </a:r>
            <a:r>
              <a:rPr lang="zh-CN" altLang="en-US" sz="1600" dirty="0">
                <a:latin typeface="Times New Roman" panose="02020603050405020304" pitchFamily="18" charset="0"/>
                <a:ea typeface="微软雅黑" panose="020B0503020204020204" charset="-122"/>
                <a:cs typeface="Times New Roman" panose="02020603050405020304" pitchFamily="18" charset="0"/>
              </a:rPr>
              <a:t>消毒连作土壤中优势芽孢杆菌的筛选及其菌剂研制，</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2018-2019</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1600" dirty="0" smtClean="0">
              <a:latin typeface="Times New Roman" panose="02020603050405020304" pitchFamily="18" charset="0"/>
              <a:ea typeface="微软雅黑" panose="020B0503020204020204" charset="-122"/>
              <a:cs typeface="Times New Roman" panose="02020603050405020304" pitchFamily="18" charset="0"/>
            </a:endParaRPr>
          </a:p>
          <a:p>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山东省</a:t>
            </a:r>
            <a:r>
              <a:rPr lang="zh-CN" altLang="en-US" sz="1600" dirty="0">
                <a:latin typeface="Times New Roman" panose="02020603050405020304" pitchFamily="18" charset="0"/>
                <a:ea typeface="微软雅黑" panose="020B0503020204020204" charset="-122"/>
                <a:cs typeface="Times New Roman" panose="02020603050405020304" pitchFamily="18" charset="0"/>
              </a:rPr>
              <a:t>高等学校科技计划</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项目</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：枯草</a:t>
            </a:r>
            <a:r>
              <a:rPr lang="zh-CN" altLang="en-US" sz="1600" dirty="0">
                <a:latin typeface="Times New Roman" panose="02020603050405020304" pitchFamily="18" charset="0"/>
                <a:ea typeface="微软雅黑" panose="020B0503020204020204" charset="-122"/>
                <a:cs typeface="Times New Roman" panose="02020603050405020304" pitchFamily="18" charset="0"/>
              </a:rPr>
              <a:t>芽孢杆菌对</a:t>
            </a:r>
            <a:r>
              <a:rPr lang="en-US" altLang="zh-CN" sz="1600" dirty="0">
                <a:latin typeface="Times New Roman" panose="02020603050405020304" pitchFamily="18" charset="0"/>
                <a:ea typeface="微软雅黑" panose="020B0503020204020204" charset="-122"/>
                <a:cs typeface="Times New Roman" panose="02020603050405020304" pitchFamily="18" charset="0"/>
              </a:rPr>
              <a:t>1,3-D</a:t>
            </a:r>
            <a:r>
              <a:rPr lang="zh-CN" altLang="en-US" sz="1600" dirty="0">
                <a:latin typeface="Times New Roman" panose="02020603050405020304" pitchFamily="18" charset="0"/>
                <a:ea typeface="微软雅黑" panose="020B0503020204020204" charset="-122"/>
                <a:cs typeface="Times New Roman" panose="02020603050405020304" pitchFamily="18" charset="0"/>
              </a:rPr>
              <a:t>消毒连作土壤微生物多样性的影响，</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2015-2018</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1600" dirty="0" smtClean="0">
              <a:latin typeface="Times New Roman" panose="02020603050405020304" pitchFamily="18" charset="0"/>
              <a:ea typeface="微软雅黑" panose="020B0503020204020204" charset="-122"/>
              <a:cs typeface="Times New Roman" panose="02020603050405020304" pitchFamily="18" charset="0"/>
            </a:endParaRPr>
          </a:p>
        </p:txBody>
      </p:sp>
      <p:sp>
        <p:nvSpPr>
          <p:cNvPr id="16" name="TextBox 15"/>
          <p:cNvSpPr txBox="1"/>
          <p:nvPr/>
        </p:nvSpPr>
        <p:spPr>
          <a:xfrm>
            <a:off x="3064510" y="1414780"/>
            <a:ext cx="5718810" cy="791210"/>
          </a:xfrm>
          <a:prstGeom prst="rect">
            <a:avLst/>
          </a:prstGeom>
          <a:noFill/>
        </p:spPr>
        <p:txBody>
          <a:bodyPr wrap="square" rtlCol="0">
            <a:spAutoFit/>
          </a:bodyPr>
          <a:lstStyle/>
          <a:p>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通讯</a:t>
            </a:r>
            <a:r>
              <a:rPr lang="zh-CN" altLang="en-US" sz="1600" dirty="0">
                <a:latin typeface="Times New Roman" panose="02020603050405020304" pitchFamily="18" charset="0"/>
                <a:ea typeface="微软雅黑" panose="020B0503020204020204" charset="-122"/>
                <a:cs typeface="Times New Roman" panose="02020603050405020304" pitchFamily="18" charset="0"/>
              </a:rPr>
              <a:t>地址：山东省泰安市岱宗大街</a:t>
            </a:r>
            <a:r>
              <a:rPr lang="en-US" altLang="zh-CN" sz="1600" dirty="0">
                <a:latin typeface="Times New Roman" panose="02020603050405020304" pitchFamily="18" charset="0"/>
                <a:ea typeface="微软雅黑" panose="020B0503020204020204" charset="-122"/>
                <a:cs typeface="Times New Roman" panose="02020603050405020304" pitchFamily="18" charset="0"/>
              </a:rPr>
              <a:t>61</a:t>
            </a:r>
            <a:r>
              <a:rPr lang="zh-CN" altLang="en-US" sz="1600" dirty="0">
                <a:latin typeface="Times New Roman" panose="02020603050405020304" pitchFamily="18" charset="0"/>
                <a:ea typeface="微软雅黑" panose="020B0503020204020204" charset="-122"/>
                <a:cs typeface="Times New Roman" panose="02020603050405020304" pitchFamily="18" charset="0"/>
              </a:rPr>
              <a:t>号</a:t>
            </a:r>
            <a:r>
              <a:rPr lang="zh-CN" altLang="en-US" sz="1600" dirty="0" smtClean="0">
                <a:latin typeface="Times New Roman" panose="02020603050405020304" pitchFamily="18" charset="0"/>
                <a:ea typeface="微软雅黑" panose="020B0503020204020204" charset="-122"/>
                <a:cs typeface="Times New Roman" panose="02020603050405020304" pitchFamily="18" charset="0"/>
              </a:rPr>
              <a:t>山东农业大学植保学院   </a:t>
            </a:r>
            <a:r>
              <a:rPr lang="en-US" altLang="zh-CN" sz="1600" dirty="0" smtClean="0">
                <a:latin typeface="Times New Roman" panose="02020603050405020304" pitchFamily="18" charset="0"/>
                <a:ea typeface="微软雅黑" panose="020B0503020204020204" charset="-122"/>
                <a:cs typeface="Times New Roman" panose="02020603050405020304" pitchFamily="18" charset="0"/>
              </a:rPr>
              <a:t>E-mail</a:t>
            </a:r>
            <a:r>
              <a:rPr lang="en-US" altLang="zh-CN" sz="1600" dirty="0">
                <a:latin typeface="Times New Roman" panose="02020603050405020304" pitchFamily="18" charset="0"/>
                <a:ea typeface="微软雅黑" panose="020B050302020402020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charset="-122"/>
                <a:cs typeface="Times New Roman" panose="02020603050405020304" pitchFamily="18" charset="0"/>
                <a:hlinkClick r:id="rId1"/>
              </a:rPr>
              <a:t>qiaokang11-11@163.com</a:t>
            </a:r>
            <a:r>
              <a:rPr lang="zh-CN" altLang="en-US" sz="1600" dirty="0">
                <a:latin typeface="Times New Roman" panose="02020603050405020304" pitchFamily="18" charset="0"/>
                <a:ea typeface="微软雅黑" panose="020B0503020204020204" charset="-122"/>
                <a:cs typeface="Times New Roman" panose="02020603050405020304" pitchFamily="18" charset="0"/>
                <a:hlinkClick r:id="rId1"/>
              </a:rPr>
              <a:t>；</a:t>
            </a:r>
            <a:r>
              <a:rPr lang="en-US" altLang="zh-CN" sz="1600" dirty="0" smtClean="0">
                <a:latin typeface="Times New Roman" panose="02020603050405020304" pitchFamily="18" charset="0"/>
                <a:ea typeface="微软雅黑" panose="020B0503020204020204" charset="-122"/>
                <a:cs typeface="Times New Roman" panose="02020603050405020304" pitchFamily="18" charset="0"/>
                <a:hlinkClick r:id="rId1"/>
              </a:rPr>
              <a:t>qiaokang@sdau.edu.cn</a:t>
            </a:r>
            <a:endParaRPr lang="en-US" altLang="zh-CN" sz="1350" dirty="0" smtClean="0">
              <a:latin typeface="Times New Roman" panose="02020603050405020304" pitchFamily="18" charset="0"/>
              <a:ea typeface="微软雅黑" panose="020B0503020204020204" charset="-122"/>
              <a:cs typeface="Times New Roman" panose="02020603050405020304" pitchFamily="18" charset="0"/>
            </a:endParaRPr>
          </a:p>
          <a:p>
            <a:endParaRPr lang="zh-CN" altLang="en-US" sz="135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1026" name="Picture 2" descr="G:\美国照片\IMG_20181213_0846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660" y="422910"/>
            <a:ext cx="2380615" cy="1785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072" y="66794"/>
            <a:ext cx="3855720" cy="460375"/>
          </a:xfrm>
          <a:prstGeom prst="rect">
            <a:avLst/>
          </a:prstGeom>
          <a:noFill/>
        </p:spPr>
        <p:txBody>
          <a:bodyPr wrap="none" rtlCol="0">
            <a:spAutoFit/>
          </a:bodyPr>
          <a:lstStyle/>
          <a:p>
            <a:r>
              <a:rPr lang="zh-CN" altLang="en-US" sz="2400" b="1" dirty="0" smtClean="0">
                <a:solidFill>
                  <a:srgbClr val="00B050"/>
                </a:solidFill>
                <a:latin typeface="黑体" panose="02010609060101010101" pitchFamily="49" charset="-122"/>
                <a:ea typeface="黑体" panose="02010609060101010101" pitchFamily="49" charset="-122"/>
              </a:rPr>
              <a:t>农药毒理及应用技术实验室</a:t>
            </a:r>
            <a:endParaRPr lang="zh-CN" altLang="en-US" sz="2400" b="1" dirty="0" smtClean="0">
              <a:solidFill>
                <a:srgbClr val="00B050"/>
              </a:solidFill>
              <a:latin typeface="黑体" panose="02010609060101010101" pitchFamily="49" charset="-122"/>
              <a:ea typeface="黑体" panose="02010609060101010101" pitchFamily="49" charset="-122"/>
            </a:endParaRPr>
          </a:p>
        </p:txBody>
      </p:sp>
      <p:sp>
        <p:nvSpPr>
          <p:cNvPr id="18" name="TextBox 17"/>
          <p:cNvSpPr txBox="1"/>
          <p:nvPr/>
        </p:nvSpPr>
        <p:spPr>
          <a:xfrm>
            <a:off x="7210425" y="508635"/>
            <a:ext cx="1769110" cy="1168400"/>
          </a:xfrm>
          <a:prstGeom prst="rect">
            <a:avLst/>
          </a:prstGeom>
          <a:noFill/>
        </p:spPr>
        <p:txBody>
          <a:bodyPr wrap="square" rtlCol="0">
            <a:spAutoFit/>
          </a:bodyPr>
          <a:lstStyle/>
          <a:p>
            <a:pPr>
              <a:lnSpc>
                <a:spcPct val="125000"/>
              </a:lnSpc>
            </a:pPr>
            <a:r>
              <a:rPr lang="zh-CN" altLang="en-US" sz="1400" dirty="0" smtClean="0">
                <a:latin typeface="Times New Roman" panose="02020603050405020304" pitchFamily="18" charset="0"/>
                <a:cs typeface="Times New Roman" panose="02020603050405020304" pitchFamily="18" charset="0"/>
              </a:rPr>
              <a:t>农药楼</a:t>
            </a:r>
            <a:r>
              <a:rPr lang="en-US" altLang="zh-CN" sz="1400" dirty="0" smtClean="0">
                <a:latin typeface="Times New Roman" panose="02020603050405020304" pitchFamily="18" charset="0"/>
                <a:cs typeface="Times New Roman" panose="02020603050405020304" pitchFamily="18" charset="0"/>
              </a:rPr>
              <a:t>205</a:t>
            </a:r>
            <a:endParaRPr lang="en-US" altLang="zh-CN" sz="1400" dirty="0" smtClean="0">
              <a:latin typeface="Times New Roman" panose="02020603050405020304" pitchFamily="18" charset="0"/>
              <a:cs typeface="Times New Roman" panose="02020603050405020304" pitchFamily="18" charset="0"/>
            </a:endParaRPr>
          </a:p>
          <a:p>
            <a:pPr>
              <a:lnSpc>
                <a:spcPct val="125000"/>
              </a:lnSpc>
            </a:pPr>
            <a:r>
              <a:rPr lang="en-US" altLang="zh-CN" sz="1400" dirty="0" smtClean="0">
                <a:latin typeface="Times New Roman" panose="02020603050405020304" pitchFamily="18" charset="0"/>
                <a:cs typeface="Times New Roman" panose="02020603050405020304" pitchFamily="18" charset="0"/>
              </a:rPr>
              <a:t>Tel</a:t>
            </a:r>
            <a:r>
              <a:rPr lang="zh-CN" altLang="en-US" sz="1400" dirty="0" smtClean="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0538-8241897</a:t>
            </a:r>
            <a:endParaRPr lang="en-US" altLang="zh-CN" sz="1400" dirty="0" smtClean="0">
              <a:latin typeface="Times New Roman" panose="02020603050405020304" pitchFamily="18" charset="0"/>
              <a:cs typeface="Times New Roman" panose="02020603050405020304" pitchFamily="18" charset="0"/>
            </a:endParaRPr>
          </a:p>
          <a:p>
            <a:pPr>
              <a:lnSpc>
                <a:spcPct val="125000"/>
              </a:lnSpc>
            </a:pPr>
            <a:r>
              <a:rPr lang="en-US" altLang="zh-CN" sz="1400" dirty="0" smtClean="0">
                <a:latin typeface="Times New Roman" panose="02020603050405020304" pitchFamily="18" charset="0"/>
                <a:cs typeface="Times New Roman" panose="02020603050405020304" pitchFamily="18" charset="0"/>
              </a:rPr>
              <a:t>E-mail</a:t>
            </a:r>
            <a:r>
              <a:rPr lang="zh-CN" altLang="en-US" sz="1400" dirty="0" smtClean="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xyjiang@sdau.edu.cn</a:t>
            </a:r>
            <a:endParaRPr lang="zh-CN" altLang="en-US"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83870" y="4894580"/>
            <a:ext cx="7959725" cy="1822450"/>
          </a:xfrm>
          <a:prstGeom prst="rect">
            <a:avLst/>
          </a:prstGeom>
          <a:noFill/>
          <a:ln>
            <a:solidFill>
              <a:schemeClr val="accent1"/>
            </a:solidFill>
          </a:ln>
        </p:spPr>
        <p:txBody>
          <a:bodyPr wrap="square" rtlCol="0">
            <a:spAutoFit/>
          </a:bodyPr>
          <a:lstStyle/>
          <a:p>
            <a:pPr>
              <a:lnSpc>
                <a:spcPct val="125000"/>
              </a:lnSpc>
            </a:pPr>
            <a:r>
              <a:rPr lang="zh-CN" altLang="zh-CN" dirty="0">
                <a:solidFill>
                  <a:srgbClr val="1552D1"/>
                </a:solidFill>
                <a:latin typeface="Times New Roman" panose="02020603050405020304" pitchFamily="18" charset="0"/>
                <a:cs typeface="Times New Roman" panose="02020603050405020304" pitchFamily="18" charset="0"/>
              </a:rPr>
              <a:t>国家重点研发计划</a:t>
            </a:r>
            <a:r>
              <a:rPr lang="zh-CN" altLang="zh-CN" dirty="0" smtClean="0">
                <a:solidFill>
                  <a:srgbClr val="1552D1"/>
                </a:solidFill>
                <a:latin typeface="Times New Roman" panose="02020603050405020304" pitchFamily="18" charset="0"/>
                <a:cs typeface="Times New Roman" panose="02020603050405020304" pitchFamily="18" charset="0"/>
              </a:rPr>
              <a:t>项目</a:t>
            </a:r>
            <a:r>
              <a:rPr lang="zh-CN" altLang="en-US"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鲁西夏玉米化肥农药减施增效技术集成研究与示范子课题</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2018-2020</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 ；</a:t>
            </a:r>
            <a:r>
              <a:rPr lang="zh-CN" altLang="zh-CN" dirty="0">
                <a:solidFill>
                  <a:srgbClr val="1552D1"/>
                </a:solidFill>
                <a:latin typeface="Times New Roman" panose="02020603050405020304" pitchFamily="18" charset="0"/>
                <a:cs typeface="Times New Roman" panose="02020603050405020304" pitchFamily="18" charset="0"/>
                <a:sym typeface="+mn-ea"/>
              </a:rPr>
              <a:t>山东省现代农业产业技术体系玉米创新</a:t>
            </a:r>
            <a:r>
              <a:rPr lang="zh-CN" altLang="zh-CN" dirty="0" smtClean="0">
                <a:solidFill>
                  <a:srgbClr val="1552D1"/>
                </a:solidFill>
                <a:latin typeface="Times New Roman" panose="02020603050405020304" pitchFamily="18" charset="0"/>
                <a:cs typeface="Times New Roman" panose="02020603050405020304" pitchFamily="18" charset="0"/>
                <a:sym typeface="+mn-ea"/>
              </a:rPr>
              <a:t>团队项目（</a:t>
            </a:r>
            <a:r>
              <a:rPr lang="en-US" altLang="zh-CN" dirty="0" smtClean="0">
                <a:solidFill>
                  <a:srgbClr val="1552D1"/>
                </a:solidFill>
                <a:latin typeface="Times New Roman" panose="02020603050405020304" pitchFamily="18" charset="0"/>
                <a:cs typeface="Times New Roman" panose="02020603050405020304" pitchFamily="18" charset="0"/>
                <a:sym typeface="+mn-ea"/>
              </a:rPr>
              <a:t>2010-2020</a:t>
            </a:r>
            <a:r>
              <a:rPr lang="zh-CN" altLang="zh-CN" dirty="0" smtClean="0">
                <a:solidFill>
                  <a:srgbClr val="1552D1"/>
                </a:solidFill>
                <a:latin typeface="Times New Roman" panose="02020603050405020304" pitchFamily="18" charset="0"/>
                <a:cs typeface="Times New Roman" panose="02020603050405020304" pitchFamily="18" charset="0"/>
                <a:sym typeface="+mn-ea"/>
              </a:rPr>
              <a:t>）</a:t>
            </a:r>
            <a:r>
              <a:rPr lang="zh-CN" altLang="zh-CN" dirty="0">
                <a:latin typeface="Times New Roman" panose="02020603050405020304" pitchFamily="18" charset="0"/>
                <a:cs typeface="Times New Roman" panose="02020603050405020304" pitchFamily="18" charset="0"/>
                <a:sym typeface="+mn-ea"/>
              </a:rPr>
              <a:t>；</a:t>
            </a:r>
            <a:r>
              <a:rPr lang="zh-CN" altLang="zh-CN" dirty="0">
                <a:solidFill>
                  <a:srgbClr val="1552D1"/>
                </a:solidFill>
                <a:latin typeface="Times New Roman" panose="02020603050405020304" pitchFamily="18" charset="0"/>
                <a:cs typeface="Times New Roman" panose="02020603050405020304" pitchFamily="18" charset="0"/>
              </a:rPr>
              <a:t>山东省农业重大应用技术创新</a:t>
            </a:r>
            <a:r>
              <a:rPr lang="zh-CN" altLang="zh-CN" dirty="0" smtClean="0">
                <a:solidFill>
                  <a:srgbClr val="1552D1"/>
                </a:solidFill>
                <a:latin typeface="Times New Roman" panose="02020603050405020304" pitchFamily="18" charset="0"/>
                <a:cs typeface="Times New Roman" panose="02020603050405020304" pitchFamily="18" charset="0"/>
              </a:rPr>
              <a:t>项目</a:t>
            </a:r>
            <a:r>
              <a:rPr lang="zh-CN" altLang="en-US"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小麦玉米周年绿色高效生产的病虫草防控技术体系研究</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2015~2017</a:t>
            </a:r>
            <a:r>
              <a:rPr lang="zh-CN" altLang="zh-CN" dirty="0">
                <a:latin typeface="Times New Roman" panose="02020603050405020304" pitchFamily="18" charset="0"/>
                <a:cs typeface="Times New Roman" panose="02020603050405020304" pitchFamily="18" charset="0"/>
              </a:rPr>
              <a:t>）；</a:t>
            </a:r>
            <a:r>
              <a:rPr lang="zh-CN" altLang="zh-CN" dirty="0">
                <a:solidFill>
                  <a:srgbClr val="1552D1"/>
                </a:solidFill>
                <a:latin typeface="Times New Roman" panose="02020603050405020304" pitchFamily="18" charset="0"/>
                <a:cs typeface="Times New Roman" panose="02020603050405020304" pitchFamily="18" charset="0"/>
              </a:rPr>
              <a:t>国家现代苹果产业技术体系</a:t>
            </a:r>
            <a:r>
              <a:rPr lang="zh-CN" altLang="zh-CN" dirty="0">
                <a:latin typeface="Times New Roman" panose="02020603050405020304" pitchFamily="18" charset="0"/>
                <a:cs typeface="Times New Roman" panose="02020603050405020304" pitchFamily="18" charset="0"/>
              </a:rPr>
              <a:t>果园土壤重茬障碍克服岗团队成员</a:t>
            </a:r>
            <a:r>
              <a:rPr lang="zh-CN" altLang="zh-CN" dirty="0" smtClean="0">
                <a:latin typeface="Times New Roman" panose="02020603050405020304" pitchFamily="18" charset="0"/>
                <a:cs typeface="Times New Roman" panose="02020603050405020304" pitchFamily="18" charset="0"/>
              </a:rPr>
              <a:t>项目（</a:t>
            </a:r>
            <a:r>
              <a:rPr lang="en-US" altLang="zh-CN" dirty="0">
                <a:latin typeface="Times New Roman" panose="02020603050405020304" pitchFamily="18" charset="0"/>
                <a:cs typeface="Times New Roman" panose="02020603050405020304" pitchFamily="18" charset="0"/>
              </a:rPr>
              <a:t>2012-2015</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等课题。</a:t>
            </a:r>
            <a:endParaRPr lang="zh-CN" alt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83870" y="2726055"/>
            <a:ext cx="7960360" cy="2168525"/>
          </a:xfrm>
          <a:prstGeom prst="rect">
            <a:avLst/>
          </a:prstGeom>
          <a:noFill/>
          <a:ln>
            <a:solidFill>
              <a:schemeClr val="accent1"/>
            </a:solidFill>
          </a:ln>
        </p:spPr>
        <p:txBody>
          <a:bodyPr wrap="square" rtlCol="0">
            <a:spAutoFit/>
          </a:bodyPr>
          <a:lstStyle/>
          <a:p>
            <a:pPr algn="just">
              <a:lnSpc>
                <a:spcPct val="125000"/>
              </a:lnSpc>
            </a:pPr>
            <a:r>
              <a:rPr lang="zh-CN" altLang="zh-CN" dirty="0" smtClean="0"/>
              <a:t>获国家</a:t>
            </a:r>
            <a:r>
              <a:rPr lang="zh-CN" altLang="zh-CN" dirty="0"/>
              <a:t>科技进步奖二等奖</a:t>
            </a:r>
            <a:r>
              <a:rPr lang="en-US" altLang="zh-CN" dirty="0"/>
              <a:t>1</a:t>
            </a:r>
            <a:r>
              <a:rPr lang="zh-CN" altLang="zh-CN" dirty="0"/>
              <a:t>项，山东省科技进步奖一等奖、二等奖和三等奖各</a:t>
            </a:r>
            <a:r>
              <a:rPr lang="en-US" altLang="zh-CN" dirty="0"/>
              <a:t>1</a:t>
            </a:r>
            <a:r>
              <a:rPr lang="zh-CN" altLang="zh-CN" dirty="0"/>
              <a:t>项，山东省科学技术发明奖二等奖</a:t>
            </a:r>
            <a:r>
              <a:rPr lang="en-US" altLang="zh-CN" dirty="0"/>
              <a:t>1</a:t>
            </a:r>
            <a:r>
              <a:rPr lang="zh-CN" altLang="zh-CN" dirty="0"/>
              <a:t>项</a:t>
            </a:r>
            <a:r>
              <a:rPr lang="zh-CN" altLang="zh-CN" dirty="0" smtClean="0"/>
              <a:t>。</a:t>
            </a:r>
            <a:r>
              <a:rPr lang="zh-CN" altLang="zh-CN" dirty="0"/>
              <a:t>先后获省级和校级教学成果奖</a:t>
            </a:r>
            <a:r>
              <a:rPr lang="en-US" altLang="zh-CN" dirty="0"/>
              <a:t>4</a:t>
            </a:r>
            <a:r>
              <a:rPr lang="zh-CN" altLang="zh-CN" dirty="0" smtClean="0"/>
              <a:t>项</a:t>
            </a:r>
            <a:r>
              <a:rPr lang="zh-CN" altLang="en-US" dirty="0" smtClean="0"/>
              <a:t>。</a:t>
            </a:r>
            <a:endParaRPr lang="en-US" altLang="zh-CN" dirty="0" smtClean="0"/>
          </a:p>
          <a:p>
            <a:pPr algn="just">
              <a:lnSpc>
                <a:spcPct val="125000"/>
              </a:lnSpc>
            </a:pPr>
            <a:r>
              <a:rPr lang="zh-CN" altLang="zh-CN" dirty="0" smtClean="0">
                <a:latin typeface="Times New Roman" panose="02020603050405020304" pitchFamily="18" charset="0"/>
                <a:cs typeface="Times New Roman" panose="02020603050405020304" pitchFamily="18" charset="0"/>
              </a:rPr>
              <a:t>在</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Chemosphere </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Ecotoxicology and Environmental Safety </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Plant </a:t>
            </a:r>
            <a:r>
              <a:rPr lang="en-US" altLang="zh-CN" dirty="0">
                <a:latin typeface="Times New Roman" panose="02020603050405020304" pitchFamily="18" charset="0"/>
                <a:cs typeface="Times New Roman" panose="02020603050405020304" pitchFamily="18" charset="0"/>
              </a:rPr>
              <a:t>Growth Regulation </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植物保护学报</a:t>
            </a:r>
            <a:r>
              <a:rPr lang="zh-CN" altLang="zh-CN" dirty="0" smtClean="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昆虫学报</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植物生理学报</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农药学学报</a:t>
            </a:r>
            <a:r>
              <a:rPr lang="zh-CN" altLang="zh-CN" dirty="0" smtClean="0">
                <a:latin typeface="Times New Roman" panose="02020603050405020304" pitchFamily="18" charset="0"/>
                <a:cs typeface="Times New Roman" panose="02020603050405020304" pitchFamily="18" charset="0"/>
              </a:rPr>
              <a:t>》等</a:t>
            </a:r>
            <a:r>
              <a:rPr lang="zh-CN" altLang="zh-CN" dirty="0">
                <a:latin typeface="Times New Roman" panose="02020603050405020304" pitchFamily="18" charset="0"/>
                <a:cs typeface="Times New Roman" panose="02020603050405020304" pitchFamily="18" charset="0"/>
              </a:rPr>
              <a:t>国内外重要学术刊物上发表研究</a:t>
            </a:r>
            <a:r>
              <a:rPr lang="zh-CN" altLang="zh-CN" dirty="0" smtClean="0">
                <a:latin typeface="Times New Roman" panose="02020603050405020304" pitchFamily="18" charset="0"/>
                <a:cs typeface="Times New Roman" panose="02020603050405020304" pitchFamily="18" charset="0"/>
              </a:rPr>
              <a:t>论文</a:t>
            </a:r>
            <a:r>
              <a:rPr lang="en-US" altLang="zh-CN" dirty="0">
                <a:latin typeface="Times New Roman" panose="02020603050405020304" pitchFamily="18" charset="0"/>
                <a:cs typeface="Times New Roman" panose="02020603050405020304" pitchFamily="18" charset="0"/>
              </a:rPr>
              <a:t>8</a:t>
            </a:r>
            <a:r>
              <a:rPr lang="en-US" altLang="zh-CN" dirty="0" smtClean="0">
                <a:latin typeface="Times New Roman" panose="02020603050405020304" pitchFamily="18" charset="0"/>
                <a:cs typeface="Times New Roman" panose="02020603050405020304" pitchFamily="18" charset="0"/>
              </a:rPr>
              <a:t>0</a:t>
            </a:r>
            <a:r>
              <a:rPr lang="zh-CN" altLang="zh-CN" dirty="0">
                <a:latin typeface="Times New Roman" panose="02020603050405020304" pitchFamily="18" charset="0"/>
                <a:cs typeface="Times New Roman" panose="02020603050405020304" pitchFamily="18" charset="0"/>
              </a:rPr>
              <a:t>余篇</a:t>
            </a:r>
            <a:r>
              <a:rPr lang="zh-CN" altLang="zh-CN" dirty="0" smtClean="0">
                <a:latin typeface="Times New Roman" panose="02020603050405020304" pitchFamily="18" charset="0"/>
                <a:cs typeface="Times New Roman" panose="02020603050405020304" pitchFamily="18" charset="0"/>
              </a:rPr>
              <a:t>。</a:t>
            </a:r>
            <a:r>
              <a:rPr lang="zh-CN" altLang="zh-CN" dirty="0"/>
              <a:t>参编教材和</a:t>
            </a:r>
            <a:r>
              <a:rPr lang="zh-CN" altLang="zh-CN" dirty="0" smtClean="0"/>
              <a:t>专著</a:t>
            </a:r>
            <a:r>
              <a:rPr lang="en-US" altLang="zh-CN" dirty="0" smtClean="0"/>
              <a:t>3</a:t>
            </a:r>
            <a:r>
              <a:rPr lang="zh-CN" altLang="zh-CN" dirty="0" smtClean="0"/>
              <a:t>部，获</a:t>
            </a:r>
            <a:r>
              <a:rPr lang="zh-CN" altLang="zh-CN" dirty="0"/>
              <a:t>国家发明专利</a:t>
            </a:r>
            <a:r>
              <a:rPr lang="en-US" altLang="zh-CN" dirty="0"/>
              <a:t>6</a:t>
            </a:r>
            <a:r>
              <a:rPr lang="zh-CN" altLang="zh-CN" dirty="0"/>
              <a:t>项。</a:t>
            </a:r>
            <a:endParaRPr lang="zh-CN" altLang="en-US" sz="900" dirty="0">
              <a:latin typeface="Times New Roman" panose="02020603050405020304" pitchFamily="18" charset="0"/>
              <a:cs typeface="Times New Roman" panose="02020603050405020304" pitchFamily="18" charset="0"/>
            </a:endParaRPr>
          </a:p>
        </p:txBody>
      </p:sp>
      <p:sp>
        <p:nvSpPr>
          <p:cNvPr id="3" name="矩形 2"/>
          <p:cNvSpPr/>
          <p:nvPr/>
        </p:nvSpPr>
        <p:spPr>
          <a:xfrm>
            <a:off x="483870" y="1711325"/>
            <a:ext cx="7960995" cy="1014730"/>
          </a:xfrm>
          <a:prstGeom prst="rect">
            <a:avLst/>
          </a:prstGeom>
          <a:ln>
            <a:solidFill>
              <a:schemeClr val="accent1"/>
            </a:solidFill>
          </a:ln>
        </p:spPr>
        <p:txBody>
          <a:bodyPr wrap="square">
            <a:spAutoFit/>
          </a:bodyPr>
          <a:lstStyle/>
          <a:p>
            <a:pPr>
              <a:lnSpc>
                <a:spcPct val="125000"/>
              </a:lnSpc>
            </a:pPr>
            <a:r>
              <a:rPr lang="zh-CN" altLang="en-US" sz="16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姜兴印</a:t>
            </a:r>
            <a:r>
              <a:rPr lang="zh-CN" altLang="en-US" sz="1600" dirty="0" smtClean="0">
                <a:latin typeface="黑体" panose="02010609060101010101" pitchFamily="49" charset="-122"/>
                <a:ea typeface="黑体" panose="02010609060101010101" pitchFamily="49" charset="-122"/>
                <a:cs typeface="黑体" panose="02010609060101010101" pitchFamily="49" charset="-122"/>
              </a:rPr>
              <a:t> 博士，副教授，硕士导师。植保学院制药工程专业主任，</a:t>
            </a:r>
            <a:r>
              <a:rPr lang="zh-CN" altLang="en-US" sz="1600" dirty="0">
                <a:latin typeface="黑体" panose="02010609060101010101" pitchFamily="49" charset="-122"/>
                <a:ea typeface="黑体" panose="02010609060101010101" pitchFamily="49" charset="-122"/>
                <a:cs typeface="黑体" panose="02010609060101010101" pitchFamily="49" charset="-122"/>
              </a:rPr>
              <a:t>农业部田间药效试验技术负责人，农业部环境毒理试验技术</a:t>
            </a:r>
            <a:r>
              <a:rPr lang="zh-CN" altLang="en-US" sz="1600" dirty="0" smtClean="0">
                <a:latin typeface="黑体" panose="02010609060101010101" pitchFamily="49" charset="-122"/>
                <a:ea typeface="黑体" panose="02010609060101010101" pitchFamily="49" charset="-122"/>
                <a:cs typeface="黑体" panose="02010609060101010101" pitchFamily="49" charset="-122"/>
              </a:rPr>
              <a:t>负责人。</a:t>
            </a:r>
            <a:r>
              <a:rPr lang="zh-CN" altLang="zh-CN" sz="1600" dirty="0">
                <a:latin typeface="黑体" panose="02010609060101010101" pitchFamily="49" charset="-122"/>
                <a:ea typeface="黑体" panose="02010609060101010101" pitchFamily="49" charset="-122"/>
                <a:cs typeface="黑体" panose="02010609060101010101" pitchFamily="49" charset="-122"/>
              </a:rPr>
              <a:t>主要从事种子处理剂配方和</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应用技术、</a:t>
            </a:r>
            <a:r>
              <a:rPr lang="zh-CN" altLang="zh-CN" sz="1600" dirty="0">
                <a:latin typeface="黑体" panose="02010609060101010101" pitchFamily="49" charset="-122"/>
                <a:ea typeface="黑体" panose="02010609060101010101" pitchFamily="49" charset="-122"/>
                <a:cs typeface="黑体" panose="02010609060101010101" pitchFamily="49" charset="-122"/>
              </a:rPr>
              <a:t>植物生长调节剂</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调控</a:t>
            </a:r>
            <a:r>
              <a:rPr lang="zh-CN" altLang="en-US" sz="1600" dirty="0">
                <a:latin typeface="黑体" panose="02010609060101010101" pitchFamily="49" charset="-122"/>
                <a:ea typeface="黑体" panose="02010609060101010101" pitchFamily="49" charset="-122"/>
                <a:cs typeface="黑体" panose="02010609060101010101" pitchFamily="49" charset="-122"/>
              </a:rPr>
              <a:t>机制</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及应用技术</a:t>
            </a:r>
            <a:r>
              <a:rPr lang="zh-CN" altLang="en-US" sz="1600" dirty="0" smtClean="0">
                <a:latin typeface="黑体" panose="02010609060101010101" pitchFamily="49" charset="-122"/>
                <a:ea typeface="黑体" panose="02010609060101010101" pitchFamily="49" charset="-122"/>
                <a:cs typeface="黑体" panose="02010609060101010101" pitchFamily="49" charset="-122"/>
              </a:rPr>
              <a:t>和</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农药</a:t>
            </a:r>
            <a:r>
              <a:rPr lang="zh-CN" altLang="zh-CN" sz="1600" dirty="0">
                <a:latin typeface="黑体" panose="02010609060101010101" pitchFamily="49" charset="-122"/>
                <a:ea typeface="黑体" panose="02010609060101010101" pitchFamily="49" charset="-122"/>
                <a:cs typeface="黑体" panose="02010609060101010101" pitchFamily="49" charset="-122"/>
              </a:rPr>
              <a:t>环境毒</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理</a:t>
            </a:r>
            <a:r>
              <a:rPr lang="zh-CN" altLang="en-US" sz="1600" dirty="0" smtClean="0">
                <a:latin typeface="黑体" panose="02010609060101010101" pitchFamily="49" charset="-122"/>
                <a:ea typeface="黑体" panose="02010609060101010101" pitchFamily="49" charset="-122"/>
                <a:cs typeface="黑体" panose="02010609060101010101" pitchFamily="49" charset="-122"/>
              </a:rPr>
              <a:t>等研究。</a:t>
            </a: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p:txBody>
      </p:sp>
      <p:sp>
        <p:nvSpPr>
          <p:cNvPr id="22" name="矩形 21"/>
          <p:cNvSpPr/>
          <p:nvPr/>
        </p:nvSpPr>
        <p:spPr>
          <a:xfrm>
            <a:off x="1705610" y="527685"/>
            <a:ext cx="1238250" cy="1129665"/>
          </a:xfrm>
          <a:prstGeom prst="rect">
            <a:avLst/>
          </a:prstGeom>
          <a:ln>
            <a:solidFill>
              <a:schemeClr val="accent1"/>
            </a:solidFill>
          </a:ln>
        </p:spPr>
        <p:txBody>
          <a:bodyPr wrap="square">
            <a:spAutoFit/>
          </a:bodyPr>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dirty="0">
                <a:latin typeface="黑体" panose="02010609060101010101" pitchFamily="49" charset="-122"/>
                <a:ea typeface="黑体" panose="02010609060101010101" pitchFamily="49" charset="-122"/>
                <a:cs typeface="黑体" panose="02010609060101010101" pitchFamily="49" charset="-122"/>
              </a:rPr>
              <a:t>研究方向</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17" name="矩形 16"/>
          <p:cNvSpPr/>
          <p:nvPr/>
        </p:nvSpPr>
        <p:spPr>
          <a:xfrm>
            <a:off x="2944495" y="527685"/>
            <a:ext cx="4265930" cy="1129665"/>
          </a:xfrm>
          <a:prstGeom prst="rect">
            <a:avLst/>
          </a:prstGeom>
          <a:ln>
            <a:solidFill>
              <a:schemeClr val="accent1"/>
            </a:solidFill>
          </a:ln>
        </p:spPr>
        <p:txBody>
          <a:bodyPr wrap="square">
            <a:spAutoFit/>
          </a:bodyPr>
          <a:p>
            <a:pPr>
              <a:lnSpc>
                <a:spcPct val="125000"/>
              </a:lnSpc>
            </a:pPr>
            <a:r>
              <a:rPr lang="en-US" altLang="zh-CN" dirty="0">
                <a:latin typeface="黑体" panose="02010609060101010101" pitchFamily="49" charset="-122"/>
                <a:ea typeface="黑体" panose="02010609060101010101" pitchFamily="49" charset="-122"/>
                <a:cs typeface="黑体" panose="02010609060101010101" pitchFamily="49" charset="-122"/>
              </a:rPr>
              <a:t>1.</a:t>
            </a:r>
            <a:r>
              <a:rPr lang="en-US" altLang="zh-CN"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zh-CN" dirty="0">
                <a:latin typeface="黑体" panose="02010609060101010101" pitchFamily="49" charset="-122"/>
                <a:ea typeface="黑体" panose="02010609060101010101" pitchFamily="49" charset="-122"/>
                <a:cs typeface="黑体" panose="02010609060101010101" pitchFamily="49" charset="-122"/>
                <a:sym typeface="+mn-ea"/>
              </a:rPr>
              <a:t>种子处理剂</a:t>
            </a:r>
            <a:r>
              <a:rPr lang="zh-CN" altLang="zh-CN" dirty="0" smtClean="0">
                <a:latin typeface="黑体" panose="02010609060101010101" pitchFamily="49" charset="-122"/>
                <a:ea typeface="黑体" panose="02010609060101010101" pitchFamily="49" charset="-122"/>
                <a:cs typeface="黑体" panose="02010609060101010101" pitchFamily="49" charset="-122"/>
                <a:sym typeface="+mn-ea"/>
              </a:rPr>
              <a:t>配方</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研制</a:t>
            </a:r>
            <a:r>
              <a:rPr lang="zh-CN" altLang="zh-CN" dirty="0" smtClean="0">
                <a:latin typeface="黑体" panose="02010609060101010101" pitchFamily="49" charset="-122"/>
                <a:ea typeface="黑体" panose="02010609060101010101" pitchFamily="49" charset="-122"/>
                <a:cs typeface="黑体" panose="02010609060101010101" pitchFamily="49" charset="-122"/>
                <a:sym typeface="+mn-ea"/>
              </a:rPr>
              <a:t>和应用技术</a:t>
            </a:r>
            <a:endParaRPr lang="en-US" altLang="zh-CN" dirty="0" smtClean="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smtClean="0">
                <a:latin typeface="黑体" panose="02010609060101010101" pitchFamily="49" charset="-122"/>
                <a:ea typeface="黑体" panose="02010609060101010101" pitchFamily="49" charset="-122"/>
                <a:cs typeface="黑体" panose="02010609060101010101" pitchFamily="49" charset="-122"/>
                <a:sym typeface="+mn-ea"/>
              </a:rPr>
              <a:t>2. </a:t>
            </a:r>
            <a:r>
              <a:rPr lang="zh-CN" altLang="zh-CN" dirty="0">
                <a:latin typeface="黑体" panose="02010609060101010101" pitchFamily="49" charset="-122"/>
                <a:ea typeface="黑体" panose="02010609060101010101" pitchFamily="49" charset="-122"/>
                <a:cs typeface="黑体" panose="02010609060101010101" pitchFamily="49" charset="-122"/>
                <a:sym typeface="+mn-ea"/>
              </a:rPr>
              <a:t>植物生长调节剂</a:t>
            </a:r>
            <a:r>
              <a:rPr lang="zh-CN" altLang="zh-CN" dirty="0" smtClean="0">
                <a:latin typeface="黑体" panose="02010609060101010101" pitchFamily="49" charset="-122"/>
                <a:ea typeface="黑体" panose="02010609060101010101" pitchFamily="49" charset="-122"/>
                <a:cs typeface="黑体" panose="02010609060101010101" pitchFamily="49" charset="-122"/>
                <a:sym typeface="+mn-ea"/>
              </a:rPr>
              <a:t>调控</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机制</a:t>
            </a:r>
            <a:r>
              <a:rPr lang="zh-CN" altLang="zh-CN" dirty="0" smtClean="0">
                <a:latin typeface="黑体" panose="02010609060101010101" pitchFamily="49" charset="-122"/>
                <a:ea typeface="黑体" panose="02010609060101010101" pitchFamily="49" charset="-122"/>
                <a:cs typeface="黑体" panose="02010609060101010101" pitchFamily="49" charset="-122"/>
                <a:sym typeface="+mn-ea"/>
              </a:rPr>
              <a:t>及应用技术</a:t>
            </a:r>
            <a:endParaRPr lang="en-US" altLang="zh-CN" dirty="0" smtClean="0">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dirty="0" smtClean="0">
                <a:latin typeface="黑体" panose="02010609060101010101" pitchFamily="49" charset="-122"/>
                <a:ea typeface="黑体" panose="02010609060101010101" pitchFamily="49" charset="-122"/>
                <a:cs typeface="黑体" panose="02010609060101010101" pitchFamily="49" charset="-122"/>
                <a:sym typeface="+mn-ea"/>
              </a:rPr>
              <a:t>3</a:t>
            </a:r>
            <a:r>
              <a:rPr lang="en-US" altLang="zh-CN"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农药环境毒理及杀菌剂抗性风险评估</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pic>
        <p:nvPicPr>
          <p:cNvPr id="23" name="图片 22"/>
          <p:cNvPicPr>
            <a:picLocks noChangeAspect="1"/>
          </p:cNvPicPr>
          <p:nvPr/>
        </p:nvPicPr>
        <p:blipFill>
          <a:blip r:embed="rId1"/>
          <a:stretch>
            <a:fillRect/>
          </a:stretch>
        </p:blipFill>
        <p:spPr>
          <a:xfrm>
            <a:off x="311150" y="527050"/>
            <a:ext cx="1351915" cy="112966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6194</Words>
  <Application>WPS 演示</Application>
  <PresentationFormat>全屏显示(4:3)</PresentationFormat>
  <Paragraphs>169</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黑体</vt:lpstr>
      <vt:lpstr>Times New Roman</vt:lpstr>
      <vt:lpstr>Wingdings</vt:lpstr>
      <vt:lpstr>微软雅黑</vt:lpstr>
      <vt:lpstr>Calibri</vt:lpstr>
      <vt:lpstr>Arial Unicode MS</vt:lpstr>
      <vt:lpstr>Office 主题​​</vt:lpstr>
      <vt:lpstr>欢迎报考农药学方向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预祝考研顺利！</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夜莺</cp:lastModifiedBy>
  <cp:revision>55</cp:revision>
  <dcterms:created xsi:type="dcterms:W3CDTF">2019-05-07T03:06:00Z</dcterms:created>
  <dcterms:modified xsi:type="dcterms:W3CDTF">2021-12-22T07:14:50Z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8A350380C1D746E799800B6E4D09352F</vt:lpwstr>
  </property>
</Properties>
</file>