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317" r:id="rId5"/>
    <p:sldId id="285" r:id="rId6"/>
    <p:sldId id="287" r:id="rId7"/>
    <p:sldId id="274" r:id="rId8"/>
    <p:sldId id="511" r:id="rId9"/>
    <p:sldId id="267" r:id="rId10"/>
    <p:sldId id="327" r:id="rId11"/>
    <p:sldId id="328" r:id="rId12"/>
    <p:sldId id="329" r:id="rId13"/>
    <p:sldId id="465" r:id="rId14"/>
    <p:sldId id="466" r:id="rId15"/>
    <p:sldId id="332" r:id="rId16"/>
    <p:sldId id="333" r:id="rId17"/>
    <p:sldId id="502" r:id="rId18"/>
    <p:sldId id="503" r:id="rId19"/>
    <p:sldId id="340" r:id="rId20"/>
    <p:sldId id="504" r:id="rId21"/>
    <p:sldId id="341" r:id="rId22"/>
    <p:sldId id="342" r:id="rId23"/>
    <p:sldId id="256" r:id="rId24"/>
    <p:sldId id="510" r:id="rId25"/>
    <p:sldId id="258" r:id="rId26"/>
    <p:sldId id="464" r:id="rId27"/>
    <p:sldId id="348" r:id="rId28"/>
    <p:sldId id="352" r:id="rId29"/>
    <p:sldId id="500" r:id="rId30"/>
    <p:sldId id="501" r:id="rId31"/>
    <p:sldId id="284" r:id="rId32"/>
    <p:sldId id="508" r:id="rId33"/>
    <p:sldId id="357" r:id="rId34"/>
    <p:sldId id="358" r:id="rId35"/>
    <p:sldId id="360" r:id="rId36"/>
    <p:sldId id="305" r:id="rId37"/>
    <p:sldId id="362" r:id="rId38"/>
    <p:sldId id="356" r:id="rId39"/>
    <p:sldId id="505" r:id="rId40"/>
    <p:sldId id="31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618"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F55694-189A-48AE-AB2B-CBBE4D81AB9B}" type="datetimeFigureOut">
              <a:rPr lang="zh-CN" altLang="en-US" smtClean="0"/>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09921-7262-4C85-8D23-2CB2FD84BCF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9B09921-7262-4C85-8D23-2CB2FD84BCF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BB27D87-0B5C-48EA-997A-51F519C40D21}"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BB27D87-0B5C-48EA-997A-51F519C40D21}"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2" Type="http://schemas.openxmlformats.org/officeDocument/2006/relationships/slideLayout" Target="../slideLayouts/slideLayout7.xml"/><Relationship Id="rId31" Type="http://schemas.openxmlformats.org/officeDocument/2006/relationships/tags" Target="../tags/tag28.xml"/><Relationship Id="rId30" Type="http://schemas.openxmlformats.org/officeDocument/2006/relationships/image" Target="../media/image12.png"/><Relationship Id="rId3" Type="http://schemas.openxmlformats.org/officeDocument/2006/relationships/tags" Target="../tags/tag4.xml"/><Relationship Id="rId29" Type="http://schemas.openxmlformats.org/officeDocument/2006/relationships/image" Target="../media/image11.jpeg"/><Relationship Id="rId28" Type="http://schemas.openxmlformats.org/officeDocument/2006/relationships/image" Target="../media/image10.jpeg"/><Relationship Id="rId27" Type="http://schemas.openxmlformats.org/officeDocument/2006/relationships/image" Target="../media/image9.jpeg"/><Relationship Id="rId26" Type="http://schemas.openxmlformats.org/officeDocument/2006/relationships/tags" Target="../tags/tag27.xml"/><Relationship Id="rId25" Type="http://schemas.openxmlformats.org/officeDocument/2006/relationships/tags" Target="../tags/tag26.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hyperlink" Target="mailto:ysl8877@163.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GI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6.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png"/><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886200"/>
            <a:ext cx="6400800" cy="2209800"/>
          </a:xfrm>
        </p:spPr>
        <p:txBody>
          <a:bodyPr>
            <a:normAutofit/>
          </a:bodyPr>
          <a:lstStyle/>
          <a:p>
            <a:r>
              <a:rPr lang="zh-CN" altLang="en-US" sz="2800" b="1" dirty="0">
                <a:solidFill>
                  <a:srgbClr val="0000FF"/>
                </a:solidFill>
                <a:latin typeface="黑体" panose="02010609060101010101" pitchFamily="2" charset="-122"/>
                <a:ea typeface="黑体" panose="02010609060101010101" pitchFamily="2" charset="-122"/>
              </a:rPr>
              <a:t>植保学院昆虫学系 郑方强</a:t>
            </a:r>
            <a:endParaRPr lang="en-US" altLang="zh-CN" sz="2800" b="1" dirty="0">
              <a:solidFill>
                <a:srgbClr val="0000FF"/>
              </a:solidFill>
              <a:latin typeface="黑体" panose="02010609060101010101" pitchFamily="2" charset="-122"/>
              <a:ea typeface="黑体" panose="02010609060101010101" pitchFamily="2" charset="-122"/>
            </a:endParaRPr>
          </a:p>
          <a:p>
            <a:endParaRPr lang="en-US" altLang="zh-CN" sz="2800" b="1" dirty="0">
              <a:solidFill>
                <a:srgbClr val="0000FF"/>
              </a:solidFill>
              <a:latin typeface="黑体" panose="02010609060101010101" pitchFamily="2" charset="-122"/>
              <a:ea typeface="黑体" panose="02010609060101010101" pitchFamily="2" charset="-122"/>
            </a:endParaRPr>
          </a:p>
          <a:p>
            <a:r>
              <a:rPr lang="en-US" altLang="zh-CN" sz="2800" b="1" dirty="0">
                <a:solidFill>
                  <a:srgbClr val="0000FF"/>
                </a:solidFill>
                <a:latin typeface="黑体" panose="02010609060101010101" pitchFamily="2" charset="-122"/>
                <a:ea typeface="黑体" panose="02010609060101010101" pitchFamily="2" charset="-122"/>
              </a:rPr>
              <a:t>2021</a:t>
            </a:r>
            <a:r>
              <a:rPr lang="zh-CN" altLang="en-US" sz="2800" b="1" dirty="0">
                <a:solidFill>
                  <a:srgbClr val="0000FF"/>
                </a:solidFill>
                <a:latin typeface="黑体" panose="02010609060101010101" pitchFamily="2" charset="-122"/>
                <a:ea typeface="黑体" panose="02010609060101010101" pitchFamily="2" charset="-122"/>
              </a:rPr>
              <a:t>年</a:t>
            </a:r>
            <a:r>
              <a:rPr lang="en-US" altLang="zh-CN" sz="2800" b="1" dirty="0">
                <a:solidFill>
                  <a:srgbClr val="0000FF"/>
                </a:solidFill>
                <a:latin typeface="黑体" panose="02010609060101010101" pitchFamily="2" charset="-122"/>
                <a:ea typeface="黑体" panose="02010609060101010101" pitchFamily="2" charset="-122"/>
              </a:rPr>
              <a:t>9</a:t>
            </a:r>
            <a:r>
              <a:rPr lang="zh-CN" altLang="en-US" sz="2800" b="1" dirty="0">
                <a:solidFill>
                  <a:srgbClr val="0000FF"/>
                </a:solidFill>
                <a:latin typeface="黑体" panose="02010609060101010101" pitchFamily="2" charset="-122"/>
                <a:ea typeface="黑体" panose="02010609060101010101" pitchFamily="2" charset="-122"/>
              </a:rPr>
              <a:t>月</a:t>
            </a:r>
            <a:r>
              <a:rPr lang="en-US" altLang="zh-CN" sz="2800" b="1" dirty="0">
                <a:solidFill>
                  <a:srgbClr val="0000FF"/>
                </a:solidFill>
                <a:latin typeface="黑体" panose="02010609060101010101" pitchFamily="2" charset="-122"/>
                <a:ea typeface="黑体" panose="02010609060101010101" pitchFamily="2" charset="-122"/>
              </a:rPr>
              <a:t>22</a:t>
            </a:r>
            <a:r>
              <a:rPr lang="zh-CN" altLang="en-US" sz="2800" b="1" dirty="0">
                <a:solidFill>
                  <a:srgbClr val="0000FF"/>
                </a:solidFill>
                <a:latin typeface="黑体" panose="02010609060101010101" pitchFamily="2" charset="-122"/>
                <a:ea typeface="黑体" panose="02010609060101010101" pitchFamily="2" charset="-122"/>
              </a:rPr>
              <a:t>日</a:t>
            </a:r>
            <a:endParaRPr lang="zh-CN" altLang="en-US" sz="2800" b="1" dirty="0">
              <a:solidFill>
                <a:srgbClr val="0000FF"/>
              </a:solidFill>
              <a:latin typeface="黑体" panose="02010609060101010101" pitchFamily="2" charset="-122"/>
              <a:ea typeface="黑体" panose="02010609060101010101" pitchFamily="2" charset="-122"/>
            </a:endParaRPr>
          </a:p>
        </p:txBody>
      </p:sp>
      <p:sp>
        <p:nvSpPr>
          <p:cNvPr id="4" name="Rectangle 3"/>
          <p:cNvSpPr/>
          <p:nvPr/>
        </p:nvSpPr>
        <p:spPr>
          <a:xfrm>
            <a:off x="457200" y="1600200"/>
            <a:ext cx="8305800" cy="1260923"/>
          </a:xfrm>
          <a:prstGeom prst="rect">
            <a:avLst/>
          </a:prstGeom>
          <a:noFill/>
        </p:spPr>
        <p:txBody>
          <a:bodyPr wrap="square">
            <a:spAutoFit/>
          </a:bodyPr>
          <a:lstStyle/>
          <a:p>
            <a:pPr algn="ctr">
              <a:lnSpc>
                <a:spcPct val="150000"/>
              </a:lnSpc>
            </a:pPr>
            <a:r>
              <a:rPr lang="zh-CN" altLang="en-US" sz="6000" b="1" dirty="0">
                <a:solidFill>
                  <a:srgbClr val="0000FF"/>
                </a:solidFill>
                <a:latin typeface="黑体" panose="02010609060101010101" pitchFamily="2" charset="-122"/>
                <a:ea typeface="黑体" panose="02010609060101010101" pitchFamily="2" charset="-122"/>
              </a:rPr>
              <a:t>昆虫学科介绍</a:t>
            </a:r>
            <a:endParaRPr lang="en-US" altLang="zh-CN" sz="6000" b="1" dirty="0">
              <a:solidFill>
                <a:srgbClr val="0000FF"/>
              </a:solidFill>
              <a:latin typeface="黑体" panose="02010609060101010101" pitchFamily="2" charset="-122"/>
              <a:ea typeface="黑体" panose="02010609060101010101" pitchFamily="2" charset="-122"/>
            </a:endParaRPr>
          </a:p>
        </p:txBody>
      </p:sp>
      <p:pic>
        <p:nvPicPr>
          <p:cNvPr id="5" name="Picture 2" descr="C:\Users\family\Desktop\360截图20130902021854211.jpg"/>
          <p:cNvPicPr>
            <a:picLocks noChangeAspect="1" noChangeArrowheads="1"/>
          </p:cNvPicPr>
          <p:nvPr/>
        </p:nvPicPr>
        <p:blipFill>
          <a:blip r:embed="rId1" cstate="print"/>
          <a:srcRect/>
          <a:stretch>
            <a:fillRect/>
          </a:stretch>
        </p:blipFill>
        <p:spPr bwMode="auto">
          <a:xfrm>
            <a:off x="0" y="0"/>
            <a:ext cx="9144000" cy="1074693"/>
          </a:xfrm>
          <a:prstGeom prst="rect">
            <a:avLst/>
          </a:prstGeom>
          <a:noFill/>
          <a:ln w="9525">
            <a:noFill/>
            <a:miter lim="800000"/>
            <a:headEnd/>
            <a:tailEnd/>
          </a:ln>
        </p:spPr>
      </p:pic>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2771775" y="136525"/>
            <a:ext cx="6164263" cy="1800225"/>
          </a:xfrm>
          <a:prstGeom prst="rect">
            <a:avLst/>
          </a:prstGeom>
          <a:solidFill>
            <a:schemeClr val="bg1"/>
          </a:solidFill>
          <a:ln w="9525">
            <a:solidFill>
              <a:srgbClr val="FF0000"/>
            </a:solidFill>
            <a:miter lim="800000"/>
          </a:ln>
        </p:spPr>
        <p:txBody>
          <a:bodyPr lIns="90170" tIns="46990" rIns="90170" bIns="46990">
            <a:spAutoFit/>
          </a:bodyPr>
          <a:lstStyle/>
          <a:p>
            <a:pPr algn="ctr"/>
            <a:r>
              <a:rPr lang="zh-CN" altLang="en-US" sz="3200" b="1">
                <a:solidFill>
                  <a:srgbClr val="C00000"/>
                </a:solidFill>
                <a:latin typeface="仿宋_GB2312" panose="02010609030101010101" charset="-122"/>
                <a:ea typeface="黑体" panose="02010609060101010101" pitchFamily="2" charset="-122"/>
              </a:rPr>
              <a:t>期待有意愿参加研究课题并准备考研的同学</a:t>
            </a:r>
            <a:endParaRPr lang="en-US" altLang="zh-CN" sz="3200" b="1">
              <a:solidFill>
                <a:srgbClr val="C00000"/>
              </a:solidFill>
              <a:latin typeface="仿宋_GB2312" panose="02010609030101010101" charset="-122"/>
              <a:ea typeface="黑体" panose="02010609060101010101" pitchFamily="2" charset="-122"/>
            </a:endParaRPr>
          </a:p>
          <a:p>
            <a:pPr algn="ctr">
              <a:lnSpc>
                <a:spcPct val="130000"/>
              </a:lnSpc>
            </a:pPr>
            <a:r>
              <a:rPr lang="zh-CN" altLang="en-US" sz="3600" b="1">
                <a:solidFill>
                  <a:srgbClr val="0000FF"/>
                </a:solidFill>
                <a:latin typeface="仿宋_GB2312" panose="02010609030101010101" charset="-122"/>
                <a:ea typeface="黑体" panose="02010609060101010101" pitchFamily="2" charset="-122"/>
              </a:rPr>
              <a:t>加入我们团队</a:t>
            </a:r>
            <a:endParaRPr lang="zh-CN" altLang="en-US" sz="3600" b="1">
              <a:solidFill>
                <a:srgbClr val="0000FF"/>
              </a:solidFill>
              <a:latin typeface="仿宋_GB2312" panose="02010609030101010101" charset="-122"/>
              <a:ea typeface="黑体" panose="02010609060101010101" pitchFamily="2" charset="-122"/>
            </a:endParaRPr>
          </a:p>
        </p:txBody>
      </p:sp>
      <p:pic>
        <p:nvPicPr>
          <p:cNvPr id="9219" name="Picture 5" descr="logo"/>
          <p:cNvPicPr>
            <a:picLocks noChangeAspect="1" noChangeArrowheads="1"/>
          </p:cNvPicPr>
          <p:nvPr/>
        </p:nvPicPr>
        <p:blipFill>
          <a:blip r:embed="rId1" cstate="print"/>
          <a:srcRect/>
          <a:stretch>
            <a:fillRect/>
          </a:stretch>
        </p:blipFill>
        <p:spPr bwMode="auto">
          <a:xfrm>
            <a:off x="34925" y="142875"/>
            <a:ext cx="2592388" cy="2082800"/>
          </a:xfrm>
          <a:prstGeom prst="rect">
            <a:avLst/>
          </a:prstGeom>
          <a:noFill/>
          <a:ln w="9525">
            <a:noFill/>
            <a:miter lim="800000"/>
            <a:headEnd/>
            <a:tailEnd/>
          </a:ln>
        </p:spPr>
      </p:pic>
      <p:sp>
        <p:nvSpPr>
          <p:cNvPr id="9220" name="矩形 5"/>
          <p:cNvSpPr>
            <a:spLocks noChangeArrowheads="1"/>
          </p:cNvSpPr>
          <p:nvPr/>
        </p:nvSpPr>
        <p:spPr bwMode="auto">
          <a:xfrm>
            <a:off x="150813" y="2060575"/>
            <a:ext cx="8785225" cy="3902075"/>
          </a:xfrm>
          <a:prstGeom prst="rect">
            <a:avLst/>
          </a:prstGeom>
          <a:noFill/>
          <a:ln w="9525">
            <a:solidFill>
              <a:srgbClr val="0070C0"/>
            </a:solidFill>
            <a:round/>
          </a:ln>
        </p:spPr>
        <p:txBody>
          <a:bodyPr>
            <a:spAutoFit/>
          </a:bodyPr>
          <a:lstStyle/>
          <a:p>
            <a:pPr>
              <a:spcAft>
                <a:spcPts val="2400"/>
              </a:spcAft>
              <a:buClr>
                <a:srgbClr val="C00000"/>
              </a:buClr>
            </a:pPr>
            <a:r>
              <a:rPr lang="zh-CN" altLang="en-US" sz="2000" b="1" noProof="1">
                <a:solidFill>
                  <a:srgbClr val="0000FF"/>
                </a:solidFill>
                <a:latin typeface="黑体" panose="02010609060101010101" pitchFamily="2" charset="-122"/>
                <a:ea typeface="黑体" panose="02010609060101010101" pitchFamily="2" charset="-122"/>
              </a:rPr>
              <a:t>在研项目（总经费</a:t>
            </a:r>
            <a:r>
              <a:rPr lang="zh-CN" altLang="zh-CN" sz="2000" b="1" noProof="1">
                <a:solidFill>
                  <a:srgbClr val="0000FF"/>
                </a:solidFill>
                <a:latin typeface="黑体" panose="02010609060101010101" pitchFamily="2" charset="-122"/>
                <a:ea typeface="黑体" panose="02010609060101010101" pitchFamily="2" charset="-122"/>
              </a:rPr>
              <a:t>260</a:t>
            </a:r>
            <a:r>
              <a:rPr lang="zh-CN" altLang="en-US" sz="2000" b="1" noProof="1">
                <a:solidFill>
                  <a:srgbClr val="0000FF"/>
                </a:solidFill>
                <a:latin typeface="黑体" panose="02010609060101010101" pitchFamily="2" charset="-122"/>
                <a:ea typeface="黑体" panose="02010609060101010101" pitchFamily="2" charset="-122"/>
              </a:rPr>
              <a:t>余万元）</a:t>
            </a:r>
            <a:endParaRPr lang="zh-CN" altLang="zh-CN" sz="2000" b="1" noProof="1">
              <a:solidFill>
                <a:srgbClr val="0000FF"/>
              </a:solidFill>
              <a:latin typeface="黑体" panose="02010609060101010101" pitchFamily="2" charset="-122"/>
              <a:ea typeface="黑体" panose="02010609060101010101" pitchFamily="2" charset="-122"/>
            </a:endParaRPr>
          </a:p>
          <a:p>
            <a:pPr>
              <a:spcBef>
                <a:spcPts val="600"/>
              </a:spcBef>
              <a:buClr>
                <a:srgbClr val="C00000"/>
              </a:buClr>
              <a:buFont typeface="Wingdings" panose="05000000000000000000" pitchFamily="2" charset="2"/>
              <a:buChar char="p"/>
            </a:pPr>
            <a:r>
              <a:rPr lang="zh-CN" altLang="en-US" sz="2000" noProof="1">
                <a:solidFill>
                  <a:srgbClr val="0D0D0D"/>
                </a:solidFill>
                <a:latin typeface="华文新魏" panose="02010800040101010101" pitchFamily="2" charset="-122"/>
                <a:ea typeface="华文新魏" panose="02010800040101010101" pitchFamily="2" charset="-122"/>
              </a:rPr>
              <a:t>国家重点研发计划“天敌昆虫防控技术及产品研发”</a:t>
            </a:r>
            <a:endParaRPr lang="zh-CN" altLang="en-US" sz="2000" noProof="1">
              <a:solidFill>
                <a:srgbClr val="0D0D0D"/>
              </a:solidFill>
              <a:latin typeface="华文新魏" panose="02010800040101010101" pitchFamily="2" charset="-122"/>
              <a:ea typeface="华文新魏" panose="02010800040101010101" pitchFamily="2" charset="-122"/>
            </a:endParaRPr>
          </a:p>
          <a:p>
            <a:pPr>
              <a:spcBef>
                <a:spcPts val="600"/>
              </a:spcBef>
              <a:buClr>
                <a:srgbClr val="C00000"/>
              </a:buClr>
              <a:buFont typeface="Wingdings" panose="05000000000000000000" pitchFamily="2" charset="2"/>
              <a:buChar char="p"/>
            </a:pPr>
            <a:r>
              <a:rPr lang="zh-CN" altLang="en-US" sz="2000" noProof="1">
                <a:solidFill>
                  <a:srgbClr val="0D0D0D"/>
                </a:solidFill>
                <a:latin typeface="华文新魏" panose="02010800040101010101" pitchFamily="2" charset="-122"/>
                <a:ea typeface="华文新魏" panose="02010800040101010101" pitchFamily="2" charset="-122"/>
              </a:rPr>
              <a:t>国家重点研发项目“鲁东冬小麦化肥农药减施技术集成研究与示范”</a:t>
            </a:r>
            <a:endParaRPr lang="zh-CN" altLang="en-US" sz="2000" noProof="1">
              <a:solidFill>
                <a:srgbClr val="0D0D0D"/>
              </a:solidFill>
              <a:latin typeface="华文新魏" panose="02010800040101010101" pitchFamily="2" charset="-122"/>
              <a:ea typeface="华文新魏" panose="02010800040101010101" pitchFamily="2" charset="-122"/>
            </a:endParaRPr>
          </a:p>
          <a:p>
            <a:pPr>
              <a:spcBef>
                <a:spcPts val="600"/>
              </a:spcBef>
              <a:buClr>
                <a:srgbClr val="C00000"/>
              </a:buClr>
              <a:buFont typeface="Wingdings" panose="05000000000000000000" pitchFamily="2" charset="2"/>
              <a:buChar char="p"/>
            </a:pPr>
            <a:r>
              <a:rPr lang="zh-CN" altLang="en-US" sz="2000" noProof="1">
                <a:solidFill>
                  <a:srgbClr val="0D0D0D"/>
                </a:solidFill>
                <a:latin typeface="华文新魏" panose="02010800040101010101" pitchFamily="2" charset="-122"/>
                <a:ea typeface="华文新魏" panose="02010800040101010101" pitchFamily="2" charset="-122"/>
              </a:rPr>
              <a:t>山东省茶叶创新团队病虫害与质量安全岗位专家项目</a:t>
            </a:r>
            <a:endParaRPr lang="zh-CN" altLang="en-US" sz="2000" noProof="1">
              <a:solidFill>
                <a:srgbClr val="0D0D0D"/>
              </a:solidFill>
              <a:latin typeface="华文新魏" panose="02010800040101010101" pitchFamily="2" charset="-122"/>
              <a:ea typeface="华文新魏" panose="02010800040101010101" pitchFamily="2" charset="-122"/>
            </a:endParaRPr>
          </a:p>
          <a:p>
            <a:pPr>
              <a:spcBef>
                <a:spcPts val="600"/>
              </a:spcBef>
              <a:buClr>
                <a:srgbClr val="C00000"/>
              </a:buClr>
              <a:buFont typeface="Wingdings" panose="05000000000000000000" pitchFamily="2" charset="2"/>
              <a:buChar char="p"/>
            </a:pPr>
            <a:r>
              <a:rPr lang="zh-CN" altLang="en-US" sz="2000" noProof="1">
                <a:solidFill>
                  <a:srgbClr val="0D0D0D"/>
                </a:solidFill>
                <a:latin typeface="华文新魏" panose="02010800040101010101" pitchFamily="2" charset="-122"/>
                <a:ea typeface="华文新魏" panose="02010800040101010101" pitchFamily="2" charset="-122"/>
              </a:rPr>
              <a:t>国家自然科学基金青年基金“外源保幼激素调控中华通草蛉滞育快速解除的研究”</a:t>
            </a:r>
            <a:endParaRPr lang="zh-CN" altLang="en-US" sz="2000" noProof="1">
              <a:solidFill>
                <a:srgbClr val="0D0D0D"/>
              </a:solidFill>
              <a:latin typeface="华文新魏" panose="02010800040101010101" pitchFamily="2" charset="-122"/>
              <a:ea typeface="华文新魏" panose="02010800040101010101" pitchFamily="2" charset="-122"/>
            </a:endParaRPr>
          </a:p>
          <a:p>
            <a:pPr>
              <a:spcBef>
                <a:spcPts val="600"/>
              </a:spcBef>
              <a:buClr>
                <a:srgbClr val="C00000"/>
              </a:buClr>
              <a:buFont typeface="Wingdings" panose="05000000000000000000" pitchFamily="2" charset="2"/>
              <a:buChar char="p"/>
            </a:pPr>
            <a:r>
              <a:rPr lang="zh-CN" altLang="en-US" sz="2000" noProof="1">
                <a:solidFill>
                  <a:srgbClr val="0D0D0D"/>
                </a:solidFill>
                <a:latin typeface="华文新魏" panose="02010800040101010101" pitchFamily="2" charset="-122"/>
                <a:ea typeface="华文新魏" panose="02010800040101010101" pitchFamily="2" charset="-122"/>
              </a:rPr>
              <a:t>山东省自然科学基金“中华通草蛉滞育成虫作为长期存储虫态可行性研究”</a:t>
            </a:r>
            <a:endParaRPr lang="zh-CN" altLang="en-US" sz="2000" noProof="1">
              <a:solidFill>
                <a:srgbClr val="0D0D0D"/>
              </a:solidFill>
              <a:latin typeface="华文新魏" panose="02010800040101010101" pitchFamily="2" charset="-122"/>
              <a:ea typeface="华文新魏" panose="02010800040101010101" pitchFamily="2" charset="-122"/>
            </a:endParaRPr>
          </a:p>
          <a:p>
            <a:pPr>
              <a:spcBef>
                <a:spcPts val="600"/>
              </a:spcBef>
              <a:buClr>
                <a:srgbClr val="C00000"/>
              </a:buClr>
              <a:buFont typeface="Wingdings" panose="05000000000000000000" pitchFamily="2" charset="2"/>
              <a:buChar char="p"/>
            </a:pPr>
            <a:r>
              <a:rPr lang="zh-CN" altLang="en-US" sz="2000" noProof="1">
                <a:solidFill>
                  <a:srgbClr val="0D0D0D"/>
                </a:solidFill>
                <a:latin typeface="华文新魏" panose="02010800040101010101" pitchFamily="2" charset="-122"/>
                <a:ea typeface="华文新魏" panose="02010800040101010101" pitchFamily="2" charset="-122"/>
              </a:rPr>
              <a:t>国家重点研发计划“化学肥料和农药减施增效综合技术研发”试点专项“天敌昆虫防控技术及产品研发”项目，（第二课题“天敌扩繁及发育调控技术”） </a:t>
            </a:r>
            <a:r>
              <a:rPr lang="zh-CN" sz="2000" dirty="0">
                <a:solidFill>
                  <a:srgbClr val="0D0D0D"/>
                </a:solidFill>
                <a:latin typeface="华文新魏" panose="02010800040101010101" pitchFamily="2" charset="-122"/>
                <a:ea typeface="华文新魏" panose="02010800040101010101" pitchFamily="2" charset="-122"/>
              </a:rPr>
              <a:t>（</a:t>
            </a:r>
            <a:r>
              <a:rPr lang="zh-CN" altLang="en-US" sz="2000" noProof="1">
                <a:solidFill>
                  <a:srgbClr val="0D0D0D"/>
                </a:solidFill>
                <a:latin typeface="华文新魏" panose="02010800040101010101" pitchFamily="2" charset="-122"/>
                <a:ea typeface="华文新魏" panose="02010800040101010101" pitchFamily="2" charset="-122"/>
              </a:rPr>
              <a:t>2017年7月至2020年12月</a:t>
            </a:r>
            <a:r>
              <a:rPr lang="zh-CN" sz="2000" dirty="0">
                <a:solidFill>
                  <a:srgbClr val="0D0D0D"/>
                </a:solidFill>
                <a:latin typeface="华文新魏" panose="02010800040101010101" pitchFamily="2" charset="-122"/>
                <a:ea typeface="华文新魏" panose="02010800040101010101" pitchFamily="2" charset="-122"/>
              </a:rPr>
              <a:t>） </a:t>
            </a:r>
            <a:r>
              <a:rPr lang="en-US" altLang="zh-CN" sz="2000" dirty="0">
                <a:solidFill>
                  <a:srgbClr val="0D0D0D"/>
                </a:solidFill>
                <a:latin typeface="华文新魏" panose="02010800040101010101" pitchFamily="2" charset="-122"/>
                <a:ea typeface="华文新魏" panose="02010800040101010101" pitchFamily="2" charset="-122"/>
              </a:rPr>
              <a:t>35</a:t>
            </a:r>
            <a:r>
              <a:rPr lang="zh-CN" altLang="en-US" sz="2000" dirty="0">
                <a:solidFill>
                  <a:srgbClr val="0D0D0D"/>
                </a:solidFill>
                <a:latin typeface="华文新魏" panose="02010800040101010101" pitchFamily="2" charset="-122"/>
                <a:ea typeface="华文新魏" panose="02010800040101010101" pitchFamily="2" charset="-122"/>
              </a:rPr>
              <a:t>万元</a:t>
            </a:r>
            <a:endParaRPr lang="zh-CN" altLang="en-US" sz="2000" dirty="0">
              <a:solidFill>
                <a:srgbClr val="0D0D0D"/>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1CC4EEF96CAD235AFCB0AF83C32C808"/>
          <p:cNvPicPr>
            <a:picLocks noChangeAspect="1"/>
          </p:cNvPicPr>
          <p:nvPr/>
        </p:nvPicPr>
        <p:blipFill>
          <a:blip r:embed="rId1" cstate="print"/>
          <a:stretch>
            <a:fillRect/>
          </a:stretch>
        </p:blipFill>
        <p:spPr>
          <a:xfrm>
            <a:off x="324326" y="2031206"/>
            <a:ext cx="3599021" cy="2796064"/>
          </a:xfrm>
          <a:prstGeom prst="rect">
            <a:avLst/>
          </a:prstGeom>
        </p:spPr>
      </p:pic>
      <p:sp>
        <p:nvSpPr>
          <p:cNvPr id="6" name="文本框 5"/>
          <p:cNvSpPr txBox="1"/>
          <p:nvPr/>
        </p:nvSpPr>
        <p:spPr>
          <a:xfrm>
            <a:off x="4120637" y="531616"/>
            <a:ext cx="4729163" cy="6041269"/>
          </a:xfrm>
          <a:prstGeom prst="rect">
            <a:avLst/>
          </a:prstGeom>
          <a:noFill/>
        </p:spPr>
        <p:txBody>
          <a:bodyPr wrap="square" rtlCol="0" anchor="t">
            <a:spAutoFit/>
          </a:bodyPr>
          <a:lstStyle/>
          <a:p>
            <a:pPr>
              <a:lnSpc>
                <a:spcPct val="150000"/>
              </a:lnSpc>
            </a:pPr>
            <a:r>
              <a:rPr lang="zh-CN" altLang="en-US" sz="2000" b="1" dirty="0"/>
              <a:t>刘勇  博士，教授，博士生导师。</a:t>
            </a:r>
            <a:r>
              <a:rPr lang="zh-CN" altLang="en-US" sz="2000" dirty="0"/>
              <a:t>2001年博士毕业于浙江大学农业昆虫与害虫防治专业，2006年晋升山东农业大学教授。主要研究方向为</a:t>
            </a:r>
            <a:r>
              <a:rPr lang="zh-CN" altLang="en-US" sz="2000" b="1" dirty="0"/>
              <a:t>昆虫行为生态和化学生态。</a:t>
            </a:r>
            <a:r>
              <a:rPr lang="zh-CN" altLang="en-US" sz="2000" dirty="0"/>
              <a:t>主持完成或正在开展国家或省部级主要课题1</a:t>
            </a:r>
            <a:r>
              <a:rPr lang="en-US" altLang="zh-CN" sz="2000" dirty="0"/>
              <a:t>2</a:t>
            </a:r>
            <a:r>
              <a:rPr lang="zh-CN" altLang="en-US" sz="2000" dirty="0"/>
              <a:t>项，在国内外昆虫学上游学术期刊发表论文76篇。获山东省科技进步二等奖1项。自2009至2017年，先后8次赴</a:t>
            </a:r>
            <a:r>
              <a:rPr lang="zh-CN" altLang="en-US" sz="2000" b="1" dirty="0"/>
              <a:t>比利时烈日大学</a:t>
            </a:r>
            <a:r>
              <a:rPr lang="zh-CN" altLang="en-US" sz="2000" dirty="0"/>
              <a:t>、</a:t>
            </a:r>
            <a:r>
              <a:rPr lang="zh-CN" altLang="en-US" sz="2000" b="1" dirty="0"/>
              <a:t>鲁纹大学</a:t>
            </a:r>
            <a:r>
              <a:rPr lang="zh-CN" altLang="en-US" sz="2000" dirty="0"/>
              <a:t>和</a:t>
            </a:r>
            <a:r>
              <a:rPr lang="zh-CN" altLang="en-US" sz="2000" b="1" dirty="0"/>
              <a:t>德国基尔大学</a:t>
            </a:r>
            <a:r>
              <a:rPr lang="zh-CN" altLang="en-US" sz="2000" dirty="0"/>
              <a:t>进行短期合作研究。2012-2013年</a:t>
            </a:r>
            <a:r>
              <a:rPr lang="zh-CN" altLang="en-US" sz="2000" b="1" dirty="0"/>
              <a:t>美国北卡来罗那州立大学</a:t>
            </a:r>
            <a:r>
              <a:rPr lang="zh-CN" altLang="en-US" sz="2000" dirty="0"/>
              <a:t>昆虫系高访学者。2016年赴</a:t>
            </a:r>
            <a:r>
              <a:rPr lang="zh-CN" altLang="en-US" sz="2000" b="1" dirty="0"/>
              <a:t>英国洛桑研究所</a:t>
            </a:r>
            <a:r>
              <a:rPr lang="zh-CN" altLang="en-US" sz="2000" dirty="0"/>
              <a:t>从事半年合作研究。</a:t>
            </a:r>
            <a:endParaRPr lang="zh-CN" altLang="en-US" sz="2000" dirty="0"/>
          </a:p>
        </p:txBody>
      </p:sp>
      <p:sp>
        <p:nvSpPr>
          <p:cNvPr id="2" name="文本框 1"/>
          <p:cNvSpPr txBox="1"/>
          <p:nvPr/>
        </p:nvSpPr>
        <p:spPr>
          <a:xfrm>
            <a:off x="-228101" y="285115"/>
            <a:ext cx="4812506" cy="553085"/>
          </a:xfrm>
          <a:prstGeom prst="rect">
            <a:avLst/>
          </a:prstGeom>
          <a:noFill/>
        </p:spPr>
        <p:txBody>
          <a:bodyPr wrap="square" rtlCol="0">
            <a:spAutoFit/>
          </a:bodyPr>
          <a:lstStyle/>
          <a:p>
            <a:pPr algn="ctr"/>
            <a:r>
              <a:rPr lang="zh-CN" altLang="en-US" sz="3000" b="1" dirty="0">
                <a:solidFill>
                  <a:srgbClr val="C00000"/>
                </a:solidFill>
                <a:effectLst/>
              </a:rPr>
              <a:t>刘勇教授简介</a:t>
            </a:r>
            <a:endParaRPr lang="zh-CN" altLang="en-US" sz="3000" b="1" dirty="0">
              <a:solidFill>
                <a:srgbClr val="C00000"/>
              </a:solidFill>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1"/>
            </p:custDataLst>
          </p:nvPr>
        </p:nvSpPr>
        <p:spPr>
          <a:xfrm>
            <a:off x="4097630" y="3099322"/>
            <a:ext cx="1284367" cy="1282827"/>
          </a:xfrm>
          <a:prstGeom prst="ellipse">
            <a:avLst/>
          </a:prstGeom>
          <a:noFill/>
          <a:ln w="19050">
            <a:solidFill>
              <a:sysClr val="window" lastClr="FFFFFF">
                <a:lumMod val="65000"/>
              </a:sysClr>
            </a:solidFill>
          </a:ln>
        </p:spPr>
        <p:style>
          <a:lnRef idx="2">
            <a:srgbClr val="1F74AD">
              <a:shade val="50000"/>
            </a:srgbClr>
          </a:lnRef>
          <a:fillRef idx="1">
            <a:srgbClr val="1F74AD"/>
          </a:fillRef>
          <a:effectRef idx="0">
            <a:srgbClr val="1F74AD"/>
          </a:effectRef>
          <a:fontRef idx="minor">
            <a:sysClr val="window" lastClr="FFFFFF"/>
          </a:fontRef>
        </p:style>
        <p:txBody>
          <a:bodyPr wrap="square" lIns="67500" tIns="35100" rIns="67500" bIns="35100" anchor="b" anchorCtr="1">
            <a:normAutofit/>
          </a:bodyPr>
          <a:lstStyle/>
          <a:p>
            <a:pPr algn="ctr">
              <a:lnSpc>
                <a:spcPct val="120000"/>
              </a:lnSpc>
            </a:pPr>
            <a:endParaRPr lang="zh-CN" altLang="en-US" sz="900" dirty="0">
              <a:solidFill>
                <a:srgbClr val="000000">
                  <a:lumMod val="85000"/>
                  <a:lumOff val="15000"/>
                </a:srgbClr>
              </a:solidFill>
              <a:latin typeface="微软雅黑" panose="020B0503020204020204" charset="-122"/>
              <a:ea typeface="微软雅黑" panose="020B0503020204020204" charset="-122"/>
            </a:endParaRPr>
          </a:p>
        </p:txBody>
      </p:sp>
      <p:sp>
        <p:nvSpPr>
          <p:cNvPr id="13" name="椭圆 12"/>
          <p:cNvSpPr/>
          <p:nvPr>
            <p:custDataLst>
              <p:tags r:id="rId2"/>
            </p:custDataLst>
          </p:nvPr>
        </p:nvSpPr>
        <p:spPr>
          <a:xfrm flipH="1">
            <a:off x="7254047" y="2416080"/>
            <a:ext cx="552098" cy="552098"/>
          </a:xfrm>
          <a:prstGeom prst="ellipse">
            <a:avLst/>
          </a:prstGeom>
          <a:noFill/>
          <a:ln w="28575">
            <a:solidFill>
              <a:srgbClr val="3498DB"/>
            </a:solidFill>
          </a:ln>
          <a:effectLst/>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18" name="任意多边形 17"/>
          <p:cNvSpPr/>
          <p:nvPr>
            <p:custDataLst>
              <p:tags r:id="rId3"/>
            </p:custDataLst>
          </p:nvPr>
        </p:nvSpPr>
        <p:spPr bwMode="auto">
          <a:xfrm>
            <a:off x="7410353" y="2572945"/>
            <a:ext cx="238926" cy="238926"/>
          </a:xfrm>
          <a:custGeom>
            <a:avLst/>
            <a:gdLst/>
            <a:ahLst/>
            <a:cxnLst>
              <a:cxn ang="0">
                <a:pos x="60" y="40"/>
              </a:cxn>
              <a:cxn ang="0">
                <a:pos x="40" y="60"/>
              </a:cxn>
              <a:cxn ang="0">
                <a:pos x="36" y="61"/>
              </a:cxn>
              <a:cxn ang="0">
                <a:pos x="33" y="60"/>
              </a:cxn>
              <a:cxn ang="0">
                <a:pos x="4" y="31"/>
              </a:cxn>
              <a:cxn ang="0">
                <a:pos x="0" y="22"/>
              </a:cxn>
              <a:cxn ang="0">
                <a:pos x="0" y="6"/>
              </a:cxn>
              <a:cxn ang="0">
                <a:pos x="6" y="0"/>
              </a:cxn>
              <a:cxn ang="0">
                <a:pos x="22" y="0"/>
              </a:cxn>
              <a:cxn ang="0">
                <a:pos x="31" y="4"/>
              </a:cxn>
              <a:cxn ang="0">
                <a:pos x="60" y="33"/>
              </a:cxn>
              <a:cxn ang="0">
                <a:pos x="61" y="36"/>
              </a:cxn>
              <a:cxn ang="0">
                <a:pos x="60" y="40"/>
              </a:cxn>
              <a:cxn ang="0">
                <a:pos x="13" y="8"/>
              </a:cxn>
              <a:cxn ang="0">
                <a:pos x="8" y="13"/>
              </a:cxn>
              <a:cxn ang="0">
                <a:pos x="13" y="18"/>
              </a:cxn>
              <a:cxn ang="0">
                <a:pos x="18" y="13"/>
              </a:cxn>
              <a:cxn ang="0">
                <a:pos x="13" y="8"/>
              </a:cxn>
            </a:cxnLst>
            <a:rect l="0" t="0" r="r" b="b"/>
            <a:pathLst>
              <a:path w="61" h="61">
                <a:moveTo>
                  <a:pt x="60" y="40"/>
                </a:moveTo>
                <a:cubicBezTo>
                  <a:pt x="40" y="60"/>
                  <a:pt x="40" y="60"/>
                  <a:pt x="40" y="60"/>
                </a:cubicBezTo>
                <a:cubicBezTo>
                  <a:pt x="39" y="61"/>
                  <a:pt x="38" y="61"/>
                  <a:pt x="36" y="61"/>
                </a:cubicBezTo>
                <a:cubicBezTo>
                  <a:pt x="35" y="61"/>
                  <a:pt x="34" y="61"/>
                  <a:pt x="33" y="60"/>
                </a:cubicBezTo>
                <a:cubicBezTo>
                  <a:pt x="4" y="31"/>
                  <a:pt x="4" y="31"/>
                  <a:pt x="4" y="31"/>
                </a:cubicBezTo>
                <a:cubicBezTo>
                  <a:pt x="2" y="29"/>
                  <a:pt x="0" y="25"/>
                  <a:pt x="0" y="22"/>
                </a:cubicBezTo>
                <a:cubicBezTo>
                  <a:pt x="0" y="6"/>
                  <a:pt x="0" y="6"/>
                  <a:pt x="0" y="6"/>
                </a:cubicBezTo>
                <a:cubicBezTo>
                  <a:pt x="0" y="3"/>
                  <a:pt x="3" y="0"/>
                  <a:pt x="6" y="0"/>
                </a:cubicBezTo>
                <a:cubicBezTo>
                  <a:pt x="22" y="0"/>
                  <a:pt x="22" y="0"/>
                  <a:pt x="22" y="0"/>
                </a:cubicBezTo>
                <a:cubicBezTo>
                  <a:pt x="25" y="0"/>
                  <a:pt x="29" y="2"/>
                  <a:pt x="31" y="4"/>
                </a:cubicBezTo>
                <a:cubicBezTo>
                  <a:pt x="60" y="33"/>
                  <a:pt x="60" y="33"/>
                  <a:pt x="60" y="33"/>
                </a:cubicBezTo>
                <a:cubicBezTo>
                  <a:pt x="61" y="34"/>
                  <a:pt x="61" y="35"/>
                  <a:pt x="61" y="36"/>
                </a:cubicBezTo>
                <a:cubicBezTo>
                  <a:pt x="61" y="38"/>
                  <a:pt x="61" y="39"/>
                  <a:pt x="60" y="40"/>
                </a:cubicBezTo>
                <a:close/>
                <a:moveTo>
                  <a:pt x="13" y="8"/>
                </a:moveTo>
                <a:cubicBezTo>
                  <a:pt x="10" y="8"/>
                  <a:pt x="8" y="10"/>
                  <a:pt x="8" y="13"/>
                </a:cubicBezTo>
                <a:cubicBezTo>
                  <a:pt x="8" y="16"/>
                  <a:pt x="10" y="18"/>
                  <a:pt x="13" y="18"/>
                </a:cubicBezTo>
                <a:cubicBezTo>
                  <a:pt x="16" y="18"/>
                  <a:pt x="18" y="16"/>
                  <a:pt x="18" y="13"/>
                </a:cubicBezTo>
                <a:cubicBezTo>
                  <a:pt x="18" y="10"/>
                  <a:pt x="16" y="8"/>
                  <a:pt x="13" y="8"/>
                </a:cubicBezTo>
                <a:close/>
              </a:path>
            </a:pathLst>
          </a:custGeom>
          <a:solidFill>
            <a:srgbClr val="3498DB"/>
          </a:solidFill>
          <a:ln w="9525">
            <a:noFill/>
            <a:round/>
          </a:ln>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23" name="椭圆 22"/>
          <p:cNvSpPr/>
          <p:nvPr>
            <p:custDataLst>
              <p:tags r:id="rId4"/>
            </p:custDataLst>
          </p:nvPr>
        </p:nvSpPr>
        <p:spPr>
          <a:xfrm>
            <a:off x="3131928" y="2284913"/>
            <a:ext cx="814409" cy="814409"/>
          </a:xfrm>
          <a:prstGeom prst="ellipse">
            <a:avLst/>
          </a:prstGeom>
          <a:solidFill>
            <a:srgbClr val="1F74AD"/>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wrap="square" lIns="67500" tIns="35100" rIns="67500" bIns="35100" anchor="ctr">
            <a:noAutofit/>
          </a:bodyPr>
          <a:lstStyle/>
          <a:p>
            <a:pPr algn="ctr">
              <a:lnSpc>
                <a:spcPct val="120000"/>
              </a:lnSpc>
            </a:pPr>
            <a:endParaRPr lang="zh-CN" altLang="en-US" sz="900" b="1" spc="150" dirty="0">
              <a:latin typeface="微软雅黑" panose="020B0503020204020204" charset="-122"/>
              <a:ea typeface="微软雅黑" panose="020B0503020204020204" charset="-122"/>
              <a:cs typeface="+mn-ea"/>
            </a:endParaRPr>
          </a:p>
        </p:txBody>
      </p:sp>
      <p:sp>
        <p:nvSpPr>
          <p:cNvPr id="51" name="椭圆 50"/>
          <p:cNvSpPr/>
          <p:nvPr>
            <p:custDataLst>
              <p:tags r:id="rId5"/>
            </p:custDataLst>
          </p:nvPr>
        </p:nvSpPr>
        <p:spPr>
          <a:xfrm flipH="1">
            <a:off x="5577404" y="2284913"/>
            <a:ext cx="814409" cy="814409"/>
          </a:xfrm>
          <a:prstGeom prst="ellipse">
            <a:avLst/>
          </a:prstGeom>
          <a:solidFill>
            <a:srgbClr val="3498DB"/>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wrap="square" lIns="67500" tIns="35100" rIns="67500" bIns="35100" anchor="ctr">
            <a:noAutofit/>
          </a:bodyPr>
          <a:lstStyle/>
          <a:p>
            <a:pPr algn="ctr">
              <a:lnSpc>
                <a:spcPct val="120000"/>
              </a:lnSpc>
            </a:pPr>
            <a:endParaRPr lang="zh-CN" altLang="en-US" sz="900" b="1" spc="150" dirty="0">
              <a:latin typeface="微软雅黑" panose="020B0503020204020204" charset="-122"/>
              <a:ea typeface="微软雅黑" panose="020B0503020204020204" charset="-122"/>
              <a:cs typeface="+mn-ea"/>
            </a:endParaRPr>
          </a:p>
        </p:txBody>
      </p:sp>
      <p:cxnSp>
        <p:nvCxnSpPr>
          <p:cNvPr id="79" name="连接符: 肘形 78"/>
          <p:cNvCxnSpPr/>
          <p:nvPr>
            <p:custDataLst>
              <p:tags r:id="rId6"/>
            </p:custDataLst>
          </p:nvPr>
        </p:nvCxnSpPr>
        <p:spPr>
          <a:xfrm>
            <a:off x="3913475" y="2703071"/>
            <a:ext cx="405000" cy="513000"/>
          </a:xfrm>
          <a:prstGeom prst="bentConnector2">
            <a:avLst/>
          </a:prstGeom>
          <a:ln w="19050">
            <a:solidFill>
              <a:sysClr val="window" lastClr="FFFFFF">
                <a:lumMod val="65000"/>
              </a:sysClr>
            </a:solidFill>
            <a:prstDash val="dash"/>
          </a:ln>
        </p:spPr>
        <p:style>
          <a:lnRef idx="1">
            <a:srgbClr val="1F74AD"/>
          </a:lnRef>
          <a:fillRef idx="0">
            <a:srgbClr val="1F74AD"/>
          </a:fillRef>
          <a:effectRef idx="0">
            <a:srgbClr val="1F74AD"/>
          </a:effectRef>
          <a:fontRef idx="minor">
            <a:srgbClr val="000000"/>
          </a:fontRef>
        </p:style>
      </p:cxnSp>
      <p:cxnSp>
        <p:nvCxnSpPr>
          <p:cNvPr id="107" name="连接符: 肘形 106"/>
          <p:cNvCxnSpPr>
            <a:stCxn id="3" idx="7"/>
            <a:endCxn id="51" idx="6"/>
          </p:cNvCxnSpPr>
          <p:nvPr>
            <p:custDataLst>
              <p:tags r:id="rId7"/>
            </p:custDataLst>
          </p:nvPr>
        </p:nvCxnSpPr>
        <p:spPr>
          <a:xfrm rot="16200000">
            <a:off x="5088017" y="2798207"/>
            <a:ext cx="595313" cy="383381"/>
          </a:xfrm>
          <a:prstGeom prst="bentConnector2">
            <a:avLst/>
          </a:prstGeom>
          <a:ln w="19050">
            <a:solidFill>
              <a:sysClr val="window" lastClr="FFFFFF">
                <a:lumMod val="65000"/>
              </a:sysClr>
            </a:solidFill>
            <a:prstDash val="dash"/>
          </a:ln>
        </p:spPr>
        <p:style>
          <a:lnRef idx="1">
            <a:srgbClr val="1F74AD"/>
          </a:lnRef>
          <a:fillRef idx="0">
            <a:srgbClr val="1F74AD"/>
          </a:fillRef>
          <a:effectRef idx="0">
            <a:srgbClr val="1F74AD"/>
          </a:effectRef>
          <a:fontRef idx="minor">
            <a:srgbClr val="000000"/>
          </a:fontRef>
        </p:style>
      </p:cxnSp>
      <p:cxnSp>
        <p:nvCxnSpPr>
          <p:cNvPr id="115" name="连接符: 肘形 114"/>
          <p:cNvCxnSpPr/>
          <p:nvPr>
            <p:custDataLst>
              <p:tags r:id="rId8"/>
            </p:custDataLst>
          </p:nvPr>
        </p:nvCxnSpPr>
        <p:spPr>
          <a:xfrm rot="16200000" flipH="1">
            <a:off x="5139906" y="4271556"/>
            <a:ext cx="459000" cy="351000"/>
          </a:xfrm>
          <a:prstGeom prst="bentConnector2">
            <a:avLst/>
          </a:prstGeom>
          <a:ln w="19050">
            <a:solidFill>
              <a:sysClr val="window" lastClr="FFFFFF">
                <a:lumMod val="65000"/>
              </a:sysClr>
            </a:solidFill>
            <a:prstDash val="dash"/>
          </a:ln>
        </p:spPr>
        <p:style>
          <a:lnRef idx="1">
            <a:srgbClr val="1F74AD"/>
          </a:lnRef>
          <a:fillRef idx="0">
            <a:srgbClr val="1F74AD"/>
          </a:fillRef>
          <a:effectRef idx="0">
            <a:srgbClr val="1F74AD"/>
          </a:effectRef>
          <a:fontRef idx="minor">
            <a:srgbClr val="000000"/>
          </a:fontRef>
        </p:style>
      </p:cxnSp>
      <p:sp>
        <p:nvSpPr>
          <p:cNvPr id="70" name="椭圆 69"/>
          <p:cNvSpPr/>
          <p:nvPr>
            <p:custDataLst>
              <p:tags r:id="rId9"/>
            </p:custDataLst>
          </p:nvPr>
        </p:nvSpPr>
        <p:spPr>
          <a:xfrm>
            <a:off x="1632585" y="2416080"/>
            <a:ext cx="552098" cy="552098"/>
          </a:xfrm>
          <a:prstGeom prst="ellipse">
            <a:avLst/>
          </a:prstGeom>
          <a:noFill/>
          <a:ln w="28575">
            <a:solidFill>
              <a:srgbClr val="1F74AD"/>
            </a:solidFill>
          </a:ln>
          <a:effectLst/>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71" name="任意多边形 7"/>
          <p:cNvSpPr/>
          <p:nvPr>
            <p:custDataLst>
              <p:tags r:id="rId10"/>
            </p:custDataLst>
          </p:nvPr>
        </p:nvSpPr>
        <p:spPr bwMode="auto">
          <a:xfrm>
            <a:off x="1799498" y="2570712"/>
            <a:ext cx="218830" cy="242276"/>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rgbClr val="1F74AD"/>
          </a:solidFill>
          <a:ln w="9525">
            <a:noFill/>
            <a:round/>
          </a:ln>
        </p:spPr>
        <p:txBody>
          <a:bodyPr anchor="ctr"/>
          <a:lstStyle/>
          <a:p>
            <a:pPr algn="ctr">
              <a:lnSpc>
                <a:spcPct val="120000"/>
              </a:lnSpc>
            </a:pPr>
            <a:endParaRPr sz="1350">
              <a:latin typeface="微软雅黑" panose="020B0503020204020204" charset="-122"/>
              <a:ea typeface="微软雅黑" panose="020B0503020204020204" charset="-122"/>
            </a:endParaRPr>
          </a:p>
        </p:txBody>
      </p:sp>
      <p:cxnSp>
        <p:nvCxnSpPr>
          <p:cNvPr id="72" name="直接连接符 71"/>
          <p:cNvCxnSpPr>
            <a:stCxn id="23" idx="2"/>
            <a:endCxn id="70" idx="6"/>
          </p:cNvCxnSpPr>
          <p:nvPr>
            <p:custDataLst>
              <p:tags r:id="rId11"/>
            </p:custDataLst>
          </p:nvPr>
        </p:nvCxnSpPr>
        <p:spPr>
          <a:xfrm flipH="1">
            <a:off x="2184667" y="2692117"/>
            <a:ext cx="947261" cy="0"/>
          </a:xfrm>
          <a:prstGeom prst="line">
            <a:avLst/>
          </a:prstGeom>
          <a:ln w="19050">
            <a:solidFill>
              <a:sysClr val="window" lastClr="FFFFFF">
                <a:lumMod val="65000"/>
              </a:sysClr>
            </a:solidFill>
            <a:prstDash val="dash"/>
          </a:ln>
        </p:spPr>
        <p:style>
          <a:lnRef idx="1">
            <a:srgbClr val="1F74AD"/>
          </a:lnRef>
          <a:fillRef idx="0">
            <a:srgbClr val="1F74AD"/>
          </a:fillRef>
          <a:effectRef idx="0">
            <a:srgbClr val="1F74AD"/>
          </a:effectRef>
          <a:fontRef idx="minor">
            <a:srgbClr val="000000"/>
          </a:fontRef>
        </p:style>
      </p:cxnSp>
      <p:sp>
        <p:nvSpPr>
          <p:cNvPr id="4" name="椭圆 3"/>
          <p:cNvSpPr/>
          <p:nvPr>
            <p:custDataLst>
              <p:tags r:id="rId12"/>
            </p:custDataLst>
          </p:nvPr>
        </p:nvSpPr>
        <p:spPr>
          <a:xfrm>
            <a:off x="3118501" y="4378847"/>
            <a:ext cx="814470" cy="814470"/>
          </a:xfrm>
          <a:prstGeom prst="ellipse">
            <a:avLst/>
          </a:prstGeom>
          <a:solidFill>
            <a:srgbClr val="1AA3AA"/>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wrap="square" lIns="67500" tIns="35100" rIns="67500" bIns="35100" anchor="ctr">
            <a:noAutofit/>
          </a:bodyPr>
          <a:lstStyle/>
          <a:p>
            <a:pPr algn="ctr">
              <a:lnSpc>
                <a:spcPct val="120000"/>
              </a:lnSpc>
            </a:pPr>
            <a:endParaRPr lang="zh-CN" altLang="en-US" sz="900" b="1" spc="150" dirty="0">
              <a:latin typeface="微软雅黑" panose="020B0503020204020204" charset="-122"/>
              <a:ea typeface="微软雅黑" panose="020B0503020204020204" charset="-122"/>
              <a:cs typeface="+mn-ea"/>
            </a:endParaRPr>
          </a:p>
        </p:txBody>
      </p:sp>
      <p:sp>
        <p:nvSpPr>
          <p:cNvPr id="6" name="椭圆 5"/>
          <p:cNvSpPr/>
          <p:nvPr>
            <p:custDataLst>
              <p:tags r:id="rId13"/>
            </p:custDataLst>
          </p:nvPr>
        </p:nvSpPr>
        <p:spPr>
          <a:xfrm>
            <a:off x="1632585" y="4510033"/>
            <a:ext cx="552098" cy="552098"/>
          </a:xfrm>
          <a:prstGeom prst="ellipse">
            <a:avLst/>
          </a:prstGeom>
          <a:noFill/>
          <a:ln w="28575">
            <a:solidFill>
              <a:srgbClr val="1AA3AA"/>
            </a:solidFill>
          </a:ln>
          <a:effectLst/>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7" name="任意多边形 6"/>
          <p:cNvSpPr/>
          <p:nvPr>
            <p:custDataLst>
              <p:tags r:id="rId14"/>
            </p:custDataLst>
          </p:nvPr>
        </p:nvSpPr>
        <p:spPr bwMode="auto">
          <a:xfrm>
            <a:off x="1767679" y="4676388"/>
            <a:ext cx="281911" cy="218830"/>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1AA3AA"/>
          </a:solidFill>
          <a:ln w="9525">
            <a:noFill/>
            <a:round/>
          </a:ln>
        </p:spPr>
        <p:txBody>
          <a:bodyPr anchor="ctr"/>
          <a:lstStyle/>
          <a:p>
            <a:pPr algn="ctr">
              <a:lnSpc>
                <a:spcPct val="120000"/>
              </a:lnSpc>
            </a:pPr>
            <a:endParaRPr sz="1350">
              <a:latin typeface="微软雅黑" panose="020B0503020204020204" charset="-122"/>
              <a:ea typeface="微软雅黑" panose="020B0503020204020204" charset="-122"/>
            </a:endParaRPr>
          </a:p>
        </p:txBody>
      </p:sp>
      <p:cxnSp>
        <p:nvCxnSpPr>
          <p:cNvPr id="48" name="直接连接符 47"/>
          <p:cNvCxnSpPr>
            <a:stCxn id="6" idx="6"/>
            <a:endCxn id="4" idx="2"/>
          </p:cNvCxnSpPr>
          <p:nvPr>
            <p:custDataLst>
              <p:tags r:id="rId15"/>
            </p:custDataLst>
          </p:nvPr>
        </p:nvCxnSpPr>
        <p:spPr>
          <a:xfrm flipV="1">
            <a:off x="2184683" y="4786059"/>
            <a:ext cx="933926" cy="476"/>
          </a:xfrm>
          <a:prstGeom prst="line">
            <a:avLst/>
          </a:prstGeom>
          <a:ln w="19050">
            <a:solidFill>
              <a:sysClr val="window" lastClr="FFFFFF">
                <a:lumMod val="65000"/>
              </a:sysClr>
            </a:solidFill>
            <a:prstDash val="dash"/>
          </a:ln>
        </p:spPr>
        <p:style>
          <a:lnRef idx="1">
            <a:srgbClr val="1F74AD"/>
          </a:lnRef>
          <a:fillRef idx="0">
            <a:srgbClr val="1F74AD"/>
          </a:fillRef>
          <a:effectRef idx="0">
            <a:srgbClr val="1F74AD"/>
          </a:effectRef>
          <a:fontRef idx="minor">
            <a:srgbClr val="000000"/>
          </a:fontRef>
        </p:style>
      </p:cxnSp>
      <p:cxnSp>
        <p:nvCxnSpPr>
          <p:cNvPr id="85" name="直接连接符 84"/>
          <p:cNvCxnSpPr>
            <a:stCxn id="13" idx="6"/>
            <a:endCxn id="51" idx="2"/>
          </p:cNvCxnSpPr>
          <p:nvPr>
            <p:custDataLst>
              <p:tags r:id="rId16"/>
            </p:custDataLst>
          </p:nvPr>
        </p:nvCxnSpPr>
        <p:spPr>
          <a:xfrm flipH="1">
            <a:off x="6391558" y="2692106"/>
            <a:ext cx="862489" cy="0"/>
          </a:xfrm>
          <a:prstGeom prst="line">
            <a:avLst/>
          </a:prstGeom>
          <a:ln w="19050">
            <a:solidFill>
              <a:sysClr val="window" lastClr="FFFFFF">
                <a:lumMod val="65000"/>
              </a:sysClr>
            </a:solidFill>
            <a:prstDash val="dash"/>
          </a:ln>
        </p:spPr>
        <p:style>
          <a:lnRef idx="1">
            <a:srgbClr val="1F74AD"/>
          </a:lnRef>
          <a:fillRef idx="0">
            <a:srgbClr val="1F74AD"/>
          </a:fillRef>
          <a:effectRef idx="0">
            <a:srgbClr val="1F74AD"/>
          </a:effectRef>
          <a:fontRef idx="minor">
            <a:srgbClr val="000000"/>
          </a:fontRef>
        </p:style>
      </p:cxnSp>
      <p:sp>
        <p:nvSpPr>
          <p:cNvPr id="14" name="椭圆 13"/>
          <p:cNvSpPr/>
          <p:nvPr>
            <p:custDataLst>
              <p:tags r:id="rId17"/>
            </p:custDataLst>
          </p:nvPr>
        </p:nvSpPr>
        <p:spPr>
          <a:xfrm flipH="1">
            <a:off x="7298147" y="4510033"/>
            <a:ext cx="552098" cy="552098"/>
          </a:xfrm>
          <a:prstGeom prst="ellipse">
            <a:avLst/>
          </a:prstGeom>
          <a:noFill/>
          <a:ln w="28575">
            <a:solidFill>
              <a:srgbClr val="69A35B"/>
            </a:solidFill>
          </a:ln>
          <a:effectLst/>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19" name="任意多边形 18"/>
          <p:cNvSpPr/>
          <p:nvPr>
            <p:custDataLst>
              <p:tags r:id="rId18"/>
            </p:custDataLst>
          </p:nvPr>
        </p:nvSpPr>
        <p:spPr bwMode="auto">
          <a:xfrm>
            <a:off x="7444964" y="4658524"/>
            <a:ext cx="258464" cy="255115"/>
          </a:xfrm>
          <a:custGeom>
            <a:avLst/>
            <a:gdLst/>
            <a:ahLst/>
            <a:cxnLst>
              <a:cxn ang="0">
                <a:pos x="62" y="56"/>
              </a:cxn>
              <a:cxn ang="0">
                <a:pos x="56" y="62"/>
              </a:cxn>
              <a:cxn ang="0">
                <a:pos x="48" y="65"/>
              </a:cxn>
              <a:cxn ang="0">
                <a:pos x="40" y="62"/>
              </a:cxn>
              <a:cxn ang="0">
                <a:pos x="32" y="54"/>
              </a:cxn>
              <a:cxn ang="0">
                <a:pos x="28" y="46"/>
              </a:cxn>
              <a:cxn ang="0">
                <a:pos x="32" y="37"/>
              </a:cxn>
              <a:cxn ang="0">
                <a:pos x="28" y="34"/>
              </a:cxn>
              <a:cxn ang="0">
                <a:pos x="20" y="37"/>
              </a:cxn>
              <a:cxn ang="0">
                <a:pos x="12" y="34"/>
              </a:cxn>
              <a:cxn ang="0">
                <a:pos x="3" y="25"/>
              </a:cxn>
              <a:cxn ang="0">
                <a:pos x="0" y="17"/>
              </a:cxn>
              <a:cxn ang="0">
                <a:pos x="4" y="9"/>
              </a:cxn>
              <a:cxn ang="0">
                <a:pos x="9" y="3"/>
              </a:cxn>
              <a:cxn ang="0">
                <a:pos x="18" y="0"/>
              </a:cxn>
              <a:cxn ang="0">
                <a:pos x="26" y="3"/>
              </a:cxn>
              <a:cxn ang="0">
                <a:pos x="34" y="12"/>
              </a:cxn>
              <a:cxn ang="0">
                <a:pos x="37" y="20"/>
              </a:cxn>
              <a:cxn ang="0">
                <a:pos x="34" y="28"/>
              </a:cxn>
              <a:cxn ang="0">
                <a:pos x="37" y="32"/>
              </a:cxn>
              <a:cxn ang="0">
                <a:pos x="46" y="28"/>
              </a:cxn>
              <a:cxn ang="0">
                <a:pos x="54" y="32"/>
              </a:cxn>
              <a:cxn ang="0">
                <a:pos x="62" y="40"/>
              </a:cxn>
              <a:cxn ang="0">
                <a:pos x="66" y="48"/>
              </a:cxn>
              <a:cxn ang="0">
                <a:pos x="62" y="56"/>
              </a:cxn>
              <a:cxn ang="0">
                <a:pos x="29" y="17"/>
              </a:cxn>
              <a:cxn ang="0">
                <a:pos x="20" y="9"/>
              </a:cxn>
              <a:cxn ang="0">
                <a:pos x="18" y="8"/>
              </a:cxn>
              <a:cxn ang="0">
                <a:pos x="15" y="9"/>
              </a:cxn>
              <a:cxn ang="0">
                <a:pos x="9" y="15"/>
              </a:cxn>
              <a:cxn ang="0">
                <a:pos x="8" y="17"/>
              </a:cxn>
              <a:cxn ang="0">
                <a:pos x="9" y="20"/>
              </a:cxn>
              <a:cxn ang="0">
                <a:pos x="17" y="28"/>
              </a:cxn>
              <a:cxn ang="0">
                <a:pos x="20" y="29"/>
              </a:cxn>
              <a:cxn ang="0">
                <a:pos x="23" y="28"/>
              </a:cxn>
              <a:cxn ang="0">
                <a:pos x="20" y="24"/>
              </a:cxn>
              <a:cxn ang="0">
                <a:pos x="24" y="20"/>
              </a:cxn>
              <a:cxn ang="0">
                <a:pos x="28" y="23"/>
              </a:cxn>
              <a:cxn ang="0">
                <a:pos x="30" y="20"/>
              </a:cxn>
              <a:cxn ang="0">
                <a:pos x="29" y="17"/>
              </a:cxn>
              <a:cxn ang="0">
                <a:pos x="57" y="45"/>
              </a:cxn>
              <a:cxn ang="0">
                <a:pos x="48" y="37"/>
              </a:cxn>
              <a:cxn ang="0">
                <a:pos x="46" y="36"/>
              </a:cxn>
              <a:cxn ang="0">
                <a:pos x="43" y="37"/>
              </a:cxn>
              <a:cxn ang="0">
                <a:pos x="46" y="42"/>
              </a:cxn>
              <a:cxn ang="0">
                <a:pos x="42" y="46"/>
              </a:cxn>
              <a:cxn ang="0">
                <a:pos x="37" y="43"/>
              </a:cxn>
              <a:cxn ang="0">
                <a:pos x="36" y="46"/>
              </a:cxn>
              <a:cxn ang="0">
                <a:pos x="37" y="48"/>
              </a:cxn>
              <a:cxn ang="0">
                <a:pos x="45" y="57"/>
              </a:cxn>
              <a:cxn ang="0">
                <a:pos x="48" y="58"/>
              </a:cxn>
              <a:cxn ang="0">
                <a:pos x="51" y="57"/>
              </a:cxn>
              <a:cxn ang="0">
                <a:pos x="57" y="51"/>
              </a:cxn>
              <a:cxn ang="0">
                <a:pos x="58" y="48"/>
              </a:cxn>
              <a:cxn ang="0">
                <a:pos x="57" y="45"/>
              </a:cxn>
            </a:cxnLst>
            <a:rect l="0" t="0" r="r" b="b"/>
            <a:pathLst>
              <a:path w="66" h="65">
                <a:moveTo>
                  <a:pt x="62" y="56"/>
                </a:moveTo>
                <a:cubicBezTo>
                  <a:pt x="56" y="62"/>
                  <a:pt x="56" y="62"/>
                  <a:pt x="56" y="62"/>
                </a:cubicBezTo>
                <a:cubicBezTo>
                  <a:pt x="54" y="64"/>
                  <a:pt x="51" y="65"/>
                  <a:pt x="48" y="65"/>
                </a:cubicBezTo>
                <a:cubicBezTo>
                  <a:pt x="45" y="65"/>
                  <a:pt x="42" y="64"/>
                  <a:pt x="40" y="62"/>
                </a:cubicBezTo>
                <a:cubicBezTo>
                  <a:pt x="32" y="54"/>
                  <a:pt x="32" y="54"/>
                  <a:pt x="32" y="54"/>
                </a:cubicBezTo>
                <a:cubicBezTo>
                  <a:pt x="30" y="52"/>
                  <a:pt x="28" y="49"/>
                  <a:pt x="28" y="46"/>
                </a:cubicBezTo>
                <a:cubicBezTo>
                  <a:pt x="28" y="42"/>
                  <a:pt x="30" y="39"/>
                  <a:pt x="32" y="37"/>
                </a:cubicBezTo>
                <a:cubicBezTo>
                  <a:pt x="28" y="34"/>
                  <a:pt x="28" y="34"/>
                  <a:pt x="28" y="34"/>
                </a:cubicBezTo>
                <a:cubicBezTo>
                  <a:pt x="26" y="36"/>
                  <a:pt x="23" y="37"/>
                  <a:pt x="20" y="37"/>
                </a:cubicBezTo>
                <a:cubicBezTo>
                  <a:pt x="17" y="37"/>
                  <a:pt x="14" y="36"/>
                  <a:pt x="12" y="34"/>
                </a:cubicBezTo>
                <a:cubicBezTo>
                  <a:pt x="3" y="25"/>
                  <a:pt x="3" y="25"/>
                  <a:pt x="3" y="25"/>
                </a:cubicBezTo>
                <a:cubicBezTo>
                  <a:pt x="1" y="23"/>
                  <a:pt x="0" y="20"/>
                  <a:pt x="0" y="17"/>
                </a:cubicBezTo>
                <a:cubicBezTo>
                  <a:pt x="0" y="14"/>
                  <a:pt x="1" y="11"/>
                  <a:pt x="4" y="9"/>
                </a:cubicBezTo>
                <a:cubicBezTo>
                  <a:pt x="9" y="3"/>
                  <a:pt x="9" y="3"/>
                  <a:pt x="9" y="3"/>
                </a:cubicBezTo>
                <a:cubicBezTo>
                  <a:pt x="12" y="1"/>
                  <a:pt x="15" y="0"/>
                  <a:pt x="18" y="0"/>
                </a:cubicBezTo>
                <a:cubicBezTo>
                  <a:pt x="21" y="0"/>
                  <a:pt x="24" y="1"/>
                  <a:pt x="26" y="3"/>
                </a:cubicBezTo>
                <a:cubicBezTo>
                  <a:pt x="34" y="12"/>
                  <a:pt x="34" y="12"/>
                  <a:pt x="34" y="12"/>
                </a:cubicBezTo>
                <a:cubicBezTo>
                  <a:pt x="36" y="14"/>
                  <a:pt x="37" y="17"/>
                  <a:pt x="37" y="20"/>
                </a:cubicBezTo>
                <a:cubicBezTo>
                  <a:pt x="37" y="23"/>
                  <a:pt x="36" y="26"/>
                  <a:pt x="34" y="28"/>
                </a:cubicBezTo>
                <a:cubicBezTo>
                  <a:pt x="37" y="32"/>
                  <a:pt x="37" y="32"/>
                  <a:pt x="37" y="32"/>
                </a:cubicBezTo>
                <a:cubicBezTo>
                  <a:pt x="40" y="30"/>
                  <a:pt x="43" y="28"/>
                  <a:pt x="46" y="28"/>
                </a:cubicBezTo>
                <a:cubicBezTo>
                  <a:pt x="49" y="28"/>
                  <a:pt x="52" y="29"/>
                  <a:pt x="54" y="32"/>
                </a:cubicBezTo>
                <a:cubicBezTo>
                  <a:pt x="62" y="40"/>
                  <a:pt x="62" y="40"/>
                  <a:pt x="62" y="40"/>
                </a:cubicBezTo>
                <a:cubicBezTo>
                  <a:pt x="64" y="42"/>
                  <a:pt x="66" y="45"/>
                  <a:pt x="66" y="48"/>
                </a:cubicBezTo>
                <a:cubicBezTo>
                  <a:pt x="66" y="51"/>
                  <a:pt x="64" y="54"/>
                  <a:pt x="62" y="56"/>
                </a:cubicBezTo>
                <a:close/>
                <a:moveTo>
                  <a:pt x="29" y="17"/>
                </a:moveTo>
                <a:cubicBezTo>
                  <a:pt x="20" y="9"/>
                  <a:pt x="20" y="9"/>
                  <a:pt x="20" y="9"/>
                </a:cubicBezTo>
                <a:cubicBezTo>
                  <a:pt x="20" y="8"/>
                  <a:pt x="19" y="8"/>
                  <a:pt x="18" y="8"/>
                </a:cubicBezTo>
                <a:cubicBezTo>
                  <a:pt x="17" y="8"/>
                  <a:pt x="16" y="8"/>
                  <a:pt x="15" y="9"/>
                </a:cubicBezTo>
                <a:cubicBezTo>
                  <a:pt x="9" y="15"/>
                  <a:pt x="9" y="15"/>
                  <a:pt x="9" y="15"/>
                </a:cubicBezTo>
                <a:cubicBezTo>
                  <a:pt x="8" y="15"/>
                  <a:pt x="8" y="16"/>
                  <a:pt x="8" y="17"/>
                </a:cubicBezTo>
                <a:cubicBezTo>
                  <a:pt x="8" y="18"/>
                  <a:pt x="8" y="19"/>
                  <a:pt x="9" y="20"/>
                </a:cubicBezTo>
                <a:cubicBezTo>
                  <a:pt x="17" y="28"/>
                  <a:pt x="17" y="28"/>
                  <a:pt x="17" y="28"/>
                </a:cubicBezTo>
                <a:cubicBezTo>
                  <a:pt x="18" y="29"/>
                  <a:pt x="19" y="29"/>
                  <a:pt x="20" y="29"/>
                </a:cubicBezTo>
                <a:cubicBezTo>
                  <a:pt x="21" y="29"/>
                  <a:pt x="22" y="29"/>
                  <a:pt x="23" y="28"/>
                </a:cubicBezTo>
                <a:cubicBezTo>
                  <a:pt x="22" y="27"/>
                  <a:pt x="20" y="26"/>
                  <a:pt x="20" y="24"/>
                </a:cubicBezTo>
                <a:cubicBezTo>
                  <a:pt x="20" y="22"/>
                  <a:pt x="22" y="20"/>
                  <a:pt x="24" y="20"/>
                </a:cubicBezTo>
                <a:cubicBezTo>
                  <a:pt x="26" y="20"/>
                  <a:pt x="27" y="21"/>
                  <a:pt x="28" y="23"/>
                </a:cubicBezTo>
                <a:cubicBezTo>
                  <a:pt x="29" y="22"/>
                  <a:pt x="30" y="21"/>
                  <a:pt x="30" y="20"/>
                </a:cubicBezTo>
                <a:cubicBezTo>
                  <a:pt x="30" y="19"/>
                  <a:pt x="29" y="18"/>
                  <a:pt x="29" y="17"/>
                </a:cubicBezTo>
                <a:close/>
                <a:moveTo>
                  <a:pt x="57" y="45"/>
                </a:moveTo>
                <a:cubicBezTo>
                  <a:pt x="48" y="37"/>
                  <a:pt x="48" y="37"/>
                  <a:pt x="48" y="37"/>
                </a:cubicBezTo>
                <a:cubicBezTo>
                  <a:pt x="48" y="36"/>
                  <a:pt x="47" y="36"/>
                  <a:pt x="46" y="36"/>
                </a:cubicBezTo>
                <a:cubicBezTo>
                  <a:pt x="45" y="36"/>
                  <a:pt x="44" y="36"/>
                  <a:pt x="43" y="37"/>
                </a:cubicBezTo>
                <a:cubicBezTo>
                  <a:pt x="44" y="39"/>
                  <a:pt x="46" y="40"/>
                  <a:pt x="46" y="42"/>
                </a:cubicBezTo>
                <a:cubicBezTo>
                  <a:pt x="46" y="44"/>
                  <a:pt x="44" y="46"/>
                  <a:pt x="42" y="46"/>
                </a:cubicBezTo>
                <a:cubicBezTo>
                  <a:pt x="40" y="46"/>
                  <a:pt x="39" y="44"/>
                  <a:pt x="37" y="43"/>
                </a:cubicBezTo>
                <a:cubicBezTo>
                  <a:pt x="37" y="43"/>
                  <a:pt x="36" y="44"/>
                  <a:pt x="36" y="46"/>
                </a:cubicBezTo>
                <a:cubicBezTo>
                  <a:pt x="36" y="47"/>
                  <a:pt x="36" y="48"/>
                  <a:pt x="37" y="48"/>
                </a:cubicBezTo>
                <a:cubicBezTo>
                  <a:pt x="45" y="57"/>
                  <a:pt x="45" y="57"/>
                  <a:pt x="45" y="57"/>
                </a:cubicBezTo>
                <a:cubicBezTo>
                  <a:pt x="46" y="57"/>
                  <a:pt x="47" y="58"/>
                  <a:pt x="48" y="58"/>
                </a:cubicBezTo>
                <a:cubicBezTo>
                  <a:pt x="49" y="58"/>
                  <a:pt x="50" y="57"/>
                  <a:pt x="51" y="57"/>
                </a:cubicBezTo>
                <a:cubicBezTo>
                  <a:pt x="57" y="51"/>
                  <a:pt x="57" y="51"/>
                  <a:pt x="57" y="51"/>
                </a:cubicBezTo>
                <a:cubicBezTo>
                  <a:pt x="58" y="50"/>
                  <a:pt x="58" y="49"/>
                  <a:pt x="58" y="48"/>
                </a:cubicBezTo>
                <a:cubicBezTo>
                  <a:pt x="58" y="47"/>
                  <a:pt x="58" y="46"/>
                  <a:pt x="57" y="45"/>
                </a:cubicBezTo>
                <a:close/>
              </a:path>
            </a:pathLst>
          </a:custGeom>
          <a:solidFill>
            <a:srgbClr val="69A35B"/>
          </a:solidFill>
          <a:ln w="9525">
            <a:noFill/>
            <a:round/>
          </a:ln>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27" name="椭圆 26"/>
          <p:cNvSpPr/>
          <p:nvPr>
            <p:custDataLst>
              <p:tags r:id="rId19"/>
            </p:custDataLst>
          </p:nvPr>
        </p:nvSpPr>
        <p:spPr>
          <a:xfrm flipH="1">
            <a:off x="5544878" y="4378889"/>
            <a:ext cx="814408" cy="814410"/>
          </a:xfrm>
          <a:prstGeom prst="ellipse">
            <a:avLst/>
          </a:prstGeom>
          <a:solidFill>
            <a:srgbClr val="69A35B"/>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wrap="square" lIns="67500" tIns="35100" rIns="67500" bIns="35100" anchor="ctr">
            <a:noAutofit/>
          </a:bodyPr>
          <a:lstStyle/>
          <a:p>
            <a:pPr algn="ctr">
              <a:lnSpc>
                <a:spcPct val="120000"/>
              </a:lnSpc>
            </a:pPr>
            <a:endParaRPr lang="zh-CN" altLang="en-US" sz="900" b="1" spc="150" dirty="0">
              <a:latin typeface="微软雅黑" panose="020B0503020204020204" charset="-122"/>
              <a:ea typeface="微软雅黑" panose="020B0503020204020204" charset="-122"/>
              <a:cs typeface="+mn-ea"/>
            </a:endParaRPr>
          </a:p>
        </p:txBody>
      </p:sp>
      <p:cxnSp>
        <p:nvCxnSpPr>
          <p:cNvPr id="28" name="连接符: 肘形 27"/>
          <p:cNvCxnSpPr/>
          <p:nvPr>
            <p:custDataLst>
              <p:tags r:id="rId20"/>
            </p:custDataLst>
          </p:nvPr>
        </p:nvCxnSpPr>
        <p:spPr>
          <a:xfrm rot="5400000">
            <a:off x="3880721" y="4248284"/>
            <a:ext cx="459000" cy="351000"/>
          </a:xfrm>
          <a:prstGeom prst="bentConnector2">
            <a:avLst/>
          </a:prstGeom>
          <a:ln w="19050">
            <a:solidFill>
              <a:sysClr val="window" lastClr="FFFFFF">
                <a:lumMod val="65000"/>
              </a:sysClr>
            </a:solidFill>
            <a:prstDash val="dash"/>
          </a:ln>
        </p:spPr>
        <p:style>
          <a:lnRef idx="1">
            <a:srgbClr val="1F74AD"/>
          </a:lnRef>
          <a:fillRef idx="0">
            <a:srgbClr val="1F74AD"/>
          </a:fillRef>
          <a:effectRef idx="0">
            <a:srgbClr val="1F74AD"/>
          </a:effectRef>
          <a:fontRef idx="minor">
            <a:srgbClr val="000000"/>
          </a:fontRef>
        </p:style>
      </p:cxnSp>
      <p:cxnSp>
        <p:nvCxnSpPr>
          <p:cNvPr id="29" name="直接连接符 28"/>
          <p:cNvCxnSpPr/>
          <p:nvPr>
            <p:custDataLst>
              <p:tags r:id="rId21"/>
            </p:custDataLst>
          </p:nvPr>
        </p:nvCxnSpPr>
        <p:spPr>
          <a:xfrm flipV="1">
            <a:off x="6656942" y="4786094"/>
            <a:ext cx="639812" cy="1"/>
          </a:xfrm>
          <a:prstGeom prst="line">
            <a:avLst/>
          </a:prstGeom>
          <a:ln w="19050">
            <a:solidFill>
              <a:sysClr val="window" lastClr="FFFFFF">
                <a:lumMod val="65000"/>
              </a:sysClr>
            </a:solidFill>
            <a:prstDash val="dash"/>
          </a:ln>
        </p:spPr>
        <p:style>
          <a:lnRef idx="1">
            <a:srgbClr val="1F74AD"/>
          </a:lnRef>
          <a:fillRef idx="0">
            <a:srgbClr val="1F74AD"/>
          </a:fillRef>
          <a:effectRef idx="0">
            <a:srgbClr val="1F74AD"/>
          </a:effectRef>
          <a:fontRef idx="minor">
            <a:srgbClr val="000000"/>
          </a:fontRef>
        </p:style>
      </p:cxnSp>
      <p:sp>
        <p:nvSpPr>
          <p:cNvPr id="30" name="文本框 29"/>
          <p:cNvSpPr txBox="1"/>
          <p:nvPr>
            <p:custDataLst>
              <p:tags r:id="rId22"/>
            </p:custDataLst>
          </p:nvPr>
        </p:nvSpPr>
        <p:spPr>
          <a:xfrm>
            <a:off x="3134360" y="2208530"/>
            <a:ext cx="809625" cy="963295"/>
          </a:xfrm>
          <a:prstGeom prst="rect">
            <a:avLst/>
          </a:prstGeom>
          <a:noFill/>
        </p:spPr>
        <p:txBody>
          <a:bodyPr wrap="square" rtlCol="0">
            <a:noAutofit/>
          </a:bodyPr>
          <a:lstStyle/>
          <a:p>
            <a:pPr algn="ctr">
              <a:lnSpc>
                <a:spcPct val="130000"/>
              </a:lnSpc>
            </a:pPr>
            <a:r>
              <a:rPr lang="zh-CN" altLang="en-US" sz="1500" b="1" spc="300">
                <a:solidFill>
                  <a:sysClr val="window" lastClr="FFFFFF"/>
                </a:solidFill>
                <a:latin typeface="微软雅黑" panose="020B0503020204020204" charset="-122"/>
                <a:ea typeface="微软雅黑" panose="020B0503020204020204" charset="-122"/>
              </a:rPr>
              <a:t>农业大数据</a:t>
            </a:r>
            <a:endParaRPr lang="zh-CN" altLang="en-US" sz="1500" b="1" spc="300">
              <a:solidFill>
                <a:sysClr val="window" lastClr="FFFFFF"/>
              </a:solidFill>
              <a:latin typeface="微软雅黑" panose="020B0503020204020204" charset="-122"/>
              <a:ea typeface="微软雅黑" panose="020B0503020204020204" charset="-122"/>
            </a:endParaRPr>
          </a:p>
        </p:txBody>
      </p:sp>
      <p:sp>
        <p:nvSpPr>
          <p:cNvPr id="31" name="文本框 30"/>
          <p:cNvSpPr txBox="1"/>
          <p:nvPr>
            <p:custDataLst>
              <p:tags r:id="rId23"/>
            </p:custDataLst>
          </p:nvPr>
        </p:nvSpPr>
        <p:spPr>
          <a:xfrm>
            <a:off x="3121070" y="4419041"/>
            <a:ext cx="809332" cy="814467"/>
          </a:xfrm>
          <a:prstGeom prst="rect">
            <a:avLst/>
          </a:prstGeom>
          <a:noFill/>
        </p:spPr>
        <p:txBody>
          <a:bodyPr wrap="square" rtlCol="0">
            <a:normAutofit fontScale="97500" lnSpcReduction="10000"/>
          </a:bodyPr>
          <a:lstStyle/>
          <a:p>
            <a:pPr algn="ctr">
              <a:lnSpc>
                <a:spcPct val="130000"/>
              </a:lnSpc>
            </a:pPr>
            <a:r>
              <a:rPr lang="zh-CN" altLang="en-US" sz="1350" b="1" spc="300">
                <a:solidFill>
                  <a:sysClr val="window" lastClr="FFFFFF"/>
                </a:solidFill>
                <a:latin typeface="微软雅黑" panose="020B0503020204020204" charset="-122"/>
                <a:ea typeface="微软雅黑" panose="020B0503020204020204" charset="-122"/>
              </a:rPr>
              <a:t>行为与化学生态</a:t>
            </a:r>
            <a:endParaRPr lang="zh-CN" altLang="en-US" sz="1350" b="1" spc="300">
              <a:solidFill>
                <a:sysClr val="window" lastClr="FFFFFF"/>
              </a:solidFill>
              <a:latin typeface="微软雅黑" panose="020B0503020204020204" charset="-122"/>
              <a:ea typeface="微软雅黑" panose="020B0503020204020204" charset="-122"/>
            </a:endParaRPr>
          </a:p>
        </p:txBody>
      </p:sp>
      <p:sp>
        <p:nvSpPr>
          <p:cNvPr id="32" name="文本框 31"/>
          <p:cNvSpPr txBox="1"/>
          <p:nvPr>
            <p:custDataLst>
              <p:tags r:id="rId24"/>
            </p:custDataLst>
          </p:nvPr>
        </p:nvSpPr>
        <p:spPr>
          <a:xfrm>
            <a:off x="5577560" y="2325077"/>
            <a:ext cx="809332" cy="814467"/>
          </a:xfrm>
          <a:prstGeom prst="rect">
            <a:avLst/>
          </a:prstGeom>
          <a:noFill/>
        </p:spPr>
        <p:txBody>
          <a:bodyPr wrap="square" rtlCol="0">
            <a:normAutofit lnSpcReduction="10000"/>
          </a:bodyPr>
          <a:lstStyle/>
          <a:p>
            <a:pPr algn="ctr">
              <a:lnSpc>
                <a:spcPct val="130000"/>
              </a:lnSpc>
            </a:pPr>
            <a:r>
              <a:rPr lang="zh-CN" altLang="en-US" sz="1350" b="1" spc="300">
                <a:solidFill>
                  <a:sysClr val="window" lastClr="FFFFFF"/>
                </a:solidFill>
                <a:latin typeface="微软雅黑" panose="020B0503020204020204" charset="-122"/>
                <a:ea typeface="微软雅黑" panose="020B0503020204020204" charset="-122"/>
              </a:rPr>
              <a:t>小麦抗蚜研究</a:t>
            </a:r>
            <a:endParaRPr lang="zh-CN" altLang="en-US" sz="1350" b="1" spc="300">
              <a:solidFill>
                <a:sysClr val="window" lastClr="FFFFFF"/>
              </a:solidFill>
              <a:latin typeface="微软雅黑" panose="020B0503020204020204" charset="-122"/>
              <a:ea typeface="微软雅黑" panose="020B0503020204020204" charset="-122"/>
            </a:endParaRPr>
          </a:p>
        </p:txBody>
      </p:sp>
      <p:sp>
        <p:nvSpPr>
          <p:cNvPr id="33" name="文本框 32"/>
          <p:cNvSpPr txBox="1"/>
          <p:nvPr>
            <p:custDataLst>
              <p:tags r:id="rId25"/>
            </p:custDataLst>
          </p:nvPr>
        </p:nvSpPr>
        <p:spPr>
          <a:xfrm>
            <a:off x="5550273" y="4418577"/>
            <a:ext cx="809332" cy="814467"/>
          </a:xfrm>
          <a:prstGeom prst="rect">
            <a:avLst/>
          </a:prstGeom>
          <a:noFill/>
        </p:spPr>
        <p:txBody>
          <a:bodyPr wrap="square" rtlCol="0">
            <a:normAutofit fontScale="97500" lnSpcReduction="10000"/>
          </a:bodyPr>
          <a:lstStyle/>
          <a:p>
            <a:pPr algn="ctr">
              <a:lnSpc>
                <a:spcPct val="130000"/>
              </a:lnSpc>
            </a:pPr>
            <a:r>
              <a:rPr lang="zh-CN" altLang="en-US" sz="1350" b="1" spc="300">
                <a:solidFill>
                  <a:sysClr val="window" lastClr="FFFFFF"/>
                </a:solidFill>
                <a:latin typeface="微软雅黑" panose="020B0503020204020204" charset="-122"/>
                <a:ea typeface="微软雅黑" panose="020B0503020204020204" charset="-122"/>
              </a:rPr>
              <a:t>信息素研究利用</a:t>
            </a:r>
            <a:endParaRPr lang="zh-CN" altLang="en-US" sz="1350" b="1" spc="300">
              <a:solidFill>
                <a:sysClr val="window" lastClr="FFFFFF"/>
              </a:solidFill>
              <a:latin typeface="微软雅黑" panose="020B0503020204020204" charset="-122"/>
              <a:ea typeface="微软雅黑" panose="020B0503020204020204" charset="-122"/>
            </a:endParaRPr>
          </a:p>
        </p:txBody>
      </p:sp>
      <p:sp>
        <p:nvSpPr>
          <p:cNvPr id="36" name="文本框 35"/>
          <p:cNvSpPr txBox="1"/>
          <p:nvPr>
            <p:custDataLst>
              <p:tags r:id="rId26"/>
            </p:custDataLst>
          </p:nvPr>
        </p:nvSpPr>
        <p:spPr bwMode="auto">
          <a:xfrm>
            <a:off x="4145022" y="3202093"/>
            <a:ext cx="1189863" cy="1054889"/>
          </a:xfrm>
          <a:prstGeom prst="rect">
            <a:avLst/>
          </a:prstGeom>
          <a:noFill/>
        </p:spPr>
        <p:txBody>
          <a:bodyPr wrap="square" lIns="67500" tIns="35100" rIns="67500" bIns="0" anchor="b" anchorCtr="0"/>
          <a:lstStyle/>
          <a:p>
            <a:pPr algn="ctr">
              <a:lnSpc>
                <a:spcPct val="120000"/>
              </a:lnSpc>
            </a:pPr>
            <a:r>
              <a:rPr lang="zh-CN" altLang="en-US" sz="2100" b="1" spc="300">
                <a:solidFill>
                  <a:srgbClr val="000000"/>
                </a:solidFill>
                <a:effectLst/>
                <a:latin typeface="微软雅黑" panose="020B0503020204020204" charset="-122"/>
                <a:ea typeface="微软雅黑" panose="020B0503020204020204" charset="-122"/>
                <a:cs typeface="+mn-ea"/>
              </a:rPr>
              <a:t>小麦</a:t>
            </a:r>
            <a:endParaRPr lang="zh-CN" altLang="en-US" sz="2100" b="1" spc="300">
              <a:solidFill>
                <a:srgbClr val="000000"/>
              </a:solidFill>
              <a:effectLst/>
              <a:latin typeface="微软雅黑" panose="020B0503020204020204" charset="-122"/>
              <a:ea typeface="微软雅黑" panose="020B0503020204020204" charset="-122"/>
              <a:cs typeface="+mn-ea"/>
            </a:endParaRPr>
          </a:p>
          <a:p>
            <a:pPr algn="ctr">
              <a:lnSpc>
                <a:spcPct val="120000"/>
              </a:lnSpc>
            </a:pPr>
            <a:r>
              <a:rPr lang="zh-CN" altLang="en-US" sz="2100" b="1" spc="300">
                <a:solidFill>
                  <a:srgbClr val="000000"/>
                </a:solidFill>
                <a:effectLst/>
                <a:latin typeface="微软雅黑" panose="020B0503020204020204" charset="-122"/>
                <a:ea typeface="微软雅黑" panose="020B0503020204020204" charset="-122"/>
                <a:cs typeface="+mn-ea"/>
              </a:rPr>
              <a:t>害虫</a:t>
            </a:r>
            <a:endParaRPr lang="zh-CN" altLang="en-US" sz="2100" b="1" spc="300">
              <a:solidFill>
                <a:srgbClr val="000000"/>
              </a:solidFill>
              <a:effectLst/>
              <a:latin typeface="微软雅黑" panose="020B0503020204020204" charset="-122"/>
              <a:ea typeface="微软雅黑" panose="020B0503020204020204" charset="-122"/>
              <a:cs typeface="+mn-ea"/>
            </a:endParaRPr>
          </a:p>
          <a:p>
            <a:pPr algn="ctr">
              <a:lnSpc>
                <a:spcPct val="120000"/>
              </a:lnSpc>
            </a:pPr>
            <a:r>
              <a:rPr lang="zh-CN" altLang="en-US" sz="2100" b="1" spc="300">
                <a:solidFill>
                  <a:srgbClr val="000000"/>
                </a:solidFill>
                <a:effectLst/>
                <a:latin typeface="微软雅黑" panose="020B0503020204020204" charset="-122"/>
                <a:ea typeface="微软雅黑" panose="020B0503020204020204" charset="-122"/>
                <a:cs typeface="+mn-ea"/>
              </a:rPr>
              <a:t>研究</a:t>
            </a:r>
            <a:endParaRPr lang="zh-CN" altLang="en-US" sz="2100" b="1" spc="300">
              <a:solidFill>
                <a:srgbClr val="000000"/>
              </a:solidFill>
              <a:effectLst/>
              <a:latin typeface="微软雅黑" panose="020B0503020204020204" charset="-122"/>
              <a:ea typeface="微软雅黑" panose="020B0503020204020204" charset="-122"/>
              <a:cs typeface="+mn-ea"/>
            </a:endParaRPr>
          </a:p>
        </p:txBody>
      </p:sp>
      <p:sp>
        <p:nvSpPr>
          <p:cNvPr id="2" name="文本框 1"/>
          <p:cNvSpPr txBox="1"/>
          <p:nvPr/>
        </p:nvSpPr>
        <p:spPr>
          <a:xfrm>
            <a:off x="3875881" y="500408"/>
            <a:ext cx="1839120" cy="584775"/>
          </a:xfrm>
          <a:prstGeom prst="rect">
            <a:avLst/>
          </a:prstGeom>
          <a:noFill/>
        </p:spPr>
        <p:txBody>
          <a:bodyPr wrap="square" rtlCol="0">
            <a:spAutoFit/>
          </a:bodyPr>
          <a:lstStyle/>
          <a:p>
            <a:pPr algn="l"/>
            <a:r>
              <a:rPr lang="zh-CN" altLang="en-US" sz="3200" b="1" dirty="0"/>
              <a:t>研究方向</a:t>
            </a:r>
            <a:endParaRPr lang="en-US" altLang="zh-CN" sz="3200" b="1" dirty="0"/>
          </a:p>
        </p:txBody>
      </p:sp>
      <p:pic>
        <p:nvPicPr>
          <p:cNvPr id="5" name="图片 5" descr="G:\g\项目申请\2013年农业大数据\大数据历史纸质资料\DSC_2455.JPG"/>
          <p:cNvPicPr>
            <a:picLocks noChangeAspect="1" noChangeArrowheads="1"/>
          </p:cNvPicPr>
          <p:nvPr/>
        </p:nvPicPr>
        <p:blipFill>
          <a:blip r:embed="rId27" cstate="print"/>
          <a:srcRect/>
          <a:stretch>
            <a:fillRect/>
          </a:stretch>
        </p:blipFill>
        <p:spPr>
          <a:xfrm>
            <a:off x="726758" y="1972628"/>
            <a:ext cx="1842135" cy="1229678"/>
          </a:xfrm>
          <a:prstGeom prst="rect">
            <a:avLst/>
          </a:prstGeom>
          <a:noFill/>
          <a:ln w="9525">
            <a:noFill/>
            <a:miter lim="800000"/>
            <a:headEnd/>
            <a:tailEnd/>
          </a:ln>
        </p:spPr>
      </p:pic>
      <p:pic>
        <p:nvPicPr>
          <p:cNvPr id="9" name="图片 8" descr="IMG20190506090959"/>
          <p:cNvPicPr>
            <a:picLocks noChangeAspect="1"/>
          </p:cNvPicPr>
          <p:nvPr/>
        </p:nvPicPr>
        <p:blipFill>
          <a:blip r:embed="rId28" cstate="print"/>
          <a:stretch>
            <a:fillRect/>
          </a:stretch>
        </p:blipFill>
        <p:spPr>
          <a:xfrm>
            <a:off x="6905625" y="4024789"/>
            <a:ext cx="1647825" cy="1168718"/>
          </a:xfrm>
          <a:prstGeom prst="rect">
            <a:avLst/>
          </a:prstGeom>
        </p:spPr>
      </p:pic>
      <p:pic>
        <p:nvPicPr>
          <p:cNvPr id="11" name="图片 10" descr="M9(3M0X)J65UX7[C}YR9VVQ"/>
          <p:cNvPicPr>
            <a:picLocks noChangeAspect="1"/>
          </p:cNvPicPr>
          <p:nvPr/>
        </p:nvPicPr>
        <p:blipFill>
          <a:blip r:embed="rId29" cstate="print"/>
          <a:stretch>
            <a:fillRect/>
          </a:stretch>
        </p:blipFill>
        <p:spPr>
          <a:xfrm>
            <a:off x="6923246" y="2007394"/>
            <a:ext cx="1612583" cy="1208723"/>
          </a:xfrm>
          <a:prstGeom prst="rect">
            <a:avLst/>
          </a:prstGeom>
        </p:spPr>
      </p:pic>
      <p:pic>
        <p:nvPicPr>
          <p:cNvPr id="17" name="图片 16"/>
          <p:cNvPicPr>
            <a:picLocks noChangeAspect="1"/>
          </p:cNvPicPr>
          <p:nvPr/>
        </p:nvPicPr>
        <p:blipFill>
          <a:blip r:embed="rId30" cstate="print"/>
          <a:stretch>
            <a:fillRect/>
          </a:stretch>
        </p:blipFill>
        <p:spPr>
          <a:xfrm>
            <a:off x="941070" y="4099560"/>
            <a:ext cx="1627823" cy="1453991"/>
          </a:xfrm>
          <a:prstGeom prst="rect">
            <a:avLst/>
          </a:prstGeom>
        </p:spPr>
      </p:pic>
    </p:spTree>
    <p:custDataLst>
      <p:tags r:id="rId3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noChangeArrowheads="1"/>
          </p:cNvSpPr>
          <p:nvPr>
            <p:ph type="title"/>
          </p:nvPr>
        </p:nvSpPr>
        <p:spPr>
          <a:xfrm>
            <a:off x="2809875" y="71438"/>
            <a:ext cx="5043488" cy="725487"/>
          </a:xfrm>
        </p:spPr>
        <p:txBody>
          <a:bodyPr/>
          <a:lstStyle/>
          <a:p>
            <a:pPr eaLnBrk="1" hangingPunct="1"/>
            <a:r>
              <a:rPr lang="en-US" altLang="zh-CN" sz="3200" b="1" dirty="0">
                <a:solidFill>
                  <a:srgbClr val="000000"/>
                </a:solidFill>
                <a:latin typeface="宋体" panose="02010600030101010101" pitchFamily="2" charset="-122"/>
                <a:sym typeface="宋体" panose="02010600030101010101" pitchFamily="2" charset="-122"/>
              </a:rPr>
              <a:t>   </a:t>
            </a:r>
            <a:r>
              <a:rPr lang="zh-CN" altLang="en-US" sz="3200" b="1" dirty="0">
                <a:solidFill>
                  <a:srgbClr val="0000FF"/>
                </a:solidFill>
                <a:latin typeface="黑体" panose="02010609060101010101" pitchFamily="2" charset="-122"/>
                <a:ea typeface="黑体" panose="02010609060101010101" pitchFamily="2" charset="-122"/>
                <a:sym typeface="宋体" panose="02010600030101010101" pitchFamily="2" charset="-122"/>
              </a:rPr>
              <a:t>刘玉升 教授简介</a:t>
            </a:r>
            <a:endParaRPr lang="zh-CN" altLang="en-US" sz="3200" b="1" dirty="0">
              <a:solidFill>
                <a:srgbClr val="0000FF"/>
              </a:solidFill>
              <a:latin typeface="黑体" panose="02010609060101010101" pitchFamily="2" charset="-122"/>
              <a:ea typeface="黑体" panose="02010609060101010101" pitchFamily="2" charset="-122"/>
              <a:sym typeface="宋体" panose="02010600030101010101" pitchFamily="2" charset="-122"/>
            </a:endParaRPr>
          </a:p>
        </p:txBody>
      </p:sp>
      <p:sp>
        <p:nvSpPr>
          <p:cNvPr id="3" name="内容占位符 2"/>
          <p:cNvSpPr>
            <a:spLocks noGrp="1"/>
          </p:cNvSpPr>
          <p:nvPr>
            <p:ph idx="1"/>
          </p:nvPr>
        </p:nvSpPr>
        <p:spPr>
          <a:xfrm>
            <a:off x="2584450" y="796925"/>
            <a:ext cx="6172200" cy="1933575"/>
          </a:xfrm>
        </p:spPr>
        <p:txBody>
          <a:bodyPr/>
          <a:lstStyle/>
          <a:p>
            <a:pPr marL="0" indent="0" eaLnBrk="1" hangingPunct="1">
              <a:buFontTx/>
              <a:buNone/>
              <a:defRPr/>
            </a:pPr>
            <a:r>
              <a:rPr lang="en-US" altLang="zh-CN" sz="2400" b="1" noProof="1">
                <a:solidFill>
                  <a:srgbClr val="000000"/>
                </a:solidFill>
                <a:cs typeface="+mn-ea"/>
                <a:sym typeface="+mn-ea"/>
              </a:rPr>
              <a:t>         </a:t>
            </a:r>
            <a:r>
              <a:rPr lang="zh-CN" altLang="en-US" sz="2400" b="1" noProof="1">
                <a:solidFill>
                  <a:srgbClr val="000000"/>
                </a:solidFill>
                <a:cs typeface="+mn-ea"/>
                <a:sym typeface="+mn-ea"/>
              </a:rPr>
              <a:t>教授，  博士生导师</a:t>
            </a:r>
            <a:endParaRPr lang="zh-CN" altLang="en-US" sz="2400" b="1" noProof="1">
              <a:solidFill>
                <a:srgbClr val="000000"/>
              </a:solidFill>
              <a:cs typeface="+mn-ea"/>
              <a:sym typeface="+mn-ea"/>
            </a:endParaRPr>
          </a:p>
          <a:p>
            <a:pPr marL="0" indent="0" eaLnBrk="1" hangingPunct="1">
              <a:buFontTx/>
              <a:buNone/>
              <a:defRPr/>
            </a:pPr>
            <a:r>
              <a:rPr lang="en-US" altLang="zh-CN" sz="2400" b="1" noProof="1">
                <a:solidFill>
                  <a:srgbClr val="000000"/>
                </a:solidFill>
                <a:cs typeface="+mn-ea"/>
                <a:sym typeface="+mn-ea"/>
              </a:rPr>
              <a:t>         </a:t>
            </a:r>
            <a:r>
              <a:rPr lang="zh-CN" altLang="en-US" sz="2400" b="1" noProof="1">
                <a:solidFill>
                  <a:schemeClr val="tx1">
                    <a:lumMod val="95000"/>
                  </a:schemeClr>
                </a:solidFill>
                <a:latin typeface="+mn-ea"/>
                <a:cs typeface="+mn-ea"/>
                <a:sym typeface="+mn-ea"/>
              </a:rPr>
              <a:t>ysl8877@163.com</a:t>
            </a:r>
            <a:r>
              <a:rPr lang="en-US" altLang="zh-CN" sz="2400" b="1" noProof="1">
                <a:solidFill>
                  <a:srgbClr val="000000"/>
                </a:solidFill>
                <a:cs typeface="+mn-ea"/>
                <a:sym typeface="+mn-ea"/>
              </a:rPr>
              <a:t>      </a:t>
            </a:r>
            <a:r>
              <a:rPr lang="en-US" altLang="zh-CN" sz="2400" b="1" dirty="0">
                <a:latin typeface="+mn-ea"/>
                <a:sym typeface="+mn-ea"/>
              </a:rPr>
              <a:t>13105386599</a:t>
            </a:r>
            <a:endParaRPr lang="zh-CN" altLang="en-US" sz="2400" b="1" dirty="0">
              <a:latin typeface="+mn-ea"/>
              <a:sym typeface="+mn-ea"/>
              <a:hlinkClick r:id="rId1"/>
            </a:endParaRPr>
          </a:p>
          <a:p>
            <a:pPr marL="0" indent="0" algn="ctr" eaLnBrk="1" hangingPunct="1">
              <a:buFontTx/>
              <a:buNone/>
              <a:defRPr/>
            </a:pPr>
            <a:r>
              <a:rPr lang="zh-CN" altLang="en-US" sz="2400" b="1" noProof="1">
                <a:solidFill>
                  <a:schemeClr val="tx1">
                    <a:lumMod val="95000"/>
                  </a:schemeClr>
                </a:solidFill>
                <a:latin typeface="+mn-ea"/>
                <a:cs typeface="+mn-ea"/>
                <a:sym typeface="+mn-ea"/>
              </a:rPr>
              <a:t>山东农业大学新农村发展研究院副院长</a:t>
            </a:r>
            <a:endParaRPr lang="zh-CN" altLang="en-US" sz="2400" b="1" noProof="1">
              <a:solidFill>
                <a:schemeClr val="tx1">
                  <a:lumMod val="95000"/>
                </a:schemeClr>
              </a:solidFill>
              <a:latin typeface="+mn-ea"/>
              <a:cs typeface="+mn-ea"/>
              <a:sym typeface="+mn-ea"/>
            </a:endParaRPr>
          </a:p>
          <a:p>
            <a:pPr marL="0" indent="0" algn="ctr" eaLnBrk="1" hangingPunct="1">
              <a:buFontTx/>
              <a:buNone/>
              <a:defRPr/>
            </a:pPr>
            <a:r>
              <a:rPr lang="zh-CN" altLang="en-US" sz="2400" b="1" noProof="1">
                <a:solidFill>
                  <a:schemeClr val="tx1">
                    <a:lumMod val="95000"/>
                  </a:schemeClr>
                </a:solidFill>
                <a:latin typeface="+mn-ea"/>
                <a:cs typeface="+mn-ea"/>
                <a:sym typeface="+mn-ea"/>
              </a:rPr>
              <a:t>环境生物与昆虫资源研究所 所长</a:t>
            </a:r>
            <a:endParaRPr lang="zh-CN" altLang="en-US" sz="2400" b="1" noProof="1">
              <a:solidFill>
                <a:schemeClr val="tx1">
                  <a:lumMod val="95000"/>
                </a:schemeClr>
              </a:solidFill>
              <a:latin typeface="+mn-ea"/>
              <a:cs typeface="+mn-ea"/>
              <a:sym typeface="+mn-ea"/>
            </a:endParaRPr>
          </a:p>
        </p:txBody>
      </p:sp>
      <p:sp>
        <p:nvSpPr>
          <p:cNvPr id="12293" name="文本框 1"/>
          <p:cNvSpPr txBox="1">
            <a:spLocks noChangeArrowheads="1"/>
          </p:cNvSpPr>
          <p:nvPr/>
        </p:nvSpPr>
        <p:spPr bwMode="auto">
          <a:xfrm>
            <a:off x="528638" y="3313113"/>
            <a:ext cx="8118475" cy="2835275"/>
          </a:xfrm>
          <a:prstGeom prst="rect">
            <a:avLst/>
          </a:prstGeom>
          <a:noFill/>
          <a:ln w="9525">
            <a:noFill/>
            <a:miter lim="800000"/>
          </a:ln>
        </p:spPr>
        <p:txBody>
          <a:bodyPr>
            <a:spAutoFit/>
          </a:bodyPr>
          <a:lstStyle/>
          <a:p>
            <a:pPr eaLnBrk="0" hangingPunct="0">
              <a:lnSpc>
                <a:spcPct val="125000"/>
              </a:lnSpc>
              <a:buClr>
                <a:schemeClr val="hlink"/>
              </a:buClr>
              <a:buSzPct val="70000"/>
              <a:buFont typeface="Wingdings" panose="05000000000000000000" pitchFamily="2" charset="2"/>
              <a:buNone/>
            </a:pPr>
            <a:r>
              <a:rPr lang="zh-CN" altLang="en-US" sz="2400" b="1" dirty="0">
                <a:solidFill>
                  <a:srgbClr val="000000"/>
                </a:solidFill>
                <a:latin typeface="宋体" panose="02010600030101010101" pitchFamily="2" charset="-122"/>
              </a:rPr>
              <a:t>提出</a:t>
            </a:r>
            <a:r>
              <a:rPr lang="en-US" altLang="zh-CN" sz="2400" b="1" dirty="0">
                <a:solidFill>
                  <a:srgbClr val="000000"/>
                </a:solidFill>
                <a:latin typeface="黑体" panose="02010609060101010101" pitchFamily="2" charset="-122"/>
              </a:rPr>
              <a:t>“</a:t>
            </a:r>
            <a:r>
              <a:rPr lang="zh-CN" altLang="en-US" sz="2400" b="1" dirty="0">
                <a:solidFill>
                  <a:srgbClr val="000000"/>
                </a:solidFill>
                <a:latin typeface="宋体" panose="02010600030101010101" pitchFamily="2" charset="-122"/>
              </a:rPr>
              <a:t>黑色农业</a:t>
            </a:r>
            <a:r>
              <a:rPr lang="en-US" altLang="zh-CN" sz="2400" b="1" dirty="0">
                <a:solidFill>
                  <a:srgbClr val="000000"/>
                </a:solidFill>
                <a:latin typeface="黑体" panose="02010609060101010101" pitchFamily="2" charset="-122"/>
              </a:rPr>
              <a:t>”</a:t>
            </a:r>
            <a:r>
              <a:rPr lang="zh-CN" altLang="en-US" sz="2400" b="1" dirty="0">
                <a:solidFill>
                  <a:srgbClr val="000000"/>
                </a:solidFill>
                <a:latin typeface="宋体" panose="02010600030101010101" pitchFamily="2" charset="-122"/>
              </a:rPr>
              <a:t>理论，丰富了四色农业内涵。提出</a:t>
            </a:r>
            <a:r>
              <a:rPr lang="en-US" altLang="zh-CN" sz="2400" b="1" dirty="0">
                <a:solidFill>
                  <a:srgbClr val="000000"/>
                </a:solidFill>
                <a:latin typeface="黑体" panose="02010609060101010101" pitchFamily="2" charset="-122"/>
              </a:rPr>
              <a:t>“</a:t>
            </a:r>
            <a:r>
              <a:rPr lang="zh-CN" altLang="en-US" sz="2400" b="1" dirty="0">
                <a:solidFill>
                  <a:srgbClr val="000000"/>
                </a:solidFill>
                <a:latin typeface="宋体" panose="02010600030101010101" pitchFamily="2" charset="-122"/>
              </a:rPr>
              <a:t>大  </a:t>
            </a:r>
            <a:endParaRPr lang="zh-CN" altLang="en-US" sz="2400" b="1" dirty="0">
              <a:solidFill>
                <a:srgbClr val="000000"/>
              </a:solidFill>
              <a:latin typeface="宋体" panose="02010600030101010101" pitchFamily="2" charset="-122"/>
            </a:endParaRPr>
          </a:p>
          <a:p>
            <a:pPr algn="ctr" eaLnBrk="0" hangingPunct="0">
              <a:lnSpc>
                <a:spcPct val="125000"/>
              </a:lnSpc>
              <a:buClr>
                <a:schemeClr val="hlink"/>
              </a:buClr>
              <a:buSzPct val="70000"/>
              <a:buFont typeface="Wingdings" panose="05000000000000000000" pitchFamily="2" charset="2"/>
              <a:buNone/>
            </a:pPr>
            <a:r>
              <a:rPr lang="zh-CN" altLang="en-US" sz="2400" b="1" dirty="0">
                <a:solidFill>
                  <a:srgbClr val="000000"/>
                </a:solidFill>
                <a:latin typeface="宋体" panose="02010600030101010101" pitchFamily="2" charset="-122"/>
              </a:rPr>
              <a:t> 农业循环理论</a:t>
            </a:r>
            <a:r>
              <a:rPr lang="en-US" altLang="zh-CN" sz="2400" b="1" dirty="0">
                <a:solidFill>
                  <a:srgbClr val="000000"/>
                </a:solidFill>
                <a:latin typeface="黑体" panose="02010609060101010101" pitchFamily="2" charset="-122"/>
              </a:rPr>
              <a:t>”</a:t>
            </a:r>
            <a:r>
              <a:rPr lang="zh-CN" altLang="en-US" sz="2400" b="1" dirty="0">
                <a:solidFill>
                  <a:srgbClr val="000000"/>
                </a:solidFill>
                <a:latin typeface="宋体" panose="02010600030101010101" pitchFamily="2" charset="-122"/>
              </a:rPr>
              <a:t>，生态植保</a:t>
            </a:r>
            <a:r>
              <a:rPr lang="en-US" altLang="zh-CN" sz="2400" b="1" dirty="0">
                <a:solidFill>
                  <a:srgbClr val="000000"/>
                </a:solidFill>
                <a:latin typeface="黑体" panose="02010609060101010101" pitchFamily="2" charset="-122"/>
              </a:rPr>
              <a:t>“</a:t>
            </a:r>
            <a:r>
              <a:rPr lang="zh-CN" altLang="en-US" sz="2400" b="1" dirty="0">
                <a:solidFill>
                  <a:srgbClr val="000000"/>
                </a:solidFill>
                <a:latin typeface="宋体" panose="02010600030101010101" pitchFamily="2" charset="-122"/>
              </a:rPr>
              <a:t>三生技术体系</a:t>
            </a:r>
            <a:r>
              <a:rPr lang="en-US" altLang="zh-CN" sz="2400" b="1" dirty="0">
                <a:solidFill>
                  <a:srgbClr val="000000"/>
                </a:solidFill>
                <a:latin typeface="黑体" panose="02010609060101010101" pitchFamily="2" charset="-122"/>
              </a:rPr>
              <a:t>”</a:t>
            </a:r>
            <a:r>
              <a:rPr lang="zh-CN" altLang="en-US" sz="2400" b="1" dirty="0">
                <a:solidFill>
                  <a:srgbClr val="000000"/>
                </a:solidFill>
                <a:latin typeface="宋体" panose="02010600030101010101" pitchFamily="2" charset="-122"/>
              </a:rPr>
              <a:t>。</a:t>
            </a:r>
            <a:endParaRPr lang="zh-CN" altLang="en-US" sz="2400" b="1" dirty="0">
              <a:solidFill>
                <a:srgbClr val="000000"/>
              </a:solidFill>
              <a:latin typeface="宋体" panose="02010600030101010101" pitchFamily="2" charset="-122"/>
            </a:endParaRPr>
          </a:p>
          <a:p>
            <a:pPr eaLnBrk="0" hangingPunct="0">
              <a:lnSpc>
                <a:spcPct val="125000"/>
              </a:lnSpc>
              <a:buClr>
                <a:schemeClr val="hlink"/>
              </a:buClr>
              <a:buSzPct val="70000"/>
              <a:buFont typeface="Wingdings" panose="05000000000000000000" pitchFamily="2" charset="2"/>
              <a:buNone/>
            </a:pPr>
            <a:r>
              <a:rPr lang="zh-CN" altLang="en-US" sz="2400" b="1" dirty="0">
                <a:solidFill>
                  <a:srgbClr val="000000"/>
                </a:solidFill>
                <a:latin typeface="宋体" panose="02010600030101010101" pitchFamily="2" charset="-122"/>
              </a:rPr>
              <a:t>莒南蟠龙湖生态养殖园、巢湖昆虫生态园的指导，系成功    </a:t>
            </a:r>
            <a:endParaRPr lang="zh-CN" altLang="en-US" sz="2400" b="1" dirty="0">
              <a:solidFill>
                <a:srgbClr val="000000"/>
              </a:solidFill>
              <a:latin typeface="宋体" panose="02010600030101010101" pitchFamily="2" charset="-122"/>
            </a:endParaRPr>
          </a:p>
          <a:p>
            <a:pPr eaLnBrk="0" hangingPunct="0">
              <a:lnSpc>
                <a:spcPct val="125000"/>
              </a:lnSpc>
              <a:buClr>
                <a:schemeClr val="hlink"/>
              </a:buClr>
              <a:buSzPct val="70000"/>
              <a:buFont typeface="Wingdings" panose="05000000000000000000" pitchFamily="2" charset="2"/>
              <a:buNone/>
            </a:pPr>
            <a:r>
              <a:rPr lang="zh-CN" altLang="en-US" sz="2400" b="1" dirty="0">
                <a:solidFill>
                  <a:srgbClr val="000000"/>
                </a:solidFill>
                <a:latin typeface="宋体" panose="02010600030101010101" pitchFamily="2" charset="-122"/>
              </a:rPr>
              <a:t>     指导案例。</a:t>
            </a:r>
            <a:endParaRPr lang="zh-CN" altLang="en-US" sz="2400" b="1" dirty="0">
              <a:solidFill>
                <a:srgbClr val="000000"/>
              </a:solidFill>
              <a:latin typeface="宋体" panose="02010600030101010101" pitchFamily="2" charset="-122"/>
            </a:endParaRPr>
          </a:p>
          <a:p>
            <a:pPr eaLnBrk="0" hangingPunct="0">
              <a:lnSpc>
                <a:spcPct val="125000"/>
              </a:lnSpc>
              <a:buClr>
                <a:schemeClr val="hlink"/>
              </a:buClr>
              <a:buSzPct val="70000"/>
              <a:buFont typeface="Wingdings" panose="05000000000000000000" pitchFamily="2" charset="2"/>
              <a:buNone/>
            </a:pPr>
            <a:r>
              <a:rPr lang="zh-CN" altLang="en-US" sz="2400" b="1" dirty="0">
                <a:solidFill>
                  <a:srgbClr val="000000"/>
                </a:solidFill>
                <a:latin typeface="宋体" panose="02010600030101010101" pitchFamily="2" charset="-122"/>
              </a:rPr>
              <a:t>成功指导新农人创业团队，指导</a:t>
            </a:r>
            <a:r>
              <a:rPr lang="en-US" altLang="zh-CN" sz="2400" b="1" dirty="0">
                <a:solidFill>
                  <a:srgbClr val="000000"/>
                </a:solidFill>
                <a:latin typeface="宋体" panose="02010600030101010101" pitchFamily="2" charset="-122"/>
              </a:rPr>
              <a:t>5</a:t>
            </a:r>
            <a:r>
              <a:rPr lang="zh-CN" altLang="en-US" sz="2400" b="1" dirty="0">
                <a:solidFill>
                  <a:srgbClr val="000000"/>
                </a:solidFill>
                <a:latin typeface="宋体" panose="02010600030101010101" pitchFamily="2" charset="-122"/>
              </a:rPr>
              <a:t>项国家级大学生创新</a:t>
            </a:r>
            <a:endParaRPr lang="zh-CN" altLang="en-US" sz="2400" b="1" dirty="0">
              <a:solidFill>
                <a:srgbClr val="000000"/>
              </a:solidFill>
              <a:latin typeface="宋体" panose="02010600030101010101" pitchFamily="2" charset="-122"/>
            </a:endParaRPr>
          </a:p>
          <a:p>
            <a:pPr eaLnBrk="0" hangingPunct="0">
              <a:lnSpc>
                <a:spcPct val="125000"/>
              </a:lnSpc>
              <a:buClr>
                <a:schemeClr val="hlink"/>
              </a:buClr>
              <a:buSzPct val="70000"/>
              <a:buFont typeface="Wingdings" panose="05000000000000000000" pitchFamily="2" charset="2"/>
              <a:buNone/>
            </a:pPr>
            <a:r>
              <a:rPr lang="zh-CN" altLang="en-US" sz="2400" b="1" dirty="0">
                <a:solidFill>
                  <a:srgbClr val="000000"/>
                </a:solidFill>
                <a:latin typeface="宋体" panose="02010600030101010101" pitchFamily="2" charset="-122"/>
              </a:rPr>
              <a:t>    计划课题，为优秀的大学生创业指导教师。</a:t>
            </a:r>
            <a:endParaRPr lang="zh-CN" altLang="en-US" sz="2400" dirty="0">
              <a:latin typeface="宋体" panose="02010600030101010101" pitchFamily="2" charset="-122"/>
            </a:endParaRPr>
          </a:p>
        </p:txBody>
      </p:sp>
      <p:pic>
        <p:nvPicPr>
          <p:cNvPr id="6" name="Picture 2" descr="C:\Users\ADMINI~1\AppData\Local\Temp\WeChat Files\413106741230589963.jpg"/>
          <p:cNvPicPr>
            <a:picLocks noChangeAspect="1" noChangeArrowheads="1"/>
          </p:cNvPicPr>
          <p:nvPr/>
        </p:nvPicPr>
        <p:blipFill>
          <a:blip r:embed="rId2" cstate="print"/>
          <a:srcRect/>
          <a:stretch>
            <a:fillRect/>
          </a:stretch>
        </p:blipFill>
        <p:spPr bwMode="auto">
          <a:xfrm>
            <a:off x="685800" y="304800"/>
            <a:ext cx="2057400" cy="286395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内容占位符 2"/>
          <p:cNvSpPr>
            <a:spLocks noGrp="1" noChangeArrowheads="1"/>
          </p:cNvSpPr>
          <p:nvPr>
            <p:ph idx="1"/>
          </p:nvPr>
        </p:nvSpPr>
        <p:spPr>
          <a:xfrm>
            <a:off x="0" y="0"/>
            <a:ext cx="9144000" cy="6934200"/>
          </a:xfrm>
        </p:spPr>
        <p:txBody>
          <a:bodyPr>
            <a:normAutofit/>
          </a:bodyPr>
          <a:lstStyle/>
          <a:p>
            <a:pPr eaLnBrk="1" hangingPunct="1">
              <a:buFontTx/>
              <a:buNone/>
            </a:pPr>
            <a:r>
              <a:rPr lang="zh-CN" altLang="en-US" sz="2400" b="1" noProof="1">
                <a:latin typeface="宋体" panose="02010600030101010101" pitchFamily="2" charset="-122"/>
              </a:rPr>
              <a:t>在研课题与经费情况：</a:t>
            </a:r>
            <a:endParaRPr lang="zh-CN" altLang="en-US" sz="2400" b="1" noProof="1">
              <a:latin typeface="宋体" panose="02010600030101010101" pitchFamily="2" charset="-122"/>
            </a:endParaRPr>
          </a:p>
          <a:p>
            <a:pPr eaLnBrk="1" hangingPunct="1">
              <a:buFontTx/>
              <a:buNone/>
            </a:pPr>
            <a:endParaRPr lang="zh-CN" altLang="zh-CN" b="1" noProof="1"/>
          </a:p>
          <a:p>
            <a:pPr eaLnBrk="1" hangingPunct="1">
              <a:buFontTx/>
              <a:buNone/>
            </a:pPr>
            <a:endParaRPr lang="zh-CN" altLang="zh-CN" b="1" noProof="1"/>
          </a:p>
          <a:p>
            <a:pPr eaLnBrk="1" hangingPunct="1">
              <a:buFontTx/>
              <a:buNone/>
            </a:pPr>
            <a:endParaRPr lang="zh-CN" altLang="zh-CN" b="1" noProof="1"/>
          </a:p>
          <a:p>
            <a:pPr eaLnBrk="1" hangingPunct="1">
              <a:buFontTx/>
              <a:buNone/>
            </a:pPr>
            <a:endParaRPr lang="zh-CN" altLang="zh-CN" sz="1600" b="1" noProof="1">
              <a:latin typeface="宋体" panose="02010600030101010101" pitchFamily="2" charset="-122"/>
            </a:endParaRPr>
          </a:p>
          <a:p>
            <a:pPr eaLnBrk="1" hangingPunct="1">
              <a:buFontTx/>
              <a:buNone/>
            </a:pPr>
            <a:r>
              <a:rPr lang="zh-CN" altLang="en-US" sz="1800" b="1" noProof="1">
                <a:latin typeface="宋体" panose="02010600030101010101" pitchFamily="2" charset="-122"/>
              </a:rPr>
              <a:t>     </a:t>
            </a:r>
            <a:r>
              <a:rPr lang="en-US" altLang="zh-CN" sz="1800" b="1" dirty="0">
                <a:latin typeface="宋体" panose="02010600030101010101" pitchFamily="2" charset="-122"/>
              </a:rPr>
              <a:t>5             </a:t>
            </a:r>
            <a:r>
              <a:rPr lang="zh-CN" altLang="en-US" sz="1800" b="1" noProof="1">
                <a:latin typeface="宋体" panose="02010600030101010101" pitchFamily="2" charset="-122"/>
              </a:rPr>
              <a:t>利用黄粉虫过腹转化餐厨废弃物技术创新应用           </a:t>
            </a:r>
            <a:r>
              <a:rPr lang="en-US" altLang="zh-CN" sz="1800" b="1" dirty="0">
                <a:latin typeface="宋体" panose="02010600030101010101" pitchFamily="2" charset="-122"/>
              </a:rPr>
              <a:t>6</a:t>
            </a:r>
            <a:endParaRPr lang="en-US" altLang="zh-CN" sz="1800" b="1" dirty="0">
              <a:latin typeface="宋体" panose="02010600030101010101" pitchFamily="2" charset="-122"/>
            </a:endParaRPr>
          </a:p>
          <a:p>
            <a:pPr>
              <a:buNone/>
            </a:pPr>
            <a:r>
              <a:rPr lang="en-US" altLang="zh-CN" sz="1800" b="1" dirty="0"/>
              <a:t>           </a:t>
            </a:r>
            <a:r>
              <a:rPr lang="en-US" altLang="zh-CN" sz="1800" b="1" dirty="0">
                <a:solidFill>
                  <a:srgbClr val="FF0000"/>
                </a:solidFill>
              </a:rPr>
              <a:t>6                               </a:t>
            </a:r>
            <a:r>
              <a:rPr lang="zh-CN" altLang="zh-CN" sz="1800" b="1" dirty="0">
                <a:solidFill>
                  <a:srgbClr val="FF0000"/>
                </a:solidFill>
              </a:rPr>
              <a:t>利用环境昆虫转化实现作物秸秆资源化</a:t>
            </a:r>
            <a:r>
              <a:rPr lang="en-US" altLang="zh-CN" sz="1800" b="1" dirty="0">
                <a:solidFill>
                  <a:srgbClr val="FF0000"/>
                </a:solidFill>
              </a:rPr>
              <a:t>                                   </a:t>
            </a:r>
            <a:r>
              <a:rPr lang="en-US" altLang="zh-CN" sz="1800" b="1" dirty="0">
                <a:solidFill>
                  <a:srgbClr val="FF0000"/>
                </a:solidFill>
                <a:latin typeface="Times New Roman" panose="02020603050405020304" pitchFamily="18" charset="0"/>
                <a:cs typeface="Times New Roman" panose="02020603050405020304" pitchFamily="18" charset="0"/>
              </a:rPr>
              <a:t>100</a:t>
            </a:r>
            <a:endParaRPr lang="en-US" altLang="zh-CN" sz="1800" b="1" noProof="1">
              <a:solidFill>
                <a:srgbClr val="FF0000"/>
              </a:solidFill>
              <a:latin typeface="Times New Roman" panose="02020603050405020304" pitchFamily="18" charset="0"/>
              <a:cs typeface="Times New Roman" panose="02020603050405020304" pitchFamily="18" charset="0"/>
            </a:endParaRPr>
          </a:p>
          <a:p>
            <a:pPr eaLnBrk="1" hangingPunct="1">
              <a:buFontTx/>
              <a:buNone/>
            </a:pPr>
            <a:r>
              <a:rPr lang="zh-CN" altLang="en-US" sz="1800" b="1" noProof="1">
                <a:latin typeface="宋体" panose="02010600030101010101" pitchFamily="2" charset="-122"/>
              </a:rPr>
              <a:t>发表论文：</a:t>
            </a:r>
            <a:endParaRPr lang="zh-CN" altLang="en-US" sz="1800" b="1" noProof="1">
              <a:latin typeface="Times New Roman" panose="02020603050405020304" pitchFamily="18" charset="0"/>
            </a:endParaRPr>
          </a:p>
          <a:p>
            <a:pPr eaLnBrk="1" hangingPunct="1">
              <a:buFontTx/>
              <a:buNone/>
            </a:pPr>
            <a:r>
              <a:rPr lang="zh-CN" altLang="zh-CN" sz="1600" b="1" noProof="1">
                <a:latin typeface="Times New Roman" panose="02020603050405020304" pitchFamily="18" charset="0"/>
              </a:rPr>
              <a:t>1</a:t>
            </a:r>
            <a:r>
              <a:rPr lang="zh-CN" altLang="en-US" sz="1600" b="1" noProof="1">
                <a:latin typeface="Times New Roman" panose="02020603050405020304" pitchFamily="18" charset="0"/>
              </a:rPr>
              <a:t>、</a:t>
            </a:r>
            <a:r>
              <a:rPr lang="en-US" altLang="zh-CN" sz="1600" b="1" noProof="1">
                <a:latin typeface="Times New Roman" panose="02020603050405020304" pitchFamily="18" charset="0"/>
              </a:rPr>
              <a:t>yusheng LIU,Wei Huang.The study of feasibility on the new biodiesel material –insect fat，IEEE PRESS，2011，253-260.</a:t>
            </a:r>
            <a:endParaRPr lang="en-US" altLang="zh-CN" sz="1600" b="1" noProof="1">
              <a:latin typeface="Times New Roman" panose="02020603050405020304" pitchFamily="18" charset="0"/>
            </a:endParaRPr>
          </a:p>
          <a:p>
            <a:pPr eaLnBrk="1" hangingPunct="1">
              <a:buFontTx/>
              <a:buNone/>
            </a:pPr>
            <a:r>
              <a:rPr lang="en-US" altLang="zh-CN" sz="1600" b="1" noProof="1">
                <a:latin typeface="Times New Roman" panose="02020603050405020304" pitchFamily="18" charset="0"/>
              </a:rPr>
              <a:t>2</a:t>
            </a:r>
            <a:r>
              <a:rPr lang="zh-CN" altLang="zh-CN" sz="1600" b="1" noProof="1">
                <a:latin typeface="Times New Roman" panose="02020603050405020304" pitchFamily="18" charset="0"/>
              </a:rPr>
              <a:t>、刘玉升.构建腐屑生态系统开辟农业生产新战场</a:t>
            </a:r>
            <a:r>
              <a:rPr lang="en-US" altLang="zh-CN" sz="1600" b="1" noProof="1">
                <a:latin typeface="Times New Roman" panose="02020603050405020304" pitchFamily="18" charset="0"/>
              </a:rPr>
              <a:t>[J]</a:t>
            </a:r>
            <a:r>
              <a:rPr lang="zh-CN" altLang="zh-CN" sz="1600" b="1" noProof="1">
                <a:latin typeface="Times New Roman" panose="02020603050405020304" pitchFamily="18" charset="0"/>
              </a:rPr>
              <a:t>农业系统科学与综合研究,2000,16(1)：57-59.</a:t>
            </a:r>
            <a:endParaRPr lang="zh-CN" altLang="zh-CN" sz="1600" b="1" noProof="1">
              <a:latin typeface="Times New Roman" panose="02020603050405020304" pitchFamily="18" charset="0"/>
            </a:endParaRPr>
          </a:p>
          <a:p>
            <a:pPr eaLnBrk="1" hangingPunct="1">
              <a:buFontTx/>
              <a:buNone/>
            </a:pPr>
            <a:r>
              <a:rPr lang="zh-CN" altLang="zh-CN" sz="1600" b="1" noProof="1">
                <a:latin typeface="Times New Roman" panose="02020603050405020304" pitchFamily="18" charset="0"/>
              </a:rPr>
              <a:t>3</a:t>
            </a:r>
            <a:r>
              <a:rPr lang="zh-CN" altLang="en-US" sz="1600" b="1" noProof="1">
                <a:latin typeface="Times New Roman" panose="02020603050405020304" pitchFamily="18" charset="0"/>
              </a:rPr>
              <a:t>、</a:t>
            </a:r>
            <a:r>
              <a:rPr lang="zh-CN" altLang="zh-CN" sz="1600" b="1" noProof="1">
                <a:latin typeface="Times New Roman" panose="02020603050405020304" pitchFamily="18" charset="0"/>
              </a:rPr>
              <a:t>刘玉升,李明立,刘俊展,郑继法. 东亚飞蝗肠道细菌的研究</a:t>
            </a:r>
            <a:r>
              <a:rPr lang="en-US" altLang="zh-CN" sz="1600" b="1" noProof="1">
                <a:latin typeface="Times New Roman" panose="02020603050405020304" pitchFamily="18" charset="0"/>
              </a:rPr>
              <a:t>[J]. </a:t>
            </a:r>
            <a:r>
              <a:rPr lang="zh-CN" altLang="zh-CN" sz="1600" b="1" noProof="1">
                <a:latin typeface="Times New Roman" panose="02020603050405020304" pitchFamily="18" charset="0"/>
              </a:rPr>
              <a:t>中国微生态学杂志,2007,(01):34-36+39.</a:t>
            </a:r>
            <a:endParaRPr lang="zh-CN" altLang="zh-CN" sz="1600" b="1" noProof="1">
              <a:latin typeface="Times New Roman" panose="02020603050405020304" pitchFamily="18" charset="0"/>
            </a:endParaRPr>
          </a:p>
          <a:p>
            <a:pPr eaLnBrk="1" hangingPunct="1">
              <a:buFontTx/>
              <a:buNone/>
            </a:pPr>
            <a:r>
              <a:rPr lang="zh-CN" altLang="zh-CN" sz="1600" b="1" noProof="1">
                <a:latin typeface="Times New Roman" panose="02020603050405020304" pitchFamily="18" charset="0"/>
              </a:rPr>
              <a:t>4</a:t>
            </a:r>
            <a:r>
              <a:rPr lang="zh-CN" altLang="en-US" sz="1600" b="1" noProof="1">
                <a:latin typeface="Times New Roman" panose="02020603050405020304" pitchFamily="18" charset="0"/>
              </a:rPr>
              <a:t>、刘玉升,王丽,张广杰,姚文涛,宋洪涛,庞运才. 城乡生活垃圾一体化处理探讨:三元二级分类新体系</a:t>
            </a:r>
            <a:r>
              <a:rPr lang="en-US" altLang="en-US" sz="1600" b="1" noProof="1">
                <a:latin typeface="Times New Roman" panose="02020603050405020304" pitchFamily="18" charset="0"/>
              </a:rPr>
              <a:t>[J]. </a:t>
            </a:r>
            <a:r>
              <a:rPr lang="zh-CN" altLang="en-US" sz="1600" b="1" noProof="1">
                <a:latin typeface="Times New Roman" panose="02020603050405020304" pitchFamily="18" charset="0"/>
              </a:rPr>
              <a:t>再生资源与循环经济,2017,(02):33-36.</a:t>
            </a:r>
            <a:endParaRPr lang="zh-CN" altLang="en-US" sz="1600" b="1" noProof="1">
              <a:latin typeface="Times New Roman" panose="02020603050405020304" pitchFamily="18" charset="0"/>
            </a:endParaRPr>
          </a:p>
          <a:p>
            <a:pPr eaLnBrk="1" hangingPunct="1">
              <a:buFontTx/>
              <a:buNone/>
            </a:pPr>
            <a:r>
              <a:rPr lang="zh-CN" altLang="en-US" sz="2400" b="1" noProof="1">
                <a:latin typeface="宋体" panose="02010600030101010101" pitchFamily="2" charset="-122"/>
              </a:rPr>
              <a:t>获奖情况：</a:t>
            </a:r>
            <a:endParaRPr lang="zh-CN" altLang="en-US" sz="2000" b="1" noProof="1">
              <a:latin typeface="Times New Roman" panose="02020603050405020304" pitchFamily="18" charset="0"/>
            </a:endParaRPr>
          </a:p>
          <a:p>
            <a:pPr eaLnBrk="1" hangingPunct="1">
              <a:buFontTx/>
              <a:buNone/>
            </a:pPr>
            <a:r>
              <a:rPr lang="zh-CN" altLang="zh-CN" sz="1800" b="1" noProof="1">
                <a:latin typeface="Times New Roman" panose="02020603050405020304" pitchFamily="18" charset="0"/>
              </a:rPr>
              <a:t>1</a:t>
            </a:r>
            <a:r>
              <a:rPr lang="zh-CN" altLang="en-US" sz="1800" b="1" noProof="1">
                <a:latin typeface="Times New Roman" panose="02020603050405020304" pitchFamily="18" charset="0"/>
              </a:rPr>
              <a:t>、</a:t>
            </a:r>
            <a:r>
              <a:rPr lang="zh-CN" altLang="zh-CN" sz="1800" b="1" noProof="1">
                <a:latin typeface="Times New Roman" panose="02020603050405020304" pitchFamily="18" charset="0"/>
              </a:rPr>
              <a:t>2014-11“利用环境昆虫转化处理蔬菜尾菜及玉米秸秆的技术研究与示范应用”荣获山东省自然科学学术创新奖一等奖（第一位）。</a:t>
            </a:r>
            <a:endParaRPr lang="zh-CN" altLang="zh-CN" sz="1800" b="1" noProof="1">
              <a:latin typeface="Times New Roman" panose="02020603050405020304" pitchFamily="18" charset="0"/>
            </a:endParaRPr>
          </a:p>
          <a:p>
            <a:pPr>
              <a:buNone/>
            </a:pPr>
            <a:r>
              <a:rPr lang="zh-CN" altLang="zh-CN" sz="1800" b="1" noProof="1">
                <a:latin typeface="Times New Roman" panose="02020603050405020304" pitchFamily="18" charset="0"/>
              </a:rPr>
              <a:t>2</a:t>
            </a:r>
            <a:r>
              <a:rPr lang="zh-CN" altLang="en-US" sz="1800" b="1" noProof="1">
                <a:latin typeface="Times New Roman" panose="02020603050405020304" pitchFamily="18" charset="0"/>
              </a:rPr>
              <a:t>、</a:t>
            </a:r>
            <a:r>
              <a:rPr lang="zh-CN" altLang="zh-CN" sz="1800" b="1" noProof="1">
                <a:latin typeface="Times New Roman" panose="02020603050405020304" pitchFamily="18" charset="0"/>
              </a:rPr>
              <a:t>2017-01“农村城镇化生活有机垃圾转化处理的生物系统技术开发与推广”荣获淄博市科技进步奖二等奖（第一位）。</a:t>
            </a:r>
            <a:endParaRPr lang="zh-CN" altLang="zh-CN" sz="1800" b="1" noProof="1">
              <a:latin typeface="Times New Roman" panose="02020603050405020304" pitchFamily="18" charset="0"/>
            </a:endParaRPr>
          </a:p>
        </p:txBody>
      </p:sp>
      <p:graphicFrame>
        <p:nvGraphicFramePr>
          <p:cNvPr id="21507" name="表格 21506"/>
          <p:cNvGraphicFramePr/>
          <p:nvPr/>
        </p:nvGraphicFramePr>
        <p:xfrm>
          <a:off x="228600" y="627063"/>
          <a:ext cx="8686800" cy="1911318"/>
        </p:xfrm>
        <a:graphic>
          <a:graphicData uri="http://schemas.openxmlformats.org/drawingml/2006/table">
            <a:tbl>
              <a:tblPr/>
              <a:tblGrid>
                <a:gridCol w="838200"/>
                <a:gridCol w="6400800"/>
                <a:gridCol w="1447800"/>
              </a:tblGrid>
              <a:tr h="431800">
                <a:tc>
                  <a:txBody>
                    <a:bodyPr/>
                    <a:lstStyle/>
                    <a:p>
                      <a:pPr lvl="0" algn="ctr" eaLnBrk="1" hangingPunct="1">
                        <a:buNone/>
                      </a:pPr>
                      <a:r>
                        <a:rPr lang="zh-CN" altLang="en-US" b="1" dirty="0">
                          <a:latin typeface="Times New Roman" panose="02020603050405020304" pitchFamily="18" charset="0"/>
                          <a:ea typeface="宋体" panose="02010600030101010101" pitchFamily="2" charset="-122"/>
                        </a:rPr>
                        <a:t>序号</a:t>
                      </a:r>
                      <a:endParaRPr lang="zh-CN" altLang="en-US" b="1" dirty="0">
                        <a:latin typeface="Times New Roman" panose="02020603050405020304" pitchFamily="18" charset="0"/>
                        <a:ea typeface="宋体" panose="02010600030101010101" pitchFamily="2" charset="-122"/>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p>
                      <a:pPr lvl="0" algn="ctr" eaLnBrk="1" hangingPunct="1">
                        <a:buNone/>
                      </a:pPr>
                      <a:r>
                        <a:rPr lang="zh-CN" altLang="en-US" b="1" dirty="0">
                          <a:latin typeface="Times New Roman" panose="02020603050405020304" pitchFamily="18" charset="0"/>
                          <a:ea typeface="宋体" panose="02010600030101010101" pitchFamily="2" charset="-122"/>
                        </a:rPr>
                        <a:t>在研课题</a:t>
                      </a:r>
                      <a:endParaRPr lang="zh-CN" altLang="en-US" b="1" dirty="0">
                        <a:latin typeface="Times New Roman" panose="02020603050405020304" pitchFamily="18" charset="0"/>
                        <a:ea typeface="宋体" panose="02010600030101010101" pitchFamily="2" charset="-122"/>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p>
                      <a:pPr lvl="0" algn="ctr" eaLnBrk="1" hangingPunct="1">
                        <a:buNone/>
                      </a:pPr>
                      <a:r>
                        <a:rPr lang="zh-CN" altLang="en-US" b="1" dirty="0">
                          <a:latin typeface="Times New Roman" panose="02020603050405020304" pitchFamily="18" charset="0"/>
                          <a:ea typeface="宋体" panose="02010600030101010101" pitchFamily="2" charset="-122"/>
                        </a:rPr>
                        <a:t>经费（万元）</a:t>
                      </a:r>
                      <a:endParaRPr lang="zh-CN" altLang="en-US" b="1" dirty="0">
                        <a:latin typeface="Times New Roman" panose="02020603050405020304" pitchFamily="18" charset="0"/>
                        <a:ea typeface="宋体" panose="02010600030101010101" pitchFamily="2" charset="-122"/>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381000">
                <a:tc>
                  <a:txBody>
                    <a:bodyPr/>
                    <a:lstStyle/>
                    <a:p>
                      <a:pPr lvl="0" algn="ctr" eaLnBrk="1" hangingPunct="1">
                        <a:buNone/>
                      </a:pPr>
                      <a:r>
                        <a:rPr lang="en-US" altLang="zh-CN" dirty="0">
                          <a:solidFill>
                            <a:srgbClr val="000000"/>
                          </a:solidFill>
                          <a:latin typeface="Times New Roman" panose="02020603050405020304" pitchFamily="18" charset="0"/>
                          <a:ea typeface="宋体" panose="02010600030101010101" pitchFamily="2" charset="-122"/>
                        </a:rPr>
                        <a:t>  1</a:t>
                      </a:r>
                      <a:endParaRPr lang="en-US" altLang="zh-CN" dirty="0">
                        <a:solidFill>
                          <a:srgbClr val="000000"/>
                        </a:solidFill>
                        <a:latin typeface="Times New Roman" panose="02020603050405020304" pitchFamily="18" charset="0"/>
                        <a:ea typeface="宋体" panose="02010600030101010101" pitchFamily="2" charset="-122"/>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p>
                      <a:pPr lvl="0" algn="ctr" eaLnBrk="1" hangingPunct="1">
                        <a:buNone/>
                      </a:pPr>
                      <a:r>
                        <a:rPr lang="zh-CN" altLang="zh-CN" b="1" dirty="0">
                          <a:solidFill>
                            <a:srgbClr val="000000"/>
                          </a:solidFill>
                          <a:latin typeface="Times New Roman" panose="02020603050405020304" pitchFamily="18" charset="0"/>
                          <a:ea typeface="宋体" panose="02010600030101010101" pitchFamily="2" charset="-122"/>
                        </a:rPr>
                        <a:t>有机蔬菜清洁生产及生态植保“三生技术体系”研究与应用</a:t>
                      </a:r>
                      <a:endParaRPr lang="zh-CN" altLang="zh-CN" b="1" dirty="0">
                        <a:solidFill>
                          <a:srgbClr val="000000"/>
                        </a:solidFill>
                        <a:latin typeface="Times New Roman" panose="02020603050405020304" pitchFamily="18" charset="0"/>
                        <a:ea typeface="宋体" panose="02010600030101010101" pitchFamily="2" charset="-122"/>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p>
                      <a:pPr lvl="0" algn="ctr" eaLnBrk="1" hangingPunct="1">
                        <a:buNone/>
                      </a:pPr>
                      <a:r>
                        <a:rPr lang="en-US" altLang="zh-CN" dirty="0">
                          <a:solidFill>
                            <a:srgbClr val="000000"/>
                          </a:solidFill>
                          <a:latin typeface="Times New Roman" panose="02020603050405020304" pitchFamily="18" charset="0"/>
                          <a:ea typeface="宋体" panose="02010600030101010101" pitchFamily="2" charset="-122"/>
                        </a:rPr>
                        <a:t>20</a:t>
                      </a:r>
                      <a:endParaRPr lang="en-US" altLang="zh-CN" dirty="0">
                        <a:solidFill>
                          <a:srgbClr val="000000"/>
                        </a:solidFill>
                        <a:latin typeface="Times New Roman" panose="02020603050405020304" pitchFamily="18" charset="0"/>
                        <a:ea typeface="宋体" panose="02010600030101010101" pitchFamily="2" charset="-122"/>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r h="365125">
                <a:tc>
                  <a:txBody>
                    <a:bodyPr/>
                    <a:lstStyle/>
                    <a:p>
                      <a:pPr lvl="0" algn="ctr" eaLnBrk="1" hangingPunct="1">
                        <a:buNone/>
                      </a:pPr>
                      <a:r>
                        <a:rPr lang="en-US" altLang="zh-CN" dirty="0">
                          <a:solidFill>
                            <a:srgbClr val="000000"/>
                          </a:solidFill>
                          <a:latin typeface="Times New Roman" panose="02020603050405020304" pitchFamily="18" charset="0"/>
                          <a:ea typeface="宋体" panose="02010600030101010101" pitchFamily="2" charset="-122"/>
                        </a:rPr>
                        <a:t>  2</a:t>
                      </a:r>
                      <a:endParaRPr lang="en-US" altLang="zh-CN" dirty="0">
                        <a:solidFill>
                          <a:srgbClr val="000000"/>
                        </a:solidFill>
                        <a:latin typeface="Times New Roman" panose="02020603050405020304" pitchFamily="18" charset="0"/>
                        <a:ea typeface="宋体" panose="02010600030101010101" pitchFamily="2" charset="-122"/>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p>
                      <a:pPr lvl="0" algn="ctr" eaLnBrk="1" hangingPunct="1">
                        <a:buNone/>
                      </a:pPr>
                      <a:r>
                        <a:rPr lang="zh-CN" altLang="zh-CN" b="1" dirty="0">
                          <a:solidFill>
                            <a:srgbClr val="000000"/>
                          </a:solidFill>
                          <a:latin typeface="Times New Roman" panose="02020603050405020304" pitchFamily="18" charset="0"/>
                          <a:ea typeface="宋体" panose="02010600030101010101" pitchFamily="2" charset="-122"/>
                        </a:rPr>
                        <a:t>潍坊市餐厨垃圾处理环境昆虫技术引进</a:t>
                      </a:r>
                      <a:endParaRPr lang="zh-CN" altLang="zh-CN" b="1" dirty="0">
                        <a:solidFill>
                          <a:srgbClr val="000000"/>
                        </a:solidFill>
                        <a:latin typeface="Times New Roman" panose="02020603050405020304" pitchFamily="18" charset="0"/>
                        <a:ea typeface="宋体" panose="02010600030101010101" pitchFamily="2" charset="-122"/>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p>
                      <a:pPr lvl="0" algn="ctr" eaLnBrk="1" hangingPunct="1">
                        <a:buNone/>
                      </a:pPr>
                      <a:r>
                        <a:rPr lang="en-US" altLang="zh-CN" dirty="0">
                          <a:solidFill>
                            <a:srgbClr val="000000"/>
                          </a:solidFill>
                          <a:latin typeface="Times New Roman" panose="02020603050405020304" pitchFamily="18" charset="0"/>
                          <a:ea typeface="宋体" panose="02010600030101010101" pitchFamily="2" charset="-122"/>
                        </a:rPr>
                        <a:t>6</a:t>
                      </a:r>
                      <a:endParaRPr lang="en-US" altLang="zh-CN" dirty="0">
                        <a:solidFill>
                          <a:srgbClr val="000000"/>
                        </a:solidFill>
                        <a:latin typeface="Times New Roman" panose="02020603050405020304" pitchFamily="18" charset="0"/>
                        <a:ea typeface="宋体" panose="02010600030101010101" pitchFamily="2" charset="-122"/>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r>
              <a:tr h="367030">
                <a:tc>
                  <a:txBody>
                    <a:bodyPr/>
                    <a:lstStyle/>
                    <a:p>
                      <a:pPr lvl="0" algn="ctr" eaLnBrk="1" hangingPunct="1">
                        <a:buNone/>
                      </a:pPr>
                      <a:r>
                        <a:rPr lang="en-US" altLang="zh-CN" dirty="0">
                          <a:solidFill>
                            <a:srgbClr val="000000"/>
                          </a:solidFill>
                          <a:latin typeface="Times New Roman" panose="02020603050405020304" pitchFamily="18" charset="0"/>
                          <a:ea typeface="宋体" panose="02010600030101010101" pitchFamily="2" charset="-122"/>
                        </a:rPr>
                        <a:t>  3</a:t>
                      </a:r>
                      <a:endParaRPr lang="en-US" altLang="zh-CN" dirty="0">
                        <a:solidFill>
                          <a:srgbClr val="000000"/>
                        </a:solidFill>
                        <a:latin typeface="Times New Roman" panose="02020603050405020304" pitchFamily="18" charset="0"/>
                        <a:ea typeface="宋体" panose="02010600030101010101" pitchFamily="2" charset="-122"/>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F3F4"/>
                    </a:solidFill>
                  </a:tcPr>
                </a:tc>
                <a:tc>
                  <a:txBody>
                    <a:bodyPr/>
                    <a:lstStyle/>
                    <a:p>
                      <a:pPr lvl="0" algn="ctr" eaLnBrk="1" hangingPunct="1">
                        <a:buNone/>
                      </a:pPr>
                      <a:r>
                        <a:rPr lang="zh-CN" altLang="zh-CN" b="1" dirty="0">
                          <a:solidFill>
                            <a:srgbClr val="000000"/>
                          </a:solidFill>
                          <a:latin typeface="Times New Roman" panose="02020603050405020304" pitchFamily="18" charset="0"/>
                          <a:ea typeface="宋体" panose="02010600030101010101" pitchFamily="2" charset="-122"/>
                        </a:rPr>
                        <a:t>济宁市餐厨垃圾处理环境昆虫技术引进</a:t>
                      </a:r>
                      <a:endParaRPr lang="zh-CN" altLang="zh-CN" b="1" dirty="0">
                        <a:solidFill>
                          <a:srgbClr val="000000"/>
                        </a:solidFill>
                        <a:latin typeface="Times New Roman" panose="02020603050405020304" pitchFamily="18" charset="0"/>
                        <a:ea typeface="宋体" panose="02010600030101010101" pitchFamily="2" charset="-122"/>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F3F4"/>
                    </a:solidFill>
                  </a:tcPr>
                </a:tc>
                <a:tc>
                  <a:txBody>
                    <a:bodyPr/>
                    <a:lstStyle/>
                    <a:p>
                      <a:pPr lvl="0" algn="ctr" eaLnBrk="1" hangingPunct="1">
                        <a:buNone/>
                      </a:pPr>
                      <a:r>
                        <a:rPr lang="en-US" altLang="zh-CN" dirty="0">
                          <a:solidFill>
                            <a:srgbClr val="000000"/>
                          </a:solidFill>
                          <a:latin typeface="Times New Roman" panose="02020603050405020304" pitchFamily="18" charset="0"/>
                          <a:ea typeface="宋体" panose="02010600030101010101" pitchFamily="2" charset="-122"/>
                        </a:rPr>
                        <a:t>6</a:t>
                      </a:r>
                      <a:endParaRPr lang="en-US" altLang="zh-CN" dirty="0">
                        <a:solidFill>
                          <a:srgbClr val="000000"/>
                        </a:solidFill>
                        <a:latin typeface="Times New Roman" panose="02020603050405020304" pitchFamily="18" charset="0"/>
                        <a:ea typeface="宋体" panose="02010600030101010101" pitchFamily="2" charset="-122"/>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F3F4"/>
                    </a:solidFill>
                  </a:tcPr>
                </a:tc>
              </a:tr>
              <a:tr h="365125">
                <a:tc>
                  <a:txBody>
                    <a:bodyPr/>
                    <a:lstStyle/>
                    <a:p>
                      <a:pPr lvl="0" algn="ctr" eaLnBrk="1" hangingPunct="1">
                        <a:buNone/>
                      </a:pPr>
                      <a:r>
                        <a:rPr lang="en-US" altLang="zh-CN" dirty="0">
                          <a:solidFill>
                            <a:srgbClr val="000000"/>
                          </a:solidFill>
                          <a:latin typeface="Times New Roman" panose="02020603050405020304" pitchFamily="18" charset="0"/>
                          <a:ea typeface="宋体" panose="02010600030101010101" pitchFamily="2" charset="-122"/>
                        </a:rPr>
                        <a:t>  4</a:t>
                      </a:r>
                      <a:endParaRPr lang="en-US" altLang="zh-CN" dirty="0">
                        <a:solidFill>
                          <a:srgbClr val="000000"/>
                        </a:solidFill>
                        <a:latin typeface="Times New Roman" panose="02020603050405020304" pitchFamily="18" charset="0"/>
                        <a:ea typeface="宋体" panose="02010600030101010101" pitchFamily="2" charset="-122"/>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p>
                      <a:pPr lvl="0" algn="ctr" eaLnBrk="1" hangingPunct="1">
                        <a:buNone/>
                      </a:pPr>
                      <a:r>
                        <a:rPr lang="zh-CN" altLang="zh-CN" b="1" dirty="0">
                          <a:solidFill>
                            <a:srgbClr val="000000"/>
                          </a:solidFill>
                          <a:latin typeface="Times New Roman" panose="02020603050405020304" pitchFamily="18" charset="0"/>
                          <a:ea typeface="宋体" panose="02010600030101010101" pitchFamily="2" charset="-122"/>
                        </a:rPr>
                        <a:t>上海市餐厨垃圾处理环境昆虫技术引进</a:t>
                      </a:r>
                      <a:endParaRPr lang="zh-CN" altLang="zh-CN" b="1" dirty="0">
                        <a:solidFill>
                          <a:srgbClr val="000000"/>
                        </a:solidFill>
                        <a:latin typeface="Times New Roman" panose="02020603050405020304" pitchFamily="18" charset="0"/>
                        <a:ea typeface="宋体" panose="02010600030101010101" pitchFamily="2" charset="-122"/>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p>
                      <a:pPr lvl="0" algn="ctr" eaLnBrk="1" hangingPunct="1">
                        <a:buNone/>
                      </a:pPr>
                      <a:r>
                        <a:rPr lang="en-US" altLang="zh-CN" dirty="0">
                          <a:solidFill>
                            <a:srgbClr val="000000"/>
                          </a:solidFill>
                          <a:latin typeface="Times New Roman" panose="02020603050405020304" pitchFamily="18" charset="0"/>
                          <a:ea typeface="宋体" panose="02010600030101010101" pitchFamily="2" charset="-122"/>
                        </a:rPr>
                        <a:t>16</a:t>
                      </a:r>
                      <a:endParaRPr lang="en-US" altLang="zh-CN" dirty="0">
                        <a:solidFill>
                          <a:srgbClr val="000000"/>
                        </a:solidFill>
                        <a:latin typeface="Times New Roman" panose="02020603050405020304" pitchFamily="18" charset="0"/>
                        <a:ea typeface="宋体" panose="02010600030101010101" pitchFamily="2" charset="-122"/>
                      </a:endParaRPr>
                    </a:p>
                  </a:txBody>
                  <a:tcPr marT="45712" marB="45712">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457200" y="228600"/>
            <a:ext cx="8229600" cy="560388"/>
          </a:xfrm>
        </p:spPr>
        <p:txBody>
          <a:bodyPr>
            <a:normAutofit fontScale="90000"/>
          </a:bodyPr>
          <a:lstStyle/>
          <a:p>
            <a:pPr algn="l"/>
            <a:br>
              <a:rPr lang="en-US" altLang="zh-CN" sz="3200" b="1" dirty="0">
                <a:solidFill>
                  <a:srgbClr val="0000FF"/>
                </a:solidFill>
                <a:latin typeface="华文楷体" panose="02010600040101010101" pitchFamily="2" charset="-122"/>
                <a:ea typeface="华文楷体" panose="02010600040101010101" pitchFamily="2" charset="-122"/>
              </a:rPr>
            </a:br>
            <a:r>
              <a:rPr lang="zh-CN" altLang="en-US" sz="3600" b="1" dirty="0">
                <a:solidFill>
                  <a:srgbClr val="0000FF"/>
                </a:solidFill>
                <a:latin typeface="华文楷体" panose="02010600040101010101" pitchFamily="2" charset="-122"/>
                <a:ea typeface="华文楷体" panose="02010600040101010101" pitchFamily="2" charset="-122"/>
              </a:rPr>
              <a:t>郑方强简介    </a:t>
            </a:r>
            <a:br>
              <a:rPr lang="en-US" altLang="zh-CN" b="1" dirty="0">
                <a:solidFill>
                  <a:srgbClr val="FFFF00"/>
                </a:solidFill>
                <a:latin typeface="黑体" panose="02010609060101010101" pitchFamily="2" charset="-122"/>
                <a:ea typeface="黑体" panose="02010609060101010101" pitchFamily="2" charset="-122"/>
              </a:rPr>
            </a:br>
            <a:endParaRPr lang="zh-CN" altLang="en-US" dirty="0"/>
          </a:p>
        </p:txBody>
      </p:sp>
      <p:sp>
        <p:nvSpPr>
          <p:cNvPr id="3" name="内容占位符 2"/>
          <p:cNvSpPr>
            <a:spLocks noGrp="1"/>
          </p:cNvSpPr>
          <p:nvPr>
            <p:ph idx="1"/>
          </p:nvPr>
        </p:nvSpPr>
        <p:spPr>
          <a:xfrm>
            <a:off x="304800" y="838200"/>
            <a:ext cx="6858000" cy="1447800"/>
          </a:xfrm>
          <a:ln w="38100">
            <a:solidFill>
              <a:srgbClr val="C00000"/>
            </a:solidFill>
          </a:ln>
        </p:spPr>
        <p:txBody>
          <a:bodyPr>
            <a:normAutofit lnSpcReduction="10000"/>
          </a:bodyPr>
          <a:lstStyle/>
          <a:p>
            <a:pPr marL="0">
              <a:lnSpc>
                <a:spcPct val="125000"/>
              </a:lnSpc>
              <a:spcBef>
                <a:spcPts val="0"/>
              </a:spcBef>
              <a:buClr>
                <a:schemeClr val="hlink"/>
              </a:buClr>
              <a:buSzPct val="70000"/>
              <a:buFont typeface="Wingdings" panose="05000000000000000000" pitchFamily="2" charset="2"/>
              <a:buNone/>
              <a:defRPr/>
            </a:pPr>
            <a:r>
              <a:rPr lang="zh-CN" altLang="en-US" sz="2400" b="1" dirty="0">
                <a:solidFill>
                  <a:srgbClr val="0000FF"/>
                </a:solidFill>
                <a:latin typeface="黑体" panose="02010609060101010101" pitchFamily="2" charset="-122"/>
                <a:ea typeface="黑体" panose="02010609060101010101" pitchFamily="2" charset="-122"/>
              </a:rPr>
              <a:t>    教授，硕士生导师，山东农大“</a:t>
            </a:r>
            <a:r>
              <a:rPr lang="en-US" altLang="zh-CN" sz="2400" b="1" dirty="0">
                <a:solidFill>
                  <a:srgbClr val="0000FF"/>
                </a:solidFill>
                <a:latin typeface="黑体" panose="02010609060101010101" pitchFamily="2" charset="-122"/>
                <a:ea typeface="黑体" panose="02010609060101010101" pitchFamily="2" charset="-122"/>
              </a:rPr>
              <a:t>1512</a:t>
            </a:r>
            <a:r>
              <a:rPr lang="zh-CN" altLang="en-US" sz="2400" b="1" dirty="0">
                <a:solidFill>
                  <a:srgbClr val="0000FF"/>
                </a:solidFill>
                <a:latin typeface="黑体" panose="02010609060101010101" pitchFamily="2" charset="-122"/>
                <a:ea typeface="黑体" panose="02010609060101010101" pitchFamily="2" charset="-122"/>
              </a:rPr>
              <a:t>工程”第三层次，昆虫学系系主任，昆虫学科硕士导师组组长，山东昆虫学会常务理事兼秘书长。  </a:t>
            </a:r>
            <a:endParaRPr lang="en-US" altLang="zh-CN" sz="2400" b="1" dirty="0">
              <a:solidFill>
                <a:srgbClr val="0000FF"/>
              </a:solidFill>
              <a:latin typeface="黑体" panose="02010609060101010101" pitchFamily="2" charset="-122"/>
              <a:ea typeface="黑体" panose="02010609060101010101" pitchFamily="2" charset="-122"/>
            </a:endParaRPr>
          </a:p>
          <a:p>
            <a:pPr>
              <a:buFont typeface="Wingdings" panose="05000000000000000000" pitchFamily="2" charset="2"/>
              <a:buNone/>
              <a:defRPr/>
            </a:pPr>
            <a:endParaRPr lang="zh-CN" altLang="en-US" dirty="0"/>
          </a:p>
        </p:txBody>
      </p:sp>
      <p:sp>
        <p:nvSpPr>
          <p:cNvPr id="4" name="内容占位符 2"/>
          <p:cNvSpPr txBox="1"/>
          <p:nvPr/>
        </p:nvSpPr>
        <p:spPr bwMode="auto">
          <a:xfrm>
            <a:off x="304800" y="2438400"/>
            <a:ext cx="8534400" cy="1447800"/>
          </a:xfrm>
          <a:prstGeom prst="rect">
            <a:avLst/>
          </a:prstGeom>
          <a:noFill/>
          <a:ln w="38100">
            <a:solidFill>
              <a:srgbClr val="0000FF"/>
            </a:solidFill>
            <a:miter lim="800000"/>
          </a:ln>
        </p:spPr>
        <p:txBody>
          <a:bodyPr/>
          <a:lstStyle/>
          <a:p>
            <a:pPr algn="l">
              <a:lnSpc>
                <a:spcPct val="125000"/>
              </a:lnSpc>
              <a:spcBef>
                <a:spcPts val="0"/>
              </a:spcBef>
              <a:buClr>
                <a:schemeClr val="hlink"/>
              </a:buClr>
              <a:buSzPct val="70000"/>
              <a:buFont typeface="Wingdings" panose="05000000000000000000" pitchFamily="2" charset="2"/>
              <a:buNone/>
              <a:defRPr/>
            </a:pPr>
            <a:r>
              <a:rPr lang="zh-CN" altLang="en-US" sz="2400" b="1" dirty="0">
                <a:solidFill>
                  <a:srgbClr val="C00000"/>
                </a:solidFill>
                <a:latin typeface="华文楷体" panose="02010600040101010101" pitchFamily="2" charset="-122"/>
                <a:ea typeface="华文楷体" panose="02010600040101010101" pitchFamily="2" charset="-122"/>
              </a:rPr>
              <a:t>        学术专长</a:t>
            </a:r>
            <a:endParaRPr lang="en-US" altLang="zh-CN" sz="2400" kern="0" dirty="0">
              <a:solidFill>
                <a:srgbClr val="C00000"/>
              </a:solidFill>
              <a:latin typeface="华文楷体" panose="02010600040101010101" pitchFamily="2" charset="-122"/>
              <a:ea typeface="华文楷体" panose="02010600040101010101" pitchFamily="2" charset="-122"/>
            </a:endParaRPr>
          </a:p>
          <a:p>
            <a:pPr algn="l">
              <a:lnSpc>
                <a:spcPct val="125000"/>
              </a:lnSpc>
              <a:spcBef>
                <a:spcPts val="0"/>
              </a:spcBef>
              <a:buClr>
                <a:schemeClr val="hlink"/>
              </a:buClr>
              <a:buSzPct val="70000"/>
              <a:buFont typeface="Wingdings" panose="05000000000000000000" pitchFamily="2" charset="2"/>
              <a:buNone/>
              <a:defRPr/>
            </a:pPr>
            <a:r>
              <a:rPr lang="en-US" altLang="zh-CN" sz="2200" b="1" kern="0" dirty="0">
                <a:solidFill>
                  <a:srgbClr val="C00000"/>
                </a:solidFill>
                <a:latin typeface="华文楷体" panose="02010600040101010101" pitchFamily="2" charset="-122"/>
                <a:ea typeface="华文楷体" panose="02010600040101010101" pitchFamily="2" charset="-122"/>
              </a:rPr>
              <a:t>        </a:t>
            </a:r>
            <a:r>
              <a:rPr lang="zh-CN" altLang="en-US" sz="2200" b="1" dirty="0">
                <a:solidFill>
                  <a:srgbClr val="006633"/>
                </a:solidFill>
                <a:latin typeface="黑体" panose="02010609060101010101" pitchFamily="2" charset="-122"/>
                <a:ea typeface="黑体" panose="02010609060101010101" pitchFamily="2" charset="-122"/>
              </a:rPr>
              <a:t>昆虫生态与害虫治理、昆虫生理与生化、昆虫分类等。目前主要从事玉米害虫研究及绿色防控、中药材害虫研究。</a:t>
            </a:r>
            <a:endParaRPr lang="en-US" altLang="zh-CN" sz="2200" b="1" dirty="0">
              <a:solidFill>
                <a:srgbClr val="006633"/>
              </a:solidFill>
              <a:latin typeface="黑体" panose="02010609060101010101" pitchFamily="2" charset="-122"/>
              <a:ea typeface="黑体" panose="02010609060101010101" pitchFamily="2" charset="-122"/>
            </a:endParaRPr>
          </a:p>
          <a:p>
            <a:pPr algn="l">
              <a:lnSpc>
                <a:spcPct val="125000"/>
              </a:lnSpc>
              <a:spcBef>
                <a:spcPts val="0"/>
              </a:spcBef>
              <a:buClr>
                <a:schemeClr val="hlink"/>
              </a:buClr>
              <a:buSzPct val="70000"/>
              <a:buFont typeface="Wingdings" panose="05000000000000000000" pitchFamily="2" charset="2"/>
              <a:buNone/>
              <a:defRPr/>
            </a:pPr>
            <a:r>
              <a:rPr lang="en-US" altLang="zh-CN" sz="2400" b="1" kern="0" dirty="0">
                <a:latin typeface="黑体" panose="02010609060101010101" pitchFamily="2" charset="-122"/>
                <a:ea typeface="+mn-ea"/>
              </a:rPr>
              <a:t>          </a:t>
            </a:r>
            <a:endParaRPr lang="zh-CN" altLang="en-US" sz="2400" b="1" dirty="0">
              <a:latin typeface="黑体" panose="02010609060101010101" pitchFamily="2" charset="-122"/>
            </a:endParaRPr>
          </a:p>
        </p:txBody>
      </p:sp>
      <p:pic>
        <p:nvPicPr>
          <p:cNvPr id="3077" name="Picture 2" descr="K:\郑老师\IMG_0417副   本.jpg"/>
          <p:cNvPicPr>
            <a:picLocks noChangeAspect="1" noChangeArrowheads="1"/>
          </p:cNvPicPr>
          <p:nvPr/>
        </p:nvPicPr>
        <p:blipFill>
          <a:blip r:embed="rId1" cstate="print"/>
          <a:srcRect/>
          <a:stretch>
            <a:fillRect/>
          </a:stretch>
        </p:blipFill>
        <p:spPr bwMode="auto">
          <a:xfrm>
            <a:off x="7696200" y="609600"/>
            <a:ext cx="1219200" cy="1773238"/>
          </a:xfrm>
          <a:prstGeom prst="rect">
            <a:avLst/>
          </a:prstGeom>
          <a:noFill/>
          <a:ln w="9525">
            <a:noFill/>
            <a:miter lim="800000"/>
            <a:headEnd/>
            <a:tailEnd/>
          </a:ln>
        </p:spPr>
      </p:pic>
      <p:sp>
        <p:nvSpPr>
          <p:cNvPr id="6" name="内容占位符 2"/>
          <p:cNvSpPr txBox="1"/>
          <p:nvPr/>
        </p:nvSpPr>
        <p:spPr bwMode="auto">
          <a:xfrm>
            <a:off x="304800" y="4038600"/>
            <a:ext cx="8534400" cy="2209800"/>
          </a:xfrm>
          <a:prstGeom prst="rect">
            <a:avLst/>
          </a:prstGeom>
          <a:noFill/>
          <a:ln w="38100">
            <a:solidFill>
              <a:srgbClr val="006633"/>
            </a:solidFill>
            <a:miter lim="800000"/>
          </a:ln>
        </p:spPr>
        <p:txBody>
          <a:bodyPr/>
          <a:lstStyle/>
          <a:p>
            <a:pPr algn="l">
              <a:lnSpc>
                <a:spcPct val="125000"/>
              </a:lnSpc>
              <a:spcBef>
                <a:spcPts val="0"/>
              </a:spcBef>
              <a:buClr>
                <a:schemeClr val="hlink"/>
              </a:buClr>
              <a:buSzPct val="70000"/>
              <a:defRPr/>
            </a:pPr>
            <a:r>
              <a:rPr lang="zh-CN" altLang="en-US" sz="2400" b="1" kern="0" dirty="0">
                <a:solidFill>
                  <a:srgbClr val="C00000"/>
                </a:solidFill>
                <a:latin typeface="华文楷体" panose="02010600040101010101" pitchFamily="2" charset="-122"/>
                <a:ea typeface="华文楷体" panose="02010600040101010101" pitchFamily="2" charset="-122"/>
              </a:rPr>
              <a:t>       在研课题</a:t>
            </a:r>
            <a:endParaRPr lang="en-US" altLang="zh-CN" sz="2400" b="1" kern="0" dirty="0">
              <a:solidFill>
                <a:srgbClr val="C00000"/>
              </a:solidFill>
              <a:latin typeface="华文楷体" panose="02010600040101010101" pitchFamily="2" charset="-122"/>
              <a:ea typeface="华文楷体" panose="02010600040101010101" pitchFamily="2" charset="-122"/>
            </a:endParaRPr>
          </a:p>
          <a:p>
            <a:pPr algn="l">
              <a:lnSpc>
                <a:spcPct val="125000"/>
              </a:lnSpc>
              <a:spcBef>
                <a:spcPts val="0"/>
              </a:spcBef>
              <a:buClr>
                <a:schemeClr val="hlink"/>
              </a:buClr>
              <a:buSzPct val="70000"/>
              <a:defRPr/>
            </a:pPr>
            <a:r>
              <a:rPr lang="en-US" altLang="zh-CN" sz="2200" b="1" kern="0" dirty="0">
                <a:solidFill>
                  <a:srgbClr val="0000FF"/>
                </a:solidFill>
                <a:latin typeface="+mn-lt"/>
                <a:ea typeface="+mn-ea"/>
              </a:rPr>
              <a:t>         </a:t>
            </a:r>
            <a:r>
              <a:rPr lang="en-US" altLang="zh-CN" sz="2200" b="1" kern="0" dirty="0">
                <a:solidFill>
                  <a:srgbClr val="0000FF"/>
                </a:solidFill>
                <a:latin typeface="黑体" panose="02010609060101010101" pitchFamily="2" charset="-122"/>
                <a:ea typeface="黑体" panose="02010609060101010101" pitchFamily="2" charset="-122"/>
              </a:rPr>
              <a:t>1</a:t>
            </a:r>
            <a:r>
              <a:rPr lang="zh-CN" altLang="en-US" sz="2200" b="1" kern="0" dirty="0">
                <a:solidFill>
                  <a:srgbClr val="0000FF"/>
                </a:solidFill>
                <a:latin typeface="黑体" panose="02010609060101010101" pitchFamily="2" charset="-122"/>
                <a:ea typeface="黑体" panose="02010609060101010101" pitchFamily="2" charset="-122"/>
              </a:rPr>
              <a:t>、</a:t>
            </a:r>
            <a:r>
              <a:rPr lang="zh-CN" altLang="zh-CN" sz="2200" b="1" dirty="0">
                <a:solidFill>
                  <a:srgbClr val="0000FF"/>
                </a:solidFill>
                <a:latin typeface="黑体" panose="02010609060101010101" pitchFamily="2" charset="-122"/>
                <a:ea typeface="黑体" panose="02010609060101010101" pitchFamily="2" charset="-122"/>
              </a:rPr>
              <a:t>主持</a:t>
            </a:r>
            <a:r>
              <a:rPr lang="zh-CN" altLang="en-US" sz="2200" b="1" dirty="0">
                <a:solidFill>
                  <a:srgbClr val="0000FF"/>
                </a:solidFill>
                <a:latin typeface="黑体" panose="02010609060101010101" pitchFamily="2" charset="-122"/>
                <a:ea typeface="黑体" panose="02010609060101010101" pitchFamily="2" charset="-122"/>
              </a:rPr>
              <a:t>国家重点研发项目子课题</a:t>
            </a:r>
            <a:r>
              <a:rPr lang="zh-CN" altLang="zh-CN" sz="2200" b="1" dirty="0">
                <a:solidFill>
                  <a:srgbClr val="0000FF"/>
                </a:solidFill>
                <a:latin typeface="黑体" panose="02010609060101010101" pitchFamily="2" charset="-122"/>
                <a:ea typeface="黑体" panose="02010609060101010101" pitchFamily="2" charset="-122"/>
              </a:rPr>
              <a:t> “不同种植模式区玉米桃蛀螟、小麦田节节麦发生规律研究”</a:t>
            </a:r>
            <a:r>
              <a:rPr lang="en-US" altLang="zh-CN" sz="2200" b="1" dirty="0">
                <a:solidFill>
                  <a:srgbClr val="0000FF"/>
                </a:solidFill>
                <a:latin typeface="黑体" panose="02010609060101010101" pitchFamily="2" charset="-122"/>
                <a:ea typeface="黑体" panose="02010609060101010101" pitchFamily="2" charset="-122"/>
              </a:rPr>
              <a:t>(94</a:t>
            </a:r>
            <a:r>
              <a:rPr lang="zh-CN" altLang="en-US" sz="2200" b="1" dirty="0">
                <a:solidFill>
                  <a:srgbClr val="0000FF"/>
                </a:solidFill>
                <a:latin typeface="黑体" panose="02010609060101010101" pitchFamily="2" charset="-122"/>
                <a:ea typeface="黑体" panose="02010609060101010101" pitchFamily="2" charset="-122"/>
              </a:rPr>
              <a:t>万</a:t>
            </a:r>
            <a:r>
              <a:rPr lang="en-US" altLang="zh-CN" sz="2200" b="1" dirty="0">
                <a:solidFill>
                  <a:srgbClr val="0000FF"/>
                </a:solidFill>
                <a:latin typeface="黑体" panose="02010609060101010101" pitchFamily="2" charset="-122"/>
                <a:ea typeface="黑体" panose="02010609060101010101" pitchFamily="2" charset="-122"/>
              </a:rPr>
              <a:t>)</a:t>
            </a:r>
            <a:r>
              <a:rPr lang="zh-CN" altLang="en-US" sz="2200" b="1" dirty="0">
                <a:solidFill>
                  <a:srgbClr val="0000FF"/>
                </a:solidFill>
                <a:latin typeface="黑体" panose="02010609060101010101" pitchFamily="2" charset="-122"/>
                <a:ea typeface="黑体" panose="02010609060101010101" pitchFamily="2" charset="-122"/>
              </a:rPr>
              <a:t>；</a:t>
            </a:r>
            <a:endParaRPr lang="en-US" altLang="zh-CN" sz="2200" b="1" dirty="0">
              <a:solidFill>
                <a:srgbClr val="0000FF"/>
              </a:solidFill>
              <a:latin typeface="黑体" panose="02010609060101010101" pitchFamily="2" charset="-122"/>
              <a:ea typeface="黑体" panose="02010609060101010101" pitchFamily="2" charset="-122"/>
            </a:endParaRPr>
          </a:p>
          <a:p>
            <a:pPr algn="l">
              <a:lnSpc>
                <a:spcPct val="125000"/>
              </a:lnSpc>
              <a:spcBef>
                <a:spcPts val="0"/>
              </a:spcBef>
              <a:buClr>
                <a:schemeClr val="hlink"/>
              </a:buClr>
              <a:buSzPct val="70000"/>
              <a:defRPr/>
            </a:pPr>
            <a:r>
              <a:rPr lang="en-US" altLang="zh-CN" sz="2200" b="1" dirty="0">
                <a:solidFill>
                  <a:srgbClr val="0000FF"/>
                </a:solidFill>
                <a:latin typeface="黑体" panose="02010609060101010101" pitchFamily="2" charset="-122"/>
                <a:ea typeface="黑体" panose="02010609060101010101" pitchFamily="2" charset="-122"/>
              </a:rPr>
              <a:t>    2</a:t>
            </a:r>
            <a:r>
              <a:rPr lang="zh-CN" altLang="en-US" sz="2200" b="1" dirty="0">
                <a:solidFill>
                  <a:srgbClr val="0000FF"/>
                </a:solidFill>
                <a:latin typeface="黑体" panose="02010609060101010101" pitchFamily="2" charset="-122"/>
                <a:ea typeface="黑体" panose="02010609060101010101" pitchFamily="2" charset="-122"/>
              </a:rPr>
              <a:t>、</a:t>
            </a:r>
            <a:r>
              <a:rPr lang="zh-CN" altLang="zh-CN" sz="2200" b="1" dirty="0">
                <a:solidFill>
                  <a:srgbClr val="0000FF"/>
                </a:solidFill>
                <a:latin typeface="黑体" panose="02010609060101010101" pitchFamily="2" charset="-122"/>
                <a:ea typeface="黑体" panose="02010609060101010101" pitchFamily="2" charset="-122"/>
              </a:rPr>
              <a:t>主持</a:t>
            </a:r>
            <a:r>
              <a:rPr lang="zh-CN" altLang="en-US" sz="2200" b="1" dirty="0">
                <a:solidFill>
                  <a:srgbClr val="0000FF"/>
                </a:solidFill>
                <a:latin typeface="黑体" panose="02010609060101010101" pitchFamily="2" charset="-122"/>
                <a:ea typeface="黑体" panose="02010609060101010101" pitchFamily="2" charset="-122"/>
              </a:rPr>
              <a:t>国家重点研发项目子课题</a:t>
            </a:r>
            <a:r>
              <a:rPr lang="zh-CN" altLang="zh-CN" sz="2200" b="1" dirty="0">
                <a:solidFill>
                  <a:srgbClr val="0000FF"/>
                </a:solidFill>
                <a:latin typeface="黑体" panose="02010609060101010101" pitchFamily="2" charset="-122"/>
                <a:ea typeface="黑体" panose="02010609060101010101" pitchFamily="2" charset="-122"/>
              </a:rPr>
              <a:t> “玉米</a:t>
            </a:r>
            <a:r>
              <a:rPr lang="zh-CN" altLang="en-US" sz="2200" b="1" dirty="0">
                <a:solidFill>
                  <a:srgbClr val="0000FF"/>
                </a:solidFill>
                <a:latin typeface="黑体" panose="02010609060101010101" pitchFamily="2" charset="-122"/>
                <a:ea typeface="黑体" panose="02010609060101010101" pitchFamily="2" charset="-122"/>
              </a:rPr>
              <a:t>害虫物理防治和生物防治</a:t>
            </a:r>
            <a:r>
              <a:rPr lang="zh-CN" altLang="zh-CN" sz="2200" b="1" dirty="0">
                <a:solidFill>
                  <a:srgbClr val="0000FF"/>
                </a:solidFill>
                <a:latin typeface="黑体" panose="02010609060101010101" pitchFamily="2" charset="-122"/>
                <a:ea typeface="黑体" panose="02010609060101010101" pitchFamily="2" charset="-122"/>
              </a:rPr>
              <a:t>”</a:t>
            </a:r>
            <a:r>
              <a:rPr lang="en-US" altLang="zh-CN" sz="2200" b="1" dirty="0">
                <a:solidFill>
                  <a:srgbClr val="0000FF"/>
                </a:solidFill>
                <a:latin typeface="黑体" panose="02010609060101010101" pitchFamily="2" charset="-122"/>
                <a:ea typeface="黑体" panose="02010609060101010101" pitchFamily="2" charset="-122"/>
              </a:rPr>
              <a:t>(55</a:t>
            </a:r>
            <a:r>
              <a:rPr lang="zh-CN" altLang="en-US" sz="2200" b="1" dirty="0">
                <a:solidFill>
                  <a:srgbClr val="0000FF"/>
                </a:solidFill>
                <a:latin typeface="黑体" panose="02010609060101010101" pitchFamily="2" charset="-122"/>
                <a:ea typeface="黑体" panose="02010609060101010101" pitchFamily="2" charset="-122"/>
              </a:rPr>
              <a:t>万</a:t>
            </a:r>
            <a:r>
              <a:rPr lang="en-US" altLang="zh-CN" sz="2200" b="1" dirty="0">
                <a:solidFill>
                  <a:srgbClr val="0000FF"/>
                </a:solidFill>
                <a:latin typeface="黑体" panose="02010609060101010101" pitchFamily="2" charset="-122"/>
                <a:ea typeface="黑体" panose="02010609060101010101" pitchFamily="2" charset="-122"/>
              </a:rPr>
              <a:t>)</a:t>
            </a:r>
            <a:r>
              <a:rPr lang="zh-CN" altLang="en-US" sz="2200" b="1" dirty="0">
                <a:solidFill>
                  <a:srgbClr val="0000FF"/>
                </a:solidFill>
                <a:latin typeface="黑体" panose="02010609060101010101" pitchFamily="2" charset="-122"/>
                <a:ea typeface="黑体" panose="02010609060101010101" pitchFamily="2" charset="-122"/>
              </a:rPr>
              <a:t>。</a:t>
            </a:r>
            <a:endParaRPr lang="en-US" altLang="zh-CN" sz="2200" b="1" dirty="0">
              <a:solidFill>
                <a:srgbClr val="0000FF"/>
              </a:solidFill>
              <a:latin typeface="黑体" panose="02010609060101010101" pitchFamily="2" charset="-122"/>
              <a:ea typeface="黑体" panose="02010609060101010101" pitchFamily="2" charset="-122"/>
            </a:endParaRPr>
          </a:p>
          <a:p>
            <a:pPr algn="l">
              <a:lnSpc>
                <a:spcPct val="125000"/>
              </a:lnSpc>
              <a:spcBef>
                <a:spcPts val="0"/>
              </a:spcBef>
              <a:buClr>
                <a:schemeClr val="hlink"/>
              </a:buClr>
              <a:buSzPct val="70000"/>
              <a:buFont typeface="Wingdings" panose="05000000000000000000" pitchFamily="2" charset="2"/>
              <a:buNone/>
              <a:defRPr/>
            </a:pPr>
            <a:endParaRPr lang="en-US" altLang="zh-CN" sz="2400" b="1" dirty="0">
              <a:latin typeface="黑体" panose="02010609060101010101" pitchFamily="2" charset="-122"/>
            </a:endParaRPr>
          </a:p>
          <a:p>
            <a:pPr algn="l">
              <a:lnSpc>
                <a:spcPct val="125000"/>
              </a:lnSpc>
              <a:spcBef>
                <a:spcPts val="0"/>
              </a:spcBef>
              <a:buClr>
                <a:schemeClr val="hlink"/>
              </a:buClr>
              <a:buSzPct val="70000"/>
              <a:buFont typeface="Wingdings" panose="05000000000000000000" pitchFamily="2" charset="2"/>
              <a:buNone/>
              <a:defRPr/>
            </a:pPr>
            <a:r>
              <a:rPr lang="en-US" altLang="zh-CN" sz="2400" b="1" kern="0" dirty="0">
                <a:latin typeface="黑体" panose="02010609060101010101" pitchFamily="2" charset="-122"/>
                <a:ea typeface="+mn-ea"/>
              </a:rPr>
              <a:t>          </a:t>
            </a:r>
            <a:endParaRPr lang="zh-CN" altLang="en-US" sz="2400" b="1" dirty="0">
              <a:latin typeface="黑体" panose="02010609060101010101" pitchFamily="2" charset="-122"/>
            </a:endParaRPr>
          </a:p>
        </p:txBody>
      </p:sp>
      <p:pic>
        <p:nvPicPr>
          <p:cNvPr id="3081" name="Picture 11" descr="H:\课件动画使用\Line_of_bees.gif"/>
          <p:cNvPicPr>
            <a:picLocks noChangeAspect="1" noChangeArrowheads="1" noCrop="1"/>
          </p:cNvPicPr>
          <p:nvPr/>
        </p:nvPicPr>
        <p:blipFill>
          <a:blip r:embed="rId2" cstate="print"/>
          <a:srcRect/>
          <a:stretch>
            <a:fillRect/>
          </a:stretch>
        </p:blipFill>
        <p:spPr bwMode="auto">
          <a:xfrm>
            <a:off x="3276600" y="304800"/>
            <a:ext cx="3810000" cy="373063"/>
          </a:xfrm>
          <a:prstGeom prst="rect">
            <a:avLst/>
          </a:prstGeom>
          <a:noFill/>
          <a:ln w="9525">
            <a:noFill/>
            <a:miter lim="800000"/>
            <a:headEnd/>
            <a:tailEnd/>
          </a:ln>
        </p:spPr>
      </p:pic>
      <p:pic>
        <p:nvPicPr>
          <p:cNvPr id="1026" name="Picture 2" descr="H:\课件动画使用\Butterfly_catcher.gif"/>
          <p:cNvPicPr>
            <a:picLocks noChangeAspect="1" noChangeArrowheads="1" noCrop="1"/>
          </p:cNvPicPr>
          <p:nvPr/>
        </p:nvPicPr>
        <p:blipFill>
          <a:blip r:embed="rId3" cstate="print"/>
          <a:srcRect/>
          <a:stretch>
            <a:fillRect/>
          </a:stretch>
        </p:blipFill>
        <p:spPr bwMode="auto">
          <a:xfrm>
            <a:off x="381000" y="2514600"/>
            <a:ext cx="542925" cy="459398"/>
          </a:xfrm>
          <a:prstGeom prst="rect">
            <a:avLst/>
          </a:prstGeom>
          <a:noFill/>
        </p:spPr>
      </p:pic>
      <p:pic>
        <p:nvPicPr>
          <p:cNvPr id="11" name="Picture 2" descr="H:\课件动画使用\Butterfly_catcher.gif"/>
          <p:cNvPicPr>
            <a:picLocks noChangeAspect="1" noChangeArrowheads="1" noCrop="1"/>
          </p:cNvPicPr>
          <p:nvPr/>
        </p:nvPicPr>
        <p:blipFill>
          <a:blip r:embed="rId3" cstate="print"/>
          <a:srcRect/>
          <a:stretch>
            <a:fillRect/>
          </a:stretch>
        </p:blipFill>
        <p:spPr bwMode="auto">
          <a:xfrm>
            <a:off x="381000" y="4114800"/>
            <a:ext cx="542925" cy="45939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800" y="228600"/>
            <a:ext cx="8534400" cy="3810000"/>
          </a:xfrm>
          <a:ln w="38100">
            <a:solidFill>
              <a:srgbClr val="C00000"/>
            </a:solidFill>
          </a:ln>
        </p:spPr>
        <p:txBody>
          <a:bodyPr>
            <a:normAutofit/>
          </a:bodyPr>
          <a:lstStyle/>
          <a:p>
            <a:pPr marL="0">
              <a:lnSpc>
                <a:spcPct val="125000"/>
              </a:lnSpc>
              <a:spcBef>
                <a:spcPts val="0"/>
              </a:spcBef>
              <a:buClr>
                <a:schemeClr val="hlink"/>
              </a:buClr>
              <a:buSzPct val="70000"/>
              <a:buFont typeface="Wingdings" panose="05000000000000000000" pitchFamily="2" charset="2"/>
              <a:buNone/>
              <a:defRPr/>
            </a:pPr>
            <a:r>
              <a:rPr lang="zh-CN" altLang="en-US" sz="2400" b="1" dirty="0">
                <a:solidFill>
                  <a:srgbClr val="C00000"/>
                </a:solidFill>
                <a:latin typeface="华文楷体" panose="02010600040101010101" pitchFamily="2" charset="-122"/>
                <a:ea typeface="华文楷体" panose="02010600040101010101" pitchFamily="2" charset="-122"/>
              </a:rPr>
              <a:t>        科研获奖</a:t>
            </a:r>
            <a:endParaRPr lang="en-US" altLang="zh-CN" sz="2400" b="1" dirty="0">
              <a:solidFill>
                <a:srgbClr val="C00000"/>
              </a:solidFill>
              <a:latin typeface="华文楷体" panose="02010600040101010101" pitchFamily="2" charset="-122"/>
              <a:ea typeface="华文楷体" panose="02010600040101010101" pitchFamily="2" charset="-122"/>
            </a:endParaRPr>
          </a:p>
          <a:p>
            <a:pPr marL="0">
              <a:lnSpc>
                <a:spcPct val="125000"/>
              </a:lnSpc>
              <a:spcBef>
                <a:spcPts val="0"/>
              </a:spcBef>
              <a:buClr>
                <a:schemeClr val="hlink"/>
              </a:buClr>
              <a:buSzPct val="70000"/>
              <a:buFont typeface="Wingdings" panose="05000000000000000000" pitchFamily="2" charset="2"/>
              <a:buNone/>
              <a:defRPr/>
            </a:pPr>
            <a:r>
              <a:rPr lang="en-US" altLang="zh-CN" sz="2400" b="1" dirty="0">
                <a:solidFill>
                  <a:srgbClr val="0000FF"/>
                </a:solidFill>
                <a:latin typeface="华文楷体" panose="02010600040101010101" pitchFamily="2" charset="-122"/>
                <a:ea typeface="华文楷体" panose="02010600040101010101" pitchFamily="2" charset="-122"/>
              </a:rPr>
              <a:t>1</a:t>
            </a:r>
            <a:r>
              <a:rPr lang="zh-CN" altLang="en-US" sz="2400" b="1" dirty="0">
                <a:solidFill>
                  <a:srgbClr val="0000FF"/>
                </a:solidFill>
                <a:latin typeface="华文楷体" panose="02010600040101010101" pitchFamily="2" charset="-122"/>
                <a:ea typeface="华文楷体" panose="02010600040101010101" pitchFamily="2" charset="-122"/>
              </a:rPr>
              <a:t>、</a:t>
            </a:r>
            <a:r>
              <a:rPr lang="zh-CN" altLang="en-US" sz="2400" b="1" dirty="0">
                <a:solidFill>
                  <a:srgbClr val="0000FF"/>
                </a:solidFill>
                <a:latin typeface="黑体" panose="02010609060101010101" pitchFamily="2" charset="-122"/>
                <a:ea typeface="黑体" panose="02010609060101010101" pitchFamily="2" charset="-122"/>
              </a:rPr>
              <a:t>“</a:t>
            </a:r>
            <a:r>
              <a:rPr lang="zh-CN" altLang="zh-CN" sz="2400" b="1" dirty="0">
                <a:solidFill>
                  <a:srgbClr val="0000FF"/>
                </a:solidFill>
                <a:latin typeface="黑体" panose="02010609060101010101" pitchFamily="2" charset="-122"/>
                <a:ea typeface="黑体" panose="02010609060101010101" pitchFamily="2" charset="-122"/>
              </a:rPr>
              <a:t>玉米重大病虫害发生机制及防控关键技术研究与示范”</a:t>
            </a:r>
            <a:r>
              <a:rPr lang="en-US" altLang="zh-CN" sz="2400" b="1" dirty="0">
                <a:solidFill>
                  <a:srgbClr val="0000FF"/>
                </a:solidFill>
                <a:latin typeface="黑体" panose="02010609060101010101" pitchFamily="2" charset="-122"/>
                <a:ea typeface="黑体" panose="02010609060101010101" pitchFamily="2" charset="-122"/>
              </a:rPr>
              <a:t> </a:t>
            </a:r>
            <a:endParaRPr lang="en-US" altLang="zh-CN" sz="2400" b="1" dirty="0">
              <a:solidFill>
                <a:srgbClr val="0000FF"/>
              </a:solidFill>
              <a:latin typeface="黑体" panose="02010609060101010101" pitchFamily="2" charset="-122"/>
              <a:ea typeface="黑体" panose="02010609060101010101" pitchFamily="2" charset="-122"/>
            </a:endParaRPr>
          </a:p>
          <a:p>
            <a:pPr marL="0">
              <a:lnSpc>
                <a:spcPct val="125000"/>
              </a:lnSpc>
              <a:spcBef>
                <a:spcPts val="0"/>
              </a:spcBef>
              <a:buClr>
                <a:schemeClr val="hlink"/>
              </a:buClr>
              <a:buSzPct val="70000"/>
              <a:buFont typeface="Wingdings" panose="05000000000000000000" pitchFamily="2" charset="2"/>
              <a:buNone/>
              <a:defRPr/>
            </a:pPr>
            <a:r>
              <a:rPr lang="en-US" altLang="zh-CN" sz="2400" b="1" dirty="0">
                <a:solidFill>
                  <a:srgbClr val="0000FF"/>
                </a:solidFill>
                <a:latin typeface="黑体" panose="02010609060101010101" pitchFamily="2" charset="-122"/>
                <a:ea typeface="黑体" panose="02010609060101010101" pitchFamily="2" charset="-122"/>
              </a:rPr>
              <a:t>     2014</a:t>
            </a:r>
            <a:r>
              <a:rPr lang="zh-CN" altLang="zh-CN" sz="2400" b="1" dirty="0">
                <a:solidFill>
                  <a:srgbClr val="0000FF"/>
                </a:solidFill>
                <a:latin typeface="黑体" panose="02010609060101010101" pitchFamily="2" charset="-122"/>
                <a:ea typeface="黑体" panose="02010609060101010101" pitchFamily="2" charset="-122"/>
              </a:rPr>
              <a:t>年获山东省科技进步奖二等奖</a:t>
            </a:r>
            <a:endParaRPr lang="zh-CN" altLang="zh-CN" sz="2400" b="1" dirty="0">
              <a:solidFill>
                <a:srgbClr val="0000FF"/>
              </a:solidFill>
              <a:latin typeface="黑体" panose="02010609060101010101" pitchFamily="2" charset="-122"/>
              <a:ea typeface="黑体" panose="02010609060101010101" pitchFamily="2" charset="-122"/>
            </a:endParaRPr>
          </a:p>
          <a:p>
            <a:pPr marL="0">
              <a:lnSpc>
                <a:spcPct val="125000"/>
              </a:lnSpc>
              <a:spcBef>
                <a:spcPts val="0"/>
              </a:spcBef>
              <a:buClr>
                <a:schemeClr val="hlink"/>
              </a:buClr>
              <a:buSzPct val="70000"/>
              <a:buFont typeface="Wingdings" panose="05000000000000000000" pitchFamily="2" charset="2"/>
              <a:buNone/>
              <a:defRPr/>
            </a:pPr>
            <a:r>
              <a:rPr lang="en-US" altLang="zh-CN" sz="2400" b="1" dirty="0">
                <a:solidFill>
                  <a:srgbClr val="0000FF"/>
                </a:solidFill>
                <a:latin typeface="黑体" panose="02010609060101010101" pitchFamily="2" charset="-122"/>
                <a:ea typeface="黑体" panose="02010609060101010101" pitchFamily="2" charset="-122"/>
              </a:rPr>
              <a:t>2</a:t>
            </a:r>
            <a:r>
              <a:rPr lang="zh-CN" altLang="en-US" sz="2400" b="1" dirty="0">
                <a:solidFill>
                  <a:srgbClr val="0000FF"/>
                </a:solidFill>
                <a:latin typeface="黑体" panose="02010609060101010101" pitchFamily="2" charset="-122"/>
                <a:ea typeface="黑体" panose="02010609060101010101" pitchFamily="2" charset="-122"/>
              </a:rPr>
              <a:t>、“苹果害虫生态控制”</a:t>
            </a:r>
            <a:r>
              <a:rPr lang="en-US" altLang="zh-CN" sz="2400" b="1" dirty="0">
                <a:solidFill>
                  <a:srgbClr val="0000FF"/>
                </a:solidFill>
                <a:latin typeface="黑体" panose="02010609060101010101" pitchFamily="2" charset="-122"/>
                <a:ea typeface="黑体" panose="02010609060101010101" pitchFamily="2" charset="-122"/>
              </a:rPr>
              <a:t>1998</a:t>
            </a:r>
            <a:r>
              <a:rPr lang="zh-CN" altLang="en-US" sz="2400" b="1" dirty="0">
                <a:solidFill>
                  <a:srgbClr val="0000FF"/>
                </a:solidFill>
                <a:latin typeface="黑体" panose="02010609060101010101" pitchFamily="2" charset="-122"/>
                <a:ea typeface="黑体" panose="02010609060101010101" pitchFamily="2" charset="-122"/>
              </a:rPr>
              <a:t>年获</a:t>
            </a:r>
            <a:r>
              <a:rPr lang="zh-CN" altLang="zh-CN" sz="2400" b="1" dirty="0">
                <a:solidFill>
                  <a:srgbClr val="0000FF"/>
                </a:solidFill>
                <a:latin typeface="黑体" panose="02010609060101010101" pitchFamily="2" charset="-122"/>
                <a:ea typeface="黑体" panose="02010609060101010101" pitchFamily="2" charset="-122"/>
              </a:rPr>
              <a:t>山东省科技进步奖二等奖</a:t>
            </a:r>
            <a:endParaRPr lang="en-US" altLang="zh-CN" sz="2400" b="1" dirty="0">
              <a:solidFill>
                <a:srgbClr val="0000FF"/>
              </a:solidFill>
              <a:latin typeface="黑体" panose="02010609060101010101" pitchFamily="2" charset="-122"/>
              <a:ea typeface="黑体" panose="02010609060101010101" pitchFamily="2" charset="-122"/>
            </a:endParaRPr>
          </a:p>
          <a:p>
            <a:pPr marL="0">
              <a:lnSpc>
                <a:spcPct val="125000"/>
              </a:lnSpc>
              <a:spcBef>
                <a:spcPts val="0"/>
              </a:spcBef>
              <a:buFont typeface="Wingdings" panose="05000000000000000000" pitchFamily="2" charset="2"/>
              <a:buNone/>
              <a:defRPr/>
            </a:pPr>
            <a:r>
              <a:rPr lang="en-US" altLang="zh-CN" sz="2400" b="1" dirty="0">
                <a:solidFill>
                  <a:srgbClr val="0000FF"/>
                </a:solidFill>
                <a:latin typeface="黑体" panose="02010609060101010101" pitchFamily="2" charset="-122"/>
                <a:ea typeface="黑体" panose="02010609060101010101" pitchFamily="2" charset="-122"/>
              </a:rPr>
              <a:t>3</a:t>
            </a:r>
            <a:r>
              <a:rPr lang="zh-CN" altLang="en-US" sz="2400" b="1" dirty="0">
                <a:solidFill>
                  <a:srgbClr val="0000FF"/>
                </a:solidFill>
                <a:latin typeface="黑体" panose="02010609060101010101" pitchFamily="2" charset="-122"/>
                <a:ea typeface="黑体" panose="02010609060101010101" pitchFamily="2" charset="-122"/>
              </a:rPr>
              <a:t>、“锈色粒肩天牛生物控制技术研究”</a:t>
            </a:r>
            <a:r>
              <a:rPr lang="en-US" altLang="zh-CN" sz="2400" b="1" dirty="0">
                <a:solidFill>
                  <a:srgbClr val="0000FF"/>
                </a:solidFill>
                <a:latin typeface="黑体" panose="02010609060101010101" pitchFamily="2" charset="-122"/>
                <a:ea typeface="黑体" panose="02010609060101010101" pitchFamily="2" charset="-122"/>
              </a:rPr>
              <a:t>2010</a:t>
            </a:r>
            <a:r>
              <a:rPr lang="zh-CN" altLang="en-US" sz="2400" b="1" dirty="0">
                <a:solidFill>
                  <a:srgbClr val="0000FF"/>
                </a:solidFill>
                <a:latin typeface="黑体" panose="02010609060101010101" pitchFamily="2" charset="-122"/>
                <a:ea typeface="黑体" panose="02010609060101010101" pitchFamily="2" charset="-122"/>
              </a:rPr>
              <a:t>年获</a:t>
            </a:r>
            <a:r>
              <a:rPr lang="zh-CN" altLang="zh-CN" sz="2400" b="1" dirty="0">
                <a:solidFill>
                  <a:srgbClr val="0000FF"/>
                </a:solidFill>
                <a:latin typeface="黑体" panose="02010609060101010101" pitchFamily="2" charset="-122"/>
                <a:ea typeface="黑体" panose="02010609060101010101" pitchFamily="2" charset="-122"/>
              </a:rPr>
              <a:t>山东省科技</a:t>
            </a:r>
            <a:endParaRPr lang="en-US" altLang="zh-CN" sz="2400" b="1" dirty="0">
              <a:solidFill>
                <a:srgbClr val="0000FF"/>
              </a:solidFill>
              <a:latin typeface="黑体" panose="02010609060101010101" pitchFamily="2" charset="-122"/>
              <a:ea typeface="黑体" panose="02010609060101010101" pitchFamily="2" charset="-122"/>
            </a:endParaRPr>
          </a:p>
          <a:p>
            <a:pPr marL="0">
              <a:lnSpc>
                <a:spcPct val="125000"/>
              </a:lnSpc>
              <a:spcBef>
                <a:spcPts val="0"/>
              </a:spcBef>
              <a:buFont typeface="Wingdings" panose="05000000000000000000" pitchFamily="2" charset="2"/>
              <a:buNone/>
              <a:defRPr/>
            </a:pPr>
            <a:r>
              <a:rPr lang="en-US" altLang="zh-CN" sz="2400" b="1" dirty="0">
                <a:solidFill>
                  <a:srgbClr val="0000FF"/>
                </a:solidFill>
                <a:latin typeface="黑体" panose="02010609060101010101" pitchFamily="2" charset="-122"/>
                <a:ea typeface="黑体" panose="02010609060101010101" pitchFamily="2" charset="-122"/>
              </a:rPr>
              <a:t>     </a:t>
            </a:r>
            <a:r>
              <a:rPr lang="zh-CN" altLang="zh-CN" sz="2400" b="1" dirty="0">
                <a:solidFill>
                  <a:srgbClr val="0000FF"/>
                </a:solidFill>
                <a:latin typeface="黑体" panose="02010609060101010101" pitchFamily="2" charset="-122"/>
                <a:ea typeface="黑体" panose="02010609060101010101" pitchFamily="2" charset="-122"/>
              </a:rPr>
              <a:t>进步奖</a:t>
            </a:r>
            <a:r>
              <a:rPr lang="zh-CN" altLang="en-US" sz="2400" b="1" dirty="0">
                <a:solidFill>
                  <a:srgbClr val="0000FF"/>
                </a:solidFill>
                <a:latin typeface="黑体" panose="02010609060101010101" pitchFamily="2" charset="-122"/>
                <a:ea typeface="黑体" panose="02010609060101010101" pitchFamily="2" charset="-122"/>
              </a:rPr>
              <a:t>三等奖</a:t>
            </a:r>
            <a:endParaRPr lang="zh-CN" altLang="en-US" sz="2400" b="1" dirty="0">
              <a:solidFill>
                <a:srgbClr val="0000FF"/>
              </a:solidFill>
              <a:latin typeface="黑体" panose="02010609060101010101" pitchFamily="2" charset="-122"/>
              <a:ea typeface="黑体" panose="02010609060101010101" pitchFamily="2" charset="-122"/>
            </a:endParaRPr>
          </a:p>
          <a:p>
            <a:pPr marL="0">
              <a:lnSpc>
                <a:spcPct val="125000"/>
              </a:lnSpc>
              <a:spcBef>
                <a:spcPts val="0"/>
              </a:spcBef>
              <a:buClr>
                <a:schemeClr val="hlink"/>
              </a:buClr>
              <a:buSzPct val="70000"/>
              <a:buFont typeface="Wingdings" panose="05000000000000000000" pitchFamily="2" charset="2"/>
              <a:buNone/>
              <a:defRPr/>
            </a:pPr>
            <a:r>
              <a:rPr lang="en-US" altLang="zh-CN" sz="2400" b="1" dirty="0">
                <a:solidFill>
                  <a:srgbClr val="0000FF"/>
                </a:solidFill>
                <a:latin typeface="黑体" panose="02010609060101010101" pitchFamily="2" charset="-122"/>
                <a:ea typeface="黑体" panose="02010609060101010101" pitchFamily="2" charset="-122"/>
              </a:rPr>
              <a:t>4</a:t>
            </a:r>
            <a:r>
              <a:rPr lang="zh-CN" altLang="en-US" sz="2400" b="1" dirty="0">
                <a:solidFill>
                  <a:srgbClr val="0000FF"/>
                </a:solidFill>
                <a:latin typeface="黑体" panose="02010609060101010101" pitchFamily="2" charset="-122"/>
                <a:ea typeface="黑体" panose="02010609060101010101" pitchFamily="2" charset="-122"/>
              </a:rPr>
              <a:t>、“山东蚜虫和螨类及天敌研究”</a:t>
            </a:r>
            <a:r>
              <a:rPr lang="en-US" altLang="zh-CN" sz="2400" b="1" dirty="0">
                <a:solidFill>
                  <a:srgbClr val="0000FF"/>
                </a:solidFill>
                <a:latin typeface="黑体" panose="02010609060101010101" pitchFamily="2" charset="-122"/>
                <a:ea typeface="黑体" panose="02010609060101010101" pitchFamily="2" charset="-122"/>
              </a:rPr>
              <a:t>1993</a:t>
            </a:r>
            <a:r>
              <a:rPr lang="zh-CN" altLang="en-US" sz="2400" b="1" dirty="0">
                <a:solidFill>
                  <a:srgbClr val="0000FF"/>
                </a:solidFill>
                <a:latin typeface="黑体" panose="02010609060101010101" pitchFamily="2" charset="-122"/>
                <a:ea typeface="黑体" panose="02010609060101010101" pitchFamily="2" charset="-122"/>
              </a:rPr>
              <a:t>获</a:t>
            </a:r>
            <a:r>
              <a:rPr lang="zh-CN" altLang="zh-CN" sz="2400" b="1" dirty="0">
                <a:solidFill>
                  <a:srgbClr val="0000FF"/>
                </a:solidFill>
                <a:latin typeface="黑体" panose="02010609060101010101" pitchFamily="2" charset="-122"/>
                <a:ea typeface="黑体" panose="02010609060101010101" pitchFamily="2" charset="-122"/>
              </a:rPr>
              <a:t>山东省科技进步奖</a:t>
            </a:r>
            <a:endParaRPr lang="en-US" altLang="zh-CN" sz="2400" b="1" dirty="0">
              <a:solidFill>
                <a:srgbClr val="0000FF"/>
              </a:solidFill>
              <a:latin typeface="黑体" panose="02010609060101010101" pitchFamily="2" charset="-122"/>
              <a:ea typeface="黑体" panose="02010609060101010101" pitchFamily="2" charset="-122"/>
            </a:endParaRPr>
          </a:p>
          <a:p>
            <a:pPr marL="0">
              <a:lnSpc>
                <a:spcPct val="125000"/>
              </a:lnSpc>
              <a:spcBef>
                <a:spcPts val="0"/>
              </a:spcBef>
              <a:buClr>
                <a:schemeClr val="hlink"/>
              </a:buClr>
              <a:buSzPct val="70000"/>
              <a:buFont typeface="Wingdings" panose="05000000000000000000" pitchFamily="2" charset="2"/>
              <a:buNone/>
              <a:defRPr/>
            </a:pPr>
            <a:r>
              <a:rPr lang="en-US" altLang="zh-CN" sz="2400" b="1" dirty="0">
                <a:solidFill>
                  <a:srgbClr val="0000FF"/>
                </a:solidFill>
                <a:latin typeface="黑体" panose="02010609060101010101" pitchFamily="2" charset="-122"/>
                <a:ea typeface="黑体" panose="02010609060101010101" pitchFamily="2" charset="-122"/>
              </a:rPr>
              <a:t>     </a:t>
            </a:r>
            <a:r>
              <a:rPr lang="zh-CN" altLang="en-US" sz="2400" b="1" dirty="0">
                <a:solidFill>
                  <a:srgbClr val="0000FF"/>
                </a:solidFill>
                <a:latin typeface="黑体" panose="02010609060101010101" pitchFamily="2" charset="-122"/>
                <a:ea typeface="黑体" panose="02010609060101010101" pitchFamily="2" charset="-122"/>
              </a:rPr>
              <a:t>三等奖</a:t>
            </a:r>
            <a:endParaRPr lang="en-US" altLang="zh-CN" sz="2400" b="1" dirty="0">
              <a:solidFill>
                <a:srgbClr val="0000FF"/>
              </a:solidFill>
              <a:latin typeface="黑体" panose="02010609060101010101" pitchFamily="2" charset="-122"/>
              <a:ea typeface="黑体" panose="02010609060101010101" pitchFamily="2" charset="-122"/>
            </a:endParaRPr>
          </a:p>
          <a:p>
            <a:pPr>
              <a:buFont typeface="Wingdings" panose="05000000000000000000" pitchFamily="2" charset="2"/>
              <a:buNone/>
              <a:defRPr/>
            </a:pPr>
            <a:endParaRPr lang="zh-CN" altLang="en-US" sz="2400" b="1" dirty="0">
              <a:solidFill>
                <a:srgbClr val="0000FF"/>
              </a:solidFill>
              <a:latin typeface="黑体" panose="02010609060101010101" pitchFamily="2" charset="-122"/>
              <a:ea typeface="黑体" panose="02010609060101010101" pitchFamily="2" charset="-122"/>
            </a:endParaRPr>
          </a:p>
        </p:txBody>
      </p:sp>
      <p:sp>
        <p:nvSpPr>
          <p:cNvPr id="6" name="内容占位符 2"/>
          <p:cNvSpPr txBox="1"/>
          <p:nvPr/>
        </p:nvSpPr>
        <p:spPr bwMode="auto">
          <a:xfrm>
            <a:off x="304800" y="4191000"/>
            <a:ext cx="8534400" cy="1981200"/>
          </a:xfrm>
          <a:prstGeom prst="rect">
            <a:avLst/>
          </a:prstGeom>
          <a:noFill/>
          <a:ln w="38100">
            <a:solidFill>
              <a:srgbClr val="006633"/>
            </a:solidFill>
            <a:miter lim="800000"/>
          </a:ln>
        </p:spPr>
        <p:txBody>
          <a:bodyPr/>
          <a:lstStyle/>
          <a:p>
            <a:pPr algn="l">
              <a:lnSpc>
                <a:spcPct val="125000"/>
              </a:lnSpc>
              <a:spcBef>
                <a:spcPts val="0"/>
              </a:spcBef>
              <a:buClr>
                <a:schemeClr val="hlink"/>
              </a:buClr>
              <a:buSzPct val="70000"/>
              <a:defRPr/>
            </a:pPr>
            <a:r>
              <a:rPr lang="zh-CN" altLang="en-US" sz="2400" b="1" kern="0" dirty="0">
                <a:solidFill>
                  <a:srgbClr val="C00000"/>
                </a:solidFill>
                <a:latin typeface="华文楷体" panose="02010600040101010101" pitchFamily="2" charset="-122"/>
                <a:ea typeface="华文楷体" panose="02010600040101010101" pitchFamily="2" charset="-122"/>
              </a:rPr>
              <a:t>        发表论文</a:t>
            </a:r>
            <a:endParaRPr lang="en-US" altLang="zh-CN" sz="2400" b="1" kern="0" dirty="0">
              <a:solidFill>
                <a:srgbClr val="C00000"/>
              </a:solidFill>
              <a:latin typeface="华文楷体" panose="02010600040101010101" pitchFamily="2" charset="-122"/>
              <a:ea typeface="华文楷体" panose="02010600040101010101" pitchFamily="2" charset="-122"/>
            </a:endParaRPr>
          </a:p>
          <a:p>
            <a:pPr algn="l">
              <a:lnSpc>
                <a:spcPct val="125000"/>
              </a:lnSpc>
              <a:spcBef>
                <a:spcPts val="0"/>
              </a:spcBef>
              <a:buClr>
                <a:schemeClr val="hlink"/>
              </a:buClr>
              <a:buSzPct val="70000"/>
              <a:defRPr/>
            </a:pPr>
            <a:r>
              <a:rPr lang="en-US" altLang="zh-CN" sz="2400" b="1" kern="0" dirty="0">
                <a:solidFill>
                  <a:srgbClr val="C00000"/>
                </a:solidFill>
                <a:latin typeface="黑体" panose="02010609060101010101" pitchFamily="2" charset="-122"/>
                <a:ea typeface="黑体" panose="02010609060101010101" pitchFamily="2" charset="-122"/>
              </a:rPr>
              <a:t>    </a:t>
            </a:r>
            <a:r>
              <a:rPr lang="zh-CN" altLang="en-US" sz="2400" b="1" dirty="0">
                <a:solidFill>
                  <a:srgbClr val="0000FF"/>
                </a:solidFill>
                <a:latin typeface="黑体" panose="02010609060101010101" pitchFamily="2" charset="-122"/>
                <a:ea typeface="黑体" panose="02010609060101010101" pitchFamily="2" charset="-122"/>
              </a:rPr>
              <a:t>在 </a:t>
            </a:r>
            <a:r>
              <a:rPr lang="en-US" altLang="zh-CN" sz="2400" b="1" dirty="0" err="1">
                <a:solidFill>
                  <a:srgbClr val="0000FF"/>
                </a:solidFill>
                <a:latin typeface="Times New Roman" panose="02020603050405020304" pitchFamily="18" charset="0"/>
                <a:cs typeface="Times New Roman" panose="02020603050405020304" pitchFamily="18" charset="0"/>
              </a:rPr>
              <a:t>Z</a:t>
            </a:r>
            <a:r>
              <a:rPr lang="en-US" altLang="zh-CN" sz="2400" b="1" i="1" dirty="0" err="1">
                <a:solidFill>
                  <a:srgbClr val="0000FF"/>
                </a:solidFill>
                <a:latin typeface="Times New Roman" panose="02020603050405020304" pitchFamily="18" charset="0"/>
                <a:cs typeface="Times New Roman" panose="02020603050405020304" pitchFamily="18" charset="0"/>
              </a:rPr>
              <a:t>ootaxa</a:t>
            </a:r>
            <a:r>
              <a:rPr lang="zh-CN" altLang="en-US" sz="2400" b="1" dirty="0">
                <a:solidFill>
                  <a:srgbClr val="0000FF"/>
                </a:solidFill>
                <a:latin typeface="黑体" panose="02010609060101010101" pitchFamily="2" charset="-122"/>
              </a:rPr>
              <a:t>、</a:t>
            </a:r>
            <a:r>
              <a:rPr lang="en-US" altLang="zh-CN" sz="2400" b="1" i="1" dirty="0">
                <a:solidFill>
                  <a:srgbClr val="0000FF"/>
                </a:solidFill>
                <a:latin typeface="Times New Roman" panose="02020603050405020304" pitchFamily="18" charset="0"/>
                <a:cs typeface="Times New Roman" panose="02020603050405020304" pitchFamily="18" charset="0"/>
              </a:rPr>
              <a:t>Journal of Economic Entomology</a:t>
            </a:r>
            <a:r>
              <a:rPr lang="zh-CN" altLang="en-US" sz="2400" b="1" dirty="0">
                <a:solidFill>
                  <a:srgbClr val="0000FF"/>
                </a:solidFill>
                <a:latin typeface="黑体" panose="02010609060101010101" pitchFamily="2" charset="-122"/>
              </a:rPr>
              <a:t>、</a:t>
            </a:r>
            <a:r>
              <a:rPr lang="zh-CN" altLang="en-US" sz="2400" b="1" dirty="0">
                <a:solidFill>
                  <a:srgbClr val="0000FF"/>
                </a:solidFill>
                <a:latin typeface="黑体" panose="02010609060101010101" pitchFamily="2" charset="-122"/>
                <a:ea typeface="黑体" panose="02010609060101010101" pitchFamily="2" charset="-122"/>
              </a:rPr>
              <a:t>昆虫学报、生态学报、应用生态学报、动物分类学报、昆虫分类学报等刊物上发表论文</a:t>
            </a:r>
            <a:r>
              <a:rPr lang="en-US" altLang="zh-CN" sz="2400" b="1" dirty="0">
                <a:solidFill>
                  <a:srgbClr val="0000FF"/>
                </a:solidFill>
                <a:latin typeface="黑体" panose="02010609060101010101" pitchFamily="2" charset="-122"/>
                <a:ea typeface="黑体" panose="02010609060101010101" pitchFamily="2" charset="-122"/>
              </a:rPr>
              <a:t>80</a:t>
            </a:r>
            <a:r>
              <a:rPr lang="zh-CN" altLang="en-US" sz="2400" b="1" dirty="0">
                <a:solidFill>
                  <a:srgbClr val="0000FF"/>
                </a:solidFill>
                <a:latin typeface="黑体" panose="02010609060101010101" pitchFamily="2" charset="-122"/>
                <a:ea typeface="黑体" panose="02010609060101010101" pitchFamily="2" charset="-122"/>
              </a:rPr>
              <a:t>余篇。</a:t>
            </a:r>
            <a:r>
              <a:rPr lang="en-US" altLang="zh-CN" sz="2400" b="1" dirty="0">
                <a:solidFill>
                  <a:srgbClr val="0000FF"/>
                </a:solidFill>
                <a:latin typeface="黑体" panose="02010609060101010101" pitchFamily="2" charset="-122"/>
                <a:ea typeface="黑体" panose="02010609060101010101" pitchFamily="2" charset="-122"/>
              </a:rPr>
              <a:t>SCI</a:t>
            </a:r>
            <a:r>
              <a:rPr lang="zh-CN" altLang="en-US" sz="2400" b="1" dirty="0">
                <a:solidFill>
                  <a:srgbClr val="0000FF"/>
                </a:solidFill>
                <a:latin typeface="黑体" panose="02010609060101010101" pitchFamily="2" charset="-122"/>
                <a:ea typeface="黑体" panose="02010609060101010101" pitchFamily="2" charset="-122"/>
              </a:rPr>
              <a:t>收录</a:t>
            </a:r>
            <a:r>
              <a:rPr lang="en-US" altLang="zh-CN" sz="2400" b="1" dirty="0">
                <a:solidFill>
                  <a:srgbClr val="0000FF"/>
                </a:solidFill>
                <a:latin typeface="黑体" panose="02010609060101010101" pitchFamily="2" charset="-122"/>
                <a:ea typeface="黑体" panose="02010609060101010101" pitchFamily="2" charset="-122"/>
              </a:rPr>
              <a:t>12</a:t>
            </a:r>
            <a:r>
              <a:rPr lang="zh-CN" altLang="en-US" sz="2400" b="1" dirty="0">
                <a:solidFill>
                  <a:srgbClr val="0000FF"/>
                </a:solidFill>
                <a:latin typeface="黑体" panose="02010609060101010101" pitchFamily="2" charset="-122"/>
                <a:ea typeface="黑体" panose="02010609060101010101" pitchFamily="2" charset="-122"/>
              </a:rPr>
              <a:t>篇。</a:t>
            </a:r>
            <a:endParaRPr lang="en-US" altLang="zh-CN" sz="2400" b="1" kern="0" dirty="0">
              <a:solidFill>
                <a:srgbClr val="0000FF"/>
              </a:solidFill>
              <a:latin typeface="黑体" panose="02010609060101010101" pitchFamily="2" charset="-122"/>
              <a:ea typeface="黑体" panose="02010609060101010101" pitchFamily="2" charset="-122"/>
            </a:endParaRPr>
          </a:p>
          <a:p>
            <a:pPr algn="l">
              <a:lnSpc>
                <a:spcPct val="125000"/>
              </a:lnSpc>
              <a:spcBef>
                <a:spcPts val="0"/>
              </a:spcBef>
              <a:buClr>
                <a:schemeClr val="hlink"/>
              </a:buClr>
              <a:buSzPct val="70000"/>
              <a:buFont typeface="Wingdings" panose="05000000000000000000" pitchFamily="2" charset="2"/>
              <a:buNone/>
              <a:defRPr/>
            </a:pPr>
            <a:endParaRPr lang="en-US" altLang="zh-CN" sz="2400" b="1" dirty="0">
              <a:latin typeface="黑体" panose="02010609060101010101" pitchFamily="2" charset="-122"/>
            </a:endParaRPr>
          </a:p>
          <a:p>
            <a:pPr algn="l">
              <a:lnSpc>
                <a:spcPct val="125000"/>
              </a:lnSpc>
              <a:spcBef>
                <a:spcPts val="0"/>
              </a:spcBef>
              <a:buClr>
                <a:schemeClr val="hlink"/>
              </a:buClr>
              <a:buSzPct val="70000"/>
              <a:buFont typeface="Wingdings" panose="05000000000000000000" pitchFamily="2" charset="2"/>
              <a:buNone/>
              <a:defRPr/>
            </a:pPr>
            <a:r>
              <a:rPr lang="en-US" altLang="zh-CN" sz="2400" b="1" kern="0" dirty="0">
                <a:latin typeface="黑体" panose="02010609060101010101" pitchFamily="2" charset="-122"/>
                <a:ea typeface="+mn-ea"/>
              </a:rPr>
              <a:t>          </a:t>
            </a:r>
            <a:endParaRPr lang="zh-CN" altLang="en-US" sz="2400" b="1" dirty="0">
              <a:latin typeface="黑体" panose="02010609060101010101" pitchFamily="2" charset="-122"/>
            </a:endParaRPr>
          </a:p>
        </p:txBody>
      </p:sp>
      <p:pic>
        <p:nvPicPr>
          <p:cNvPr id="7" name="Picture 2" descr="H:\课件动画使用\Butterfly_catcher.gif"/>
          <p:cNvPicPr>
            <a:picLocks noChangeAspect="1" noChangeArrowheads="1" noCrop="1"/>
          </p:cNvPicPr>
          <p:nvPr/>
        </p:nvPicPr>
        <p:blipFill>
          <a:blip r:embed="rId1" cstate="print"/>
          <a:srcRect/>
          <a:stretch>
            <a:fillRect/>
          </a:stretch>
        </p:blipFill>
        <p:spPr bwMode="auto">
          <a:xfrm>
            <a:off x="381000" y="304800"/>
            <a:ext cx="542925" cy="459398"/>
          </a:xfrm>
          <a:prstGeom prst="rect">
            <a:avLst/>
          </a:prstGeom>
          <a:noFill/>
        </p:spPr>
      </p:pic>
      <p:pic>
        <p:nvPicPr>
          <p:cNvPr id="8" name="Picture 2" descr="H:\课件动画使用\Butterfly_catcher.gif"/>
          <p:cNvPicPr>
            <a:picLocks noChangeAspect="1" noChangeArrowheads="1" noCrop="1"/>
          </p:cNvPicPr>
          <p:nvPr/>
        </p:nvPicPr>
        <p:blipFill>
          <a:blip r:embed="rId1" cstate="print"/>
          <a:srcRect/>
          <a:stretch>
            <a:fillRect/>
          </a:stretch>
        </p:blipFill>
        <p:spPr bwMode="auto">
          <a:xfrm>
            <a:off x="457200" y="4267200"/>
            <a:ext cx="542925" cy="45939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ChangeArrowheads="1"/>
          </p:cNvSpPr>
          <p:nvPr/>
        </p:nvSpPr>
        <p:spPr bwMode="auto">
          <a:xfrm>
            <a:off x="2368550" y="358775"/>
            <a:ext cx="6546850" cy="1694180"/>
          </a:xfrm>
          <a:prstGeom prst="rect">
            <a:avLst/>
          </a:prstGeom>
          <a:solidFill>
            <a:schemeClr val="bg1"/>
          </a:solidFill>
          <a:ln w="9525">
            <a:solidFill>
              <a:srgbClr val="C00000"/>
            </a:solidFill>
            <a:round/>
          </a:ln>
        </p:spPr>
        <p:txBody>
          <a:bodyPr wrap="square" lIns="90170" tIns="46990" rIns="90170" bIns="46990">
            <a:spAutoFit/>
          </a:bodyPr>
          <a:lstStyle/>
          <a:p>
            <a:pPr algn="ctr">
              <a:lnSpc>
                <a:spcPct val="130000"/>
              </a:lnSpc>
            </a:pPr>
            <a:r>
              <a:rPr lang="zh-CN" altLang="en-US" sz="2000" b="1" dirty="0">
                <a:solidFill>
                  <a:srgbClr val="C00000"/>
                </a:solidFill>
                <a:latin typeface="仿宋_GB2312" panose="02010609030101010101" charset="-122"/>
                <a:ea typeface="黑体" panose="02010609060101010101" pitchFamily="2" charset="-122"/>
              </a:rPr>
              <a:t>叶保华 简介</a:t>
            </a:r>
            <a:endParaRPr lang="zh-CN" altLang="en-US" sz="2000" b="1" dirty="0">
              <a:solidFill>
                <a:srgbClr val="C00000"/>
              </a:solidFill>
              <a:latin typeface="仿宋_GB2312" panose="02010609030101010101" charset="-122"/>
              <a:ea typeface="黑体" panose="02010609060101010101" pitchFamily="2" charset="-122"/>
            </a:endParaRPr>
          </a:p>
          <a:p>
            <a:pPr>
              <a:lnSpc>
                <a:spcPct val="130000"/>
              </a:lnSpc>
            </a:pPr>
            <a:r>
              <a:rPr lang="zh-CN" altLang="en-US" sz="2000" b="1" dirty="0">
                <a:solidFill>
                  <a:srgbClr val="0000FF"/>
                </a:solidFill>
                <a:latin typeface="仿宋_GB2312" panose="02010609030101010101" charset="-122"/>
                <a:ea typeface="黑体" panose="02010609060101010101" pitchFamily="2" charset="-122"/>
              </a:rPr>
              <a:t>昆虫学系党支部书记，系副主任；植物检疫专业主任；</a:t>
            </a:r>
            <a:endParaRPr lang="zh-CN" altLang="en-US" sz="2000" b="1" dirty="0">
              <a:solidFill>
                <a:srgbClr val="0000FF"/>
              </a:solidFill>
              <a:latin typeface="仿宋_GB2312" panose="02010609030101010101" charset="-122"/>
              <a:ea typeface="黑体" panose="02010609060101010101" pitchFamily="2" charset="-122"/>
            </a:endParaRPr>
          </a:p>
          <a:p>
            <a:pPr>
              <a:lnSpc>
                <a:spcPct val="130000"/>
              </a:lnSpc>
            </a:pPr>
            <a:r>
              <a:rPr lang="zh-CN" altLang="en-US" sz="2000" b="1" dirty="0">
                <a:solidFill>
                  <a:srgbClr val="0000FF"/>
                </a:solidFill>
                <a:latin typeface="仿宋_GB2312" panose="02010609030101010101" charset="-122"/>
                <a:ea typeface="黑体" panose="02010609060101010101" pitchFamily="2" charset="-122"/>
              </a:rPr>
              <a:t>山东省虫业协会理事长。</a:t>
            </a:r>
            <a:endParaRPr lang="en-US" altLang="zh-CN" sz="2000" b="1" dirty="0">
              <a:solidFill>
                <a:srgbClr val="0000FF"/>
              </a:solidFill>
              <a:latin typeface="仿宋_GB2312" panose="02010609030101010101" charset="-122"/>
              <a:ea typeface="黑体" panose="02010609060101010101" pitchFamily="2" charset="-122"/>
            </a:endParaRPr>
          </a:p>
          <a:p>
            <a:pPr>
              <a:lnSpc>
                <a:spcPct val="130000"/>
              </a:lnSpc>
            </a:pPr>
            <a:r>
              <a:rPr lang="zh-CN" altLang="en-US" sz="2000" b="1" dirty="0">
                <a:solidFill>
                  <a:srgbClr val="0000FF"/>
                </a:solidFill>
                <a:latin typeface="仿宋_GB2312" panose="02010609030101010101" charset="-122"/>
                <a:ea typeface="黑体" panose="02010609060101010101" pitchFamily="2" charset="-122"/>
              </a:rPr>
              <a:t>博士，硕士生导师。</a:t>
            </a:r>
            <a:endParaRPr lang="zh-CN" altLang="en-US" sz="2000" b="1" dirty="0">
              <a:solidFill>
                <a:srgbClr val="0000FF"/>
              </a:solidFill>
              <a:latin typeface="仿宋_GB2312" panose="02010609030101010101" charset="-122"/>
              <a:ea typeface="黑体" panose="02010609060101010101" pitchFamily="2" charset="-122"/>
            </a:endParaRPr>
          </a:p>
        </p:txBody>
      </p:sp>
      <p:sp>
        <p:nvSpPr>
          <p:cNvPr id="31746" name="矩形 1"/>
          <p:cNvSpPr/>
          <p:nvPr/>
        </p:nvSpPr>
        <p:spPr>
          <a:xfrm>
            <a:off x="106363" y="2341563"/>
            <a:ext cx="8885237" cy="3476625"/>
          </a:xfrm>
          <a:prstGeom prst="rect">
            <a:avLst/>
          </a:prstGeom>
          <a:noFill/>
          <a:ln w="9525" cap="flat" cmpd="sng">
            <a:solidFill>
              <a:srgbClr val="0070C0"/>
            </a:solidFill>
            <a:prstDash val="solid"/>
            <a:round/>
            <a:headEnd type="none" w="med" len="med"/>
            <a:tailEnd type="none" w="med" len="med"/>
          </a:ln>
        </p:spPr>
        <p:txBody>
          <a:bodyPr wrap="square">
            <a:spAutoFit/>
          </a:bodyPr>
          <a:lstStyle/>
          <a:p>
            <a:pPr marL="342900" indent="-342900">
              <a:buClr>
                <a:srgbClr val="C00000"/>
              </a:buClr>
              <a:buFont typeface="Wingdings" panose="05000000000000000000" pitchFamily="2" charset="2"/>
              <a:buChar char="p"/>
            </a:pPr>
            <a:r>
              <a:rPr lang="en-US" altLang="zh-CN" sz="2000" b="1" noProof="1">
                <a:solidFill>
                  <a:srgbClr val="C00000"/>
                </a:solidFill>
              </a:rPr>
              <a:t>主要研究方向：</a:t>
            </a:r>
            <a:r>
              <a:rPr lang="en-US" altLang="zh-CN" sz="2000" b="1" noProof="1">
                <a:solidFill>
                  <a:srgbClr val="000000"/>
                </a:solidFill>
              </a:rPr>
              <a:t>植物检疫与储藏物昆虫分子分类</a:t>
            </a:r>
            <a:r>
              <a:rPr lang="zh-CN" altLang="en-US" sz="2000" b="1" noProof="1">
                <a:solidFill>
                  <a:srgbClr val="000000"/>
                </a:solidFill>
              </a:rPr>
              <a:t>与监测</a:t>
            </a:r>
            <a:r>
              <a:rPr lang="en-US" altLang="zh-CN" sz="2000" b="1" noProof="1">
                <a:solidFill>
                  <a:srgbClr val="000000"/>
                </a:solidFill>
              </a:rPr>
              <a:t>；农作物地下害虫绿色防控；佛蝗分类</a:t>
            </a:r>
            <a:r>
              <a:rPr lang="zh-CN" altLang="en-US" sz="2000" b="1" noProof="1">
                <a:solidFill>
                  <a:srgbClr val="000000"/>
                </a:solidFill>
              </a:rPr>
              <a:t>；文化昆虫；食用和药用昆虫等</a:t>
            </a:r>
            <a:r>
              <a:rPr lang="en-US" altLang="zh-CN" sz="2000" b="1" noProof="1">
                <a:solidFill>
                  <a:srgbClr val="000000"/>
                </a:solidFill>
              </a:rPr>
              <a:t>。</a:t>
            </a:r>
            <a:endParaRPr lang="en-US" altLang="zh-CN" sz="2000" b="1" noProof="1">
              <a:solidFill>
                <a:srgbClr val="000000"/>
              </a:solidFill>
            </a:endParaRPr>
          </a:p>
          <a:p>
            <a:pPr marL="342900" indent="-342900">
              <a:buClr>
                <a:srgbClr val="C00000"/>
              </a:buClr>
              <a:buFont typeface="Wingdings" panose="05000000000000000000" pitchFamily="2" charset="2"/>
              <a:buChar char="p"/>
            </a:pPr>
            <a:r>
              <a:rPr lang="en-US" altLang="zh-CN" sz="2000" b="1" noProof="1">
                <a:solidFill>
                  <a:srgbClr val="C00000"/>
                </a:solidFill>
              </a:rPr>
              <a:t>主要在研课题：</a:t>
            </a:r>
            <a:endParaRPr lang="en-US" altLang="zh-CN" sz="2000" b="1" noProof="1">
              <a:solidFill>
                <a:srgbClr val="C00000"/>
              </a:solidFill>
            </a:endParaRPr>
          </a:p>
          <a:p>
            <a:pPr marL="342900" indent="-342900">
              <a:buClr>
                <a:srgbClr val="C00000"/>
              </a:buClr>
              <a:buFont typeface="Wingdings" panose="05000000000000000000" pitchFamily="2" charset="2"/>
              <a:buChar char="p"/>
            </a:pPr>
            <a:r>
              <a:rPr lang="en-US" altLang="zh-CN" sz="2000" b="1" noProof="1">
                <a:solidFill>
                  <a:srgbClr val="000000"/>
                </a:solidFill>
              </a:rPr>
              <a:t>1、国家重点研发计划“化学肥料和农药减施增效综合技术研发”——“耕地地力影响农业有害生物发生的机制与调控”（2017.1-2021.12，经费</a:t>
            </a:r>
            <a:r>
              <a:rPr lang="en-US" altLang="en-US" sz="2000" b="1" noProof="1">
                <a:solidFill>
                  <a:srgbClr val="000000"/>
                </a:solidFill>
              </a:rPr>
              <a:t>57</a:t>
            </a:r>
            <a:r>
              <a:rPr lang="en-US" altLang="zh-CN" sz="2000" b="1" noProof="1">
                <a:solidFill>
                  <a:srgbClr val="000000"/>
                </a:solidFill>
              </a:rPr>
              <a:t>万元）。</a:t>
            </a:r>
            <a:endParaRPr lang="en-US" altLang="zh-CN" sz="2000" b="1" noProof="1">
              <a:solidFill>
                <a:srgbClr val="000000"/>
              </a:solidFill>
            </a:endParaRPr>
          </a:p>
          <a:p>
            <a:pPr marL="342900" indent="-342900">
              <a:buClr>
                <a:srgbClr val="C00000"/>
              </a:buClr>
              <a:buFont typeface="Wingdings" panose="05000000000000000000" pitchFamily="2" charset="2"/>
              <a:buChar char="p"/>
            </a:pPr>
            <a:r>
              <a:rPr lang="en-US" altLang="zh-CN" sz="2000" b="1" noProof="1">
                <a:solidFill>
                  <a:srgbClr val="000000"/>
                </a:solidFill>
              </a:rPr>
              <a:t>2、基于虫生真菌的烟草地老虎绿色防控技术研究与应用（2017.1- </a:t>
            </a:r>
            <a:endParaRPr lang="en-US" altLang="zh-CN" sz="2000" b="1" noProof="1">
              <a:solidFill>
                <a:srgbClr val="000000"/>
              </a:solidFill>
            </a:endParaRPr>
          </a:p>
          <a:p>
            <a:pPr marL="342900" indent="-342900">
              <a:buClr>
                <a:srgbClr val="C00000"/>
              </a:buClr>
              <a:buFont typeface="Wingdings" panose="05000000000000000000" pitchFamily="2" charset="2"/>
              <a:buNone/>
            </a:pPr>
            <a:r>
              <a:rPr lang="en-US" altLang="zh-CN" sz="2000" b="1" noProof="1">
                <a:solidFill>
                  <a:srgbClr val="000000"/>
                </a:solidFill>
              </a:rPr>
              <a:t>           2019.12，经费</a:t>
            </a:r>
            <a:r>
              <a:rPr lang="en-US" altLang="en-US" sz="2000" b="1" noProof="1">
                <a:solidFill>
                  <a:srgbClr val="000000"/>
                </a:solidFill>
              </a:rPr>
              <a:t>9.2</a:t>
            </a:r>
            <a:r>
              <a:rPr lang="en-US" altLang="zh-CN" sz="2000" b="1" noProof="1">
                <a:solidFill>
                  <a:srgbClr val="000000"/>
                </a:solidFill>
              </a:rPr>
              <a:t>万元）。</a:t>
            </a:r>
            <a:endParaRPr lang="en-US" altLang="zh-CN" sz="2000" b="1" noProof="1">
              <a:solidFill>
                <a:srgbClr val="000000"/>
              </a:solidFill>
            </a:endParaRPr>
          </a:p>
          <a:p>
            <a:pPr marL="342900" indent="-342900">
              <a:buClr>
                <a:srgbClr val="C00000"/>
              </a:buClr>
              <a:buFont typeface="Wingdings" panose="05000000000000000000" pitchFamily="2" charset="2"/>
              <a:buChar char="p"/>
            </a:pPr>
            <a:r>
              <a:rPr lang="en-US" altLang="zh-CN" sz="2000" b="1" noProof="1">
                <a:solidFill>
                  <a:srgbClr val="000000"/>
                </a:solidFill>
                <a:sym typeface="+mn-ea"/>
              </a:rPr>
              <a:t>3</a:t>
            </a:r>
            <a:r>
              <a:rPr lang="en-US" altLang="en-US" sz="2000" b="1" noProof="1">
                <a:solidFill>
                  <a:srgbClr val="000000"/>
                </a:solidFill>
                <a:sym typeface="+mn-ea"/>
              </a:rPr>
              <a:t>、</a:t>
            </a:r>
            <a:r>
              <a:rPr lang="zh-CN" altLang="en-US" sz="2000" b="1" noProof="1">
                <a:solidFill>
                  <a:srgbClr val="000000"/>
                </a:solidFill>
                <a:sym typeface="+mn-ea"/>
              </a:rPr>
              <a:t>苹果园病虫害</a:t>
            </a:r>
            <a:r>
              <a:rPr lang="en-US" sz="2000" b="1" noProof="1">
                <a:solidFill>
                  <a:srgbClr val="000000"/>
                </a:solidFill>
                <a:sym typeface="+mn-ea"/>
              </a:rPr>
              <a:t>生物防控农药</a:t>
            </a:r>
            <a:r>
              <a:rPr lang="zh-CN" altLang="en-US" sz="2000" b="1" noProof="1">
                <a:solidFill>
                  <a:srgbClr val="000000"/>
                </a:solidFill>
                <a:sym typeface="+mn-ea"/>
              </a:rPr>
              <a:t>（</a:t>
            </a:r>
            <a:r>
              <a:rPr lang="en-US" sz="2000" b="1" noProof="1">
                <a:solidFill>
                  <a:srgbClr val="000000"/>
                </a:solidFill>
                <a:sym typeface="+mn-ea"/>
              </a:rPr>
              <a:t>天敌</a:t>
            </a:r>
            <a:r>
              <a:rPr lang="zh-CN" altLang="en-US" sz="2000" b="1" noProof="1">
                <a:solidFill>
                  <a:srgbClr val="000000"/>
                </a:solidFill>
                <a:sym typeface="+mn-ea"/>
              </a:rPr>
              <a:t>）</a:t>
            </a:r>
            <a:r>
              <a:rPr lang="en-US" sz="2000" b="1" noProof="1">
                <a:solidFill>
                  <a:srgbClr val="000000"/>
                </a:solidFill>
                <a:sym typeface="+mn-ea"/>
              </a:rPr>
              <a:t>及生态调控技术研究</a:t>
            </a:r>
            <a:r>
              <a:rPr lang="zh-CN" altLang="en-US" sz="2000" b="1" noProof="1">
                <a:solidFill>
                  <a:srgbClr val="000000"/>
                </a:solidFill>
                <a:sym typeface="+mn-ea"/>
              </a:rPr>
              <a:t>：物理防控</a:t>
            </a:r>
            <a:endParaRPr lang="zh-CN" altLang="en-US" sz="2000" b="1" noProof="1">
              <a:solidFill>
                <a:srgbClr val="000000"/>
              </a:solidFill>
              <a:sym typeface="+mn-ea"/>
            </a:endParaRPr>
          </a:p>
          <a:p>
            <a:pPr>
              <a:buClr>
                <a:srgbClr val="C00000"/>
              </a:buClr>
              <a:buFont typeface="Wingdings" panose="05000000000000000000" pitchFamily="2" charset="2"/>
              <a:buNone/>
            </a:pPr>
            <a:r>
              <a:rPr lang="zh-CN" altLang="en-US" sz="2000" b="1" noProof="1">
                <a:solidFill>
                  <a:srgbClr val="000000"/>
                </a:solidFill>
                <a:sym typeface="+mn-ea"/>
              </a:rPr>
              <a:t>          技术</a:t>
            </a:r>
            <a:r>
              <a:rPr lang="en-US" altLang="zh-CN" sz="2000" b="1" noProof="1">
                <a:solidFill>
                  <a:srgbClr val="000000"/>
                </a:solidFill>
                <a:sym typeface="+mn-ea"/>
              </a:rPr>
              <a:t>（201</a:t>
            </a:r>
            <a:r>
              <a:rPr lang="en-US" altLang="en-US" sz="2000" b="1" noProof="1">
                <a:solidFill>
                  <a:srgbClr val="000000"/>
                </a:solidFill>
                <a:sym typeface="+mn-ea"/>
              </a:rPr>
              <a:t>7</a:t>
            </a:r>
            <a:r>
              <a:rPr lang="en-US" altLang="zh-CN" sz="2000" b="1" noProof="1">
                <a:solidFill>
                  <a:srgbClr val="000000"/>
                </a:solidFill>
                <a:sym typeface="+mn-ea"/>
              </a:rPr>
              <a:t>.</a:t>
            </a:r>
            <a:r>
              <a:rPr lang="en-US" altLang="en-US" sz="2000" b="1" noProof="1">
                <a:solidFill>
                  <a:srgbClr val="000000"/>
                </a:solidFill>
                <a:sym typeface="+mn-ea"/>
              </a:rPr>
              <a:t>8</a:t>
            </a:r>
            <a:r>
              <a:rPr lang="en-US" altLang="zh-CN" sz="2000" b="1" noProof="1">
                <a:solidFill>
                  <a:srgbClr val="000000"/>
                </a:solidFill>
                <a:sym typeface="+mn-ea"/>
              </a:rPr>
              <a:t>-2020.</a:t>
            </a:r>
            <a:r>
              <a:rPr lang="en-US" altLang="en-US" sz="2000" b="1" noProof="1">
                <a:solidFill>
                  <a:srgbClr val="000000"/>
                </a:solidFill>
                <a:sym typeface="+mn-ea"/>
              </a:rPr>
              <a:t>8</a:t>
            </a:r>
            <a:r>
              <a:rPr lang="zh-CN" altLang="en-US" sz="2000" b="1" noProof="1">
                <a:solidFill>
                  <a:srgbClr val="000000"/>
                </a:solidFill>
                <a:sym typeface="+mn-ea"/>
              </a:rPr>
              <a:t>，经费</a:t>
            </a:r>
            <a:r>
              <a:rPr lang="en-US" altLang="zh-CN" sz="2000" b="1" noProof="1">
                <a:solidFill>
                  <a:srgbClr val="000000"/>
                </a:solidFill>
                <a:sym typeface="+mn-ea"/>
              </a:rPr>
              <a:t>10</a:t>
            </a:r>
            <a:r>
              <a:rPr lang="zh-CN" altLang="en-US" sz="2000" b="1" noProof="1">
                <a:solidFill>
                  <a:srgbClr val="000000"/>
                </a:solidFill>
                <a:sym typeface="+mn-ea"/>
              </a:rPr>
              <a:t>万元</a:t>
            </a:r>
            <a:r>
              <a:rPr lang="en-US" altLang="en-US" sz="2000" b="1" noProof="1">
                <a:solidFill>
                  <a:srgbClr val="000000"/>
                </a:solidFill>
                <a:sym typeface="+mn-ea"/>
              </a:rPr>
              <a:t>）</a:t>
            </a:r>
            <a:r>
              <a:rPr lang="en-US" altLang="zh-CN" sz="2000" b="1" noProof="1">
                <a:solidFill>
                  <a:srgbClr val="000000"/>
                </a:solidFill>
                <a:sym typeface="+mn-ea"/>
              </a:rPr>
              <a:t>。</a:t>
            </a:r>
            <a:endParaRPr lang="en-US" altLang="zh-CN" sz="2000" b="1" noProof="1">
              <a:solidFill>
                <a:srgbClr val="000000"/>
              </a:solidFill>
              <a:sym typeface="+mn-ea"/>
            </a:endParaRPr>
          </a:p>
          <a:p>
            <a:pPr marL="342900" indent="-342900">
              <a:buClr>
                <a:srgbClr val="C00000"/>
              </a:buClr>
              <a:buFont typeface="Wingdings" panose="05000000000000000000" pitchFamily="2" charset="2"/>
              <a:buChar char="p"/>
            </a:pPr>
            <a:r>
              <a:rPr lang="en-US" altLang="zh-CN" sz="2000" b="1" noProof="1">
                <a:solidFill>
                  <a:srgbClr val="C00000"/>
                </a:solidFill>
                <a:sym typeface="+mn-ea"/>
              </a:rPr>
              <a:t>发表论文：</a:t>
            </a:r>
            <a:r>
              <a:rPr lang="en-US" altLang="zh-CN" sz="2000" b="1" noProof="1">
                <a:solidFill>
                  <a:srgbClr val="000000"/>
                </a:solidFill>
                <a:sym typeface="+mn-ea"/>
              </a:rPr>
              <a:t>在 zootaxa、昆虫学报、动物分类学报、植物保护学报、中国农业科学、应用昆虫学报等刊物上发表论文80余篇。          </a:t>
            </a:r>
            <a:endParaRPr lang="en-US" altLang="zh-CN" sz="2000" b="1" noProof="1">
              <a:solidFill>
                <a:srgbClr val="000000"/>
              </a:solidFill>
            </a:endParaRPr>
          </a:p>
        </p:txBody>
      </p:sp>
      <p:pic>
        <p:nvPicPr>
          <p:cNvPr id="14339" name="图片 2"/>
          <p:cNvPicPr>
            <a:picLocks noChangeAspect="1" noChangeArrowheads="1"/>
          </p:cNvPicPr>
          <p:nvPr/>
        </p:nvPicPr>
        <p:blipFill>
          <a:blip r:embed="rId1" cstate="print"/>
          <a:srcRect/>
          <a:stretch>
            <a:fillRect/>
          </a:stretch>
        </p:blipFill>
        <p:spPr bwMode="auto">
          <a:xfrm>
            <a:off x="387350" y="47625"/>
            <a:ext cx="1541463" cy="22415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1000" y="228600"/>
            <a:ext cx="8305800" cy="6324600"/>
          </a:xfrm>
        </p:spPr>
        <p:txBody>
          <a:bodyPr>
            <a:normAutofit/>
          </a:bodyPr>
          <a:lstStyle/>
          <a:p>
            <a:pPr marL="0" algn="ctr">
              <a:lnSpc>
                <a:spcPct val="125000"/>
              </a:lnSpc>
              <a:spcBef>
                <a:spcPts val="0"/>
              </a:spcBef>
              <a:buClr>
                <a:schemeClr val="hlink"/>
              </a:buClr>
              <a:buSzPct val="70000"/>
              <a:buFont typeface="Wingdings" panose="05000000000000000000" pitchFamily="2" charset="2"/>
              <a:buNone/>
              <a:defRPr/>
            </a:pPr>
            <a:r>
              <a:rPr lang="zh-CN" altLang="en-US" sz="3500" b="1" dirty="0">
                <a:solidFill>
                  <a:srgbClr val="0000FF"/>
                </a:solidFill>
                <a:latin typeface="黑体" panose="02010609060101010101" pitchFamily="2" charset="-122"/>
                <a:ea typeface="黑体" panose="02010609060101010101" pitchFamily="2" charset="-122"/>
              </a:rPr>
              <a:t>曲爱军简介    </a:t>
            </a:r>
            <a:endParaRPr lang="en-US" altLang="zh-CN" sz="3500" b="1" dirty="0">
              <a:solidFill>
                <a:srgbClr val="0000FF"/>
              </a:solidFill>
              <a:latin typeface="黑体" panose="02010609060101010101" pitchFamily="2" charset="-122"/>
              <a:ea typeface="黑体" panose="02010609060101010101" pitchFamily="2" charset="-122"/>
            </a:endParaRPr>
          </a:p>
          <a:p>
            <a:pPr marL="0">
              <a:lnSpc>
                <a:spcPct val="125000"/>
              </a:lnSpc>
              <a:spcBef>
                <a:spcPts val="0"/>
              </a:spcBef>
              <a:buClr>
                <a:schemeClr val="hlink"/>
              </a:buClr>
              <a:buSzPct val="70000"/>
              <a:buFont typeface="Wingdings" panose="05000000000000000000" pitchFamily="2" charset="2"/>
              <a:buNone/>
              <a:defRPr/>
            </a:pPr>
            <a:r>
              <a:rPr lang="zh-CN" altLang="en-US" b="1" dirty="0">
                <a:solidFill>
                  <a:srgbClr val="FFFF00"/>
                </a:solidFill>
                <a:latin typeface="黑体" panose="02010609060101010101" pitchFamily="2" charset="-122"/>
                <a:ea typeface="黑体" panose="02010609060101010101" pitchFamily="2" charset="-122"/>
              </a:rPr>
              <a:t>    </a:t>
            </a:r>
            <a:endParaRPr lang="zh-CN" altLang="en-US" b="1" dirty="0">
              <a:solidFill>
                <a:srgbClr val="FFFF00"/>
              </a:solidFill>
              <a:latin typeface="黑体" panose="02010609060101010101" pitchFamily="2" charset="-122"/>
              <a:ea typeface="黑体" panose="02010609060101010101" pitchFamily="2" charset="-122"/>
            </a:endParaRPr>
          </a:p>
          <a:p>
            <a:pPr marL="0">
              <a:lnSpc>
                <a:spcPct val="125000"/>
              </a:lnSpc>
              <a:spcBef>
                <a:spcPts val="0"/>
              </a:spcBef>
              <a:buClr>
                <a:schemeClr val="hlink"/>
              </a:buClr>
              <a:buSzPct val="70000"/>
              <a:buFont typeface="Wingdings" panose="05000000000000000000" pitchFamily="2" charset="2"/>
              <a:buNone/>
              <a:defRPr/>
            </a:pPr>
            <a:r>
              <a:rPr lang="zh-CN" altLang="en-US" sz="3000" b="1" dirty="0">
                <a:solidFill>
                  <a:srgbClr val="FFFF00"/>
                </a:solidFill>
                <a:latin typeface="黑体" panose="02010609060101010101" pitchFamily="2" charset="-122"/>
                <a:ea typeface="黑体" panose="02010609060101010101" pitchFamily="2" charset="-122"/>
              </a:rPr>
              <a:t>    </a:t>
            </a:r>
            <a:r>
              <a:rPr lang="zh-CN" altLang="en-US" sz="3000" b="1" dirty="0">
                <a:solidFill>
                  <a:srgbClr val="0000FF"/>
                </a:solidFill>
                <a:latin typeface="黑体" panose="02010609060101010101" pitchFamily="2" charset="-122"/>
                <a:ea typeface="黑体" panose="02010609060101010101" pitchFamily="2" charset="-122"/>
              </a:rPr>
              <a:t>副教授  硕士生导师</a:t>
            </a:r>
            <a:endParaRPr lang="en-US" altLang="zh-CN" sz="3000" b="1" dirty="0">
              <a:solidFill>
                <a:srgbClr val="0000FF"/>
              </a:solidFill>
              <a:latin typeface="黑体" panose="02010609060101010101" pitchFamily="2" charset="-122"/>
              <a:ea typeface="黑体" panose="02010609060101010101" pitchFamily="2" charset="-122"/>
            </a:endParaRPr>
          </a:p>
          <a:p>
            <a:pPr marL="0">
              <a:lnSpc>
                <a:spcPct val="125000"/>
              </a:lnSpc>
              <a:spcBef>
                <a:spcPts val="0"/>
              </a:spcBef>
              <a:buClr>
                <a:schemeClr val="hlink"/>
              </a:buClr>
              <a:buSzPct val="70000"/>
              <a:buFont typeface="Wingdings" panose="05000000000000000000" pitchFamily="2" charset="2"/>
              <a:buNone/>
              <a:defRPr/>
            </a:pPr>
            <a:r>
              <a:rPr lang="zh-CN" altLang="en-US" sz="3000" b="1" dirty="0">
                <a:solidFill>
                  <a:srgbClr val="0000FF"/>
                </a:solidFill>
                <a:latin typeface="黑体" panose="02010609060101010101" pitchFamily="2" charset="-122"/>
                <a:ea typeface="黑体" panose="02010609060101010101" pitchFamily="2" charset="-122"/>
              </a:rPr>
              <a:t> </a:t>
            </a:r>
            <a:endParaRPr lang="zh-CN" altLang="en-US" sz="3000" b="1" dirty="0">
              <a:solidFill>
                <a:srgbClr val="0000FF"/>
              </a:solidFill>
              <a:latin typeface="黑体" panose="02010609060101010101" pitchFamily="2" charset="-122"/>
              <a:ea typeface="黑体" panose="02010609060101010101" pitchFamily="2" charset="-122"/>
            </a:endParaRPr>
          </a:p>
          <a:p>
            <a:pPr marL="0">
              <a:lnSpc>
                <a:spcPct val="125000"/>
              </a:lnSpc>
              <a:spcBef>
                <a:spcPts val="0"/>
              </a:spcBef>
              <a:buClr>
                <a:schemeClr val="hlink"/>
              </a:buClr>
              <a:buSzPct val="70000"/>
              <a:buFont typeface="Wingdings" panose="05000000000000000000" pitchFamily="2" charset="2"/>
              <a:buNone/>
              <a:defRPr/>
            </a:pPr>
            <a:r>
              <a:rPr lang="zh-CN" altLang="en-US" sz="2800" b="1" dirty="0">
                <a:solidFill>
                  <a:srgbClr val="FFFF00"/>
                </a:solidFill>
                <a:latin typeface="黑体" panose="02010609060101010101" pitchFamily="2" charset="-122"/>
                <a:ea typeface="黑体" panose="02010609060101010101" pitchFamily="2" charset="-122"/>
              </a:rPr>
              <a:t>    </a:t>
            </a:r>
            <a:r>
              <a:rPr lang="zh-CN" altLang="en-US" sz="2800" b="1" dirty="0">
                <a:solidFill>
                  <a:srgbClr val="0000FF"/>
                </a:solidFill>
                <a:latin typeface="黑体" panose="02010609060101010101" pitchFamily="2" charset="-122"/>
                <a:ea typeface="黑体" panose="02010609060101010101" pitchFamily="2" charset="-122"/>
              </a:rPr>
              <a:t>研究方向：</a:t>
            </a:r>
            <a:r>
              <a:rPr lang="zh-CN" altLang="en-US" sz="2800" b="1" dirty="0">
                <a:latin typeface="黑体" panose="02010609060101010101" pitchFamily="2" charset="-122"/>
                <a:ea typeface="黑体" panose="02010609060101010101" pitchFamily="2" charset="-122"/>
              </a:rPr>
              <a:t>农药胁迫作物的机理、城市昆虫学、林木害虫生物防治、</a:t>
            </a:r>
            <a:r>
              <a:rPr lang="zh-CN" altLang="zh-CN" sz="2800" b="1" dirty="0">
                <a:latin typeface="黑体" panose="02010609060101010101" pitchFamily="2" charset="-122"/>
                <a:ea typeface="黑体" panose="02010609060101010101" pitchFamily="2" charset="-122"/>
              </a:rPr>
              <a:t>生物多样性和生态文明建设及相关规划与调查（含生态红线、生物多样性保护优先区、市县生态文明规划、森林城市规划、生态修复等）；生物入侵</a:t>
            </a:r>
            <a:r>
              <a:rPr lang="zh-CN" altLang="en-US" sz="2800" b="1" dirty="0">
                <a:latin typeface="黑体" panose="02010609060101010101" pitchFamily="2" charset="-122"/>
                <a:ea typeface="黑体" panose="02010609060101010101" pitchFamily="2" charset="-122"/>
              </a:rPr>
              <a:t>。</a:t>
            </a:r>
            <a:endParaRPr lang="en-US" altLang="zh-CN" sz="2800" b="1" dirty="0">
              <a:latin typeface="黑体" panose="02010609060101010101" pitchFamily="2" charset="-122"/>
              <a:ea typeface="黑体" panose="02010609060101010101" pitchFamily="2" charset="-122"/>
            </a:endParaRPr>
          </a:p>
          <a:p>
            <a:pPr marL="0">
              <a:lnSpc>
                <a:spcPct val="125000"/>
              </a:lnSpc>
              <a:spcBef>
                <a:spcPts val="0"/>
              </a:spcBef>
              <a:buClr>
                <a:schemeClr val="hlink"/>
              </a:buClr>
              <a:buSzPct val="70000"/>
              <a:buFont typeface="Wingdings" panose="05000000000000000000" pitchFamily="2" charset="2"/>
              <a:buNone/>
              <a:defRPr/>
            </a:pPr>
            <a:endParaRPr lang="en-US" altLang="zh-CN" sz="2800" b="1" dirty="0">
              <a:latin typeface="黑体" panose="02010609060101010101" pitchFamily="2" charset="-122"/>
              <a:ea typeface="黑体" panose="02010609060101010101" pitchFamily="2" charset="-122"/>
            </a:endParaRPr>
          </a:p>
          <a:p>
            <a:pPr marL="0">
              <a:lnSpc>
                <a:spcPct val="125000"/>
              </a:lnSpc>
              <a:spcBef>
                <a:spcPts val="0"/>
              </a:spcBef>
              <a:buClr>
                <a:schemeClr val="hlink"/>
              </a:buClr>
              <a:buSzPct val="70000"/>
              <a:buFont typeface="Wingdings" panose="05000000000000000000" pitchFamily="2" charset="2"/>
              <a:buNone/>
              <a:defRPr/>
            </a:pPr>
            <a:r>
              <a:rPr lang="zh-CN" altLang="en-US" sz="2800" b="1" dirty="0">
                <a:solidFill>
                  <a:srgbClr val="0000FF"/>
                </a:solidFill>
                <a:latin typeface="黑体" panose="02010609060101010101" pitchFamily="2" charset="-122"/>
                <a:ea typeface="黑体" panose="02010609060101010101" pitchFamily="2" charset="-122"/>
              </a:rPr>
              <a:t>    研究经费：</a:t>
            </a:r>
            <a:r>
              <a:rPr lang="zh-CN" altLang="en-US" sz="2800" b="1" dirty="0">
                <a:latin typeface="黑体" panose="02010609060101010101" pitchFamily="2" charset="-122"/>
                <a:ea typeface="黑体" panose="02010609060101010101" pitchFamily="2" charset="-122"/>
              </a:rPr>
              <a:t>环保部生物多样性研究 </a:t>
            </a:r>
            <a:r>
              <a:rPr lang="en-US" altLang="zh-CN" sz="2800" b="1" dirty="0">
                <a:latin typeface="黑体" panose="02010609060101010101" pitchFamily="2" charset="-122"/>
                <a:ea typeface="黑体" panose="02010609060101010101" pitchFamily="2" charset="-122"/>
              </a:rPr>
              <a:t>100</a:t>
            </a:r>
            <a:r>
              <a:rPr lang="zh-CN" altLang="en-US" sz="2800" b="1" dirty="0">
                <a:latin typeface="黑体" panose="02010609060101010101" pitchFamily="2" charset="-122"/>
                <a:ea typeface="黑体" panose="02010609060101010101" pitchFamily="2" charset="-122"/>
              </a:rPr>
              <a:t>多万。</a:t>
            </a:r>
            <a:endParaRPr lang="zh-CN" altLang="zh-CN" sz="2800" b="1" dirty="0">
              <a:latin typeface="黑体" panose="02010609060101010101" pitchFamily="2" charset="-122"/>
              <a:ea typeface="黑体" panose="02010609060101010101" pitchFamily="2" charset="-122"/>
            </a:endParaRPr>
          </a:p>
          <a:p>
            <a:pPr>
              <a:buNone/>
            </a:pPr>
            <a:endParaRPr lang="zh-CN" altLang="en-US" dirty="0"/>
          </a:p>
        </p:txBody>
      </p:sp>
      <p:pic>
        <p:nvPicPr>
          <p:cNvPr id="4" name="图片 3" descr="E:\qaj\个人资料\职称评定\照片\曲爱军3.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96000" y="304800"/>
            <a:ext cx="2362200" cy="2057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457200"/>
            <a:ext cx="4572000" cy="1319720"/>
          </a:xfrm>
          <a:prstGeom prst="rect">
            <a:avLst/>
          </a:prstGeom>
          <a:noFill/>
        </p:spPr>
        <p:txBody>
          <a:bodyPr wrap="square" rtlCol="0">
            <a:spAutoFit/>
          </a:bodyPr>
          <a:lstStyle/>
          <a:p>
            <a:pPr>
              <a:lnSpc>
                <a:spcPct val="150000"/>
              </a:lnSpc>
            </a:pPr>
            <a:r>
              <a:rPr lang="zh-CN" altLang="en-US" sz="3200" b="1" dirty="0">
                <a:solidFill>
                  <a:srgbClr val="0000FF"/>
                </a:solidFill>
                <a:latin typeface="微软雅黑" panose="020B0503020204020204" charset="-122"/>
                <a:ea typeface="微软雅黑" panose="020B0503020204020204" charset="-122"/>
              </a:rPr>
              <a:t>王宁新</a:t>
            </a:r>
            <a:r>
              <a:rPr lang="zh-CN" altLang="en-US" sz="2400" b="1" dirty="0">
                <a:solidFill>
                  <a:srgbClr val="0000FF"/>
                </a:solidFill>
                <a:latin typeface="微软雅黑" panose="020B0503020204020204" charset="-122"/>
                <a:ea typeface="微软雅黑" panose="020B0503020204020204" charset="-122"/>
              </a:rPr>
              <a:t>，博士，教授，</a:t>
            </a:r>
            <a:endParaRPr lang="en-US" altLang="zh-CN" sz="2400" b="1" dirty="0">
              <a:solidFill>
                <a:srgbClr val="0000FF"/>
              </a:solidFill>
              <a:latin typeface="微软雅黑" panose="020B0503020204020204" charset="-122"/>
              <a:ea typeface="微软雅黑" panose="020B0503020204020204" charset="-122"/>
            </a:endParaRPr>
          </a:p>
          <a:p>
            <a:pPr>
              <a:lnSpc>
                <a:spcPct val="150000"/>
              </a:lnSpc>
            </a:pPr>
            <a:r>
              <a:rPr lang="zh-CN" altLang="en-US" sz="2400" b="1" dirty="0">
                <a:solidFill>
                  <a:srgbClr val="0000FF"/>
                </a:solidFill>
                <a:latin typeface="微软雅黑" panose="020B0503020204020204" charset="-122"/>
                <a:ea typeface="微软雅黑" panose="020B0503020204020204" charset="-122"/>
              </a:rPr>
              <a:t>硕士生导师，昆虫学系副主任</a:t>
            </a:r>
            <a:endParaRPr lang="zh-CN" altLang="en-US" sz="2400" b="1" dirty="0">
              <a:solidFill>
                <a:srgbClr val="0000FF"/>
              </a:solidFill>
              <a:latin typeface="微软雅黑" panose="020B0503020204020204" charset="-122"/>
              <a:ea typeface="微软雅黑" panose="020B0503020204020204" charset="-122"/>
            </a:endParaRPr>
          </a:p>
        </p:txBody>
      </p:sp>
      <p:sp>
        <p:nvSpPr>
          <p:cNvPr id="2" name="TextBox 1"/>
          <p:cNvSpPr txBox="1"/>
          <p:nvPr/>
        </p:nvSpPr>
        <p:spPr>
          <a:xfrm>
            <a:off x="533400" y="3352800"/>
            <a:ext cx="8363272" cy="2862322"/>
          </a:xfrm>
          <a:prstGeom prst="rect">
            <a:avLst/>
          </a:prstGeom>
          <a:noFill/>
        </p:spPr>
        <p:txBody>
          <a:bodyPr wrap="square" rtlCol="0">
            <a:spAutoFit/>
          </a:bodyPr>
          <a:lstStyle/>
          <a:p>
            <a:pPr>
              <a:lnSpc>
                <a:spcPct val="150000"/>
              </a:lnSpc>
            </a:pPr>
            <a:r>
              <a:rPr lang="en-US" altLang="zh-CN" sz="2400" b="1" dirty="0">
                <a:latin typeface="微软雅黑" panose="020B0503020204020204" charset="-122"/>
                <a:ea typeface="微软雅黑" panose="020B0503020204020204" charset="-122"/>
              </a:rPr>
              <a:t>2009</a:t>
            </a:r>
            <a:r>
              <a:rPr lang="zh-CN" altLang="en-US" sz="2400" b="1" dirty="0">
                <a:latin typeface="微软雅黑" panose="020B0503020204020204" charset="-122"/>
                <a:ea typeface="微软雅黑" panose="020B0503020204020204" charset="-122"/>
              </a:rPr>
              <a:t>年博士毕业工作。</a:t>
            </a:r>
            <a:r>
              <a:rPr lang="en-US" altLang="zh-CN" sz="2400" b="1" dirty="0">
                <a:latin typeface="微软雅黑" panose="020B0503020204020204" charset="-122"/>
                <a:ea typeface="微软雅黑" panose="020B0503020204020204" charset="-122"/>
              </a:rPr>
              <a:t>2017-2018</a:t>
            </a:r>
            <a:r>
              <a:rPr lang="zh-CN" altLang="en-US" sz="2400" b="1" dirty="0">
                <a:latin typeface="微软雅黑" panose="020B0503020204020204" charset="-122"/>
                <a:ea typeface="微软雅黑" panose="020B0503020204020204" charset="-122"/>
              </a:rPr>
              <a:t>在美国俄克拉荷马大学访学研究。主持</a:t>
            </a:r>
            <a:r>
              <a:rPr lang="zh-CN" altLang="en-US" sz="2400" b="1" dirty="0">
                <a:solidFill>
                  <a:srgbClr val="FF0000"/>
                </a:solidFill>
                <a:latin typeface="微软雅黑" panose="020B0503020204020204" charset="-122"/>
                <a:ea typeface="微软雅黑" panose="020B0503020204020204" charset="-122"/>
              </a:rPr>
              <a:t>国家自然科学基金青年基金</a:t>
            </a:r>
            <a:r>
              <a:rPr lang="zh-CN" altLang="en-US" sz="2400" b="1" dirty="0">
                <a:solidFill>
                  <a:schemeClr val="tx2">
                    <a:lumMod val="60000"/>
                    <a:lumOff val="40000"/>
                  </a:schemeClr>
                </a:solidFill>
                <a:latin typeface="微软雅黑" panose="020B0503020204020204" charset="-122"/>
                <a:ea typeface="微软雅黑" panose="020B0503020204020204" charset="-122"/>
              </a:rPr>
              <a:t>、</a:t>
            </a:r>
            <a:r>
              <a:rPr lang="zh-CN" altLang="en-US" sz="2400" b="1" dirty="0">
                <a:solidFill>
                  <a:srgbClr val="FF0000"/>
                </a:solidFill>
                <a:latin typeface="微软雅黑" panose="020B0503020204020204" charset="-122"/>
                <a:ea typeface="微软雅黑" panose="020B0503020204020204" charset="-122"/>
              </a:rPr>
              <a:t>山东省高校科研计划项目</a:t>
            </a:r>
            <a:r>
              <a:rPr lang="zh-CN" altLang="en-US" sz="2400" b="1" dirty="0">
                <a:solidFill>
                  <a:schemeClr val="tx2">
                    <a:lumMod val="60000"/>
                    <a:lumOff val="40000"/>
                  </a:schemeClr>
                </a:solidFill>
                <a:latin typeface="微软雅黑" panose="020B0503020204020204" charset="-122"/>
                <a:ea typeface="微软雅黑" panose="020B0503020204020204" charset="-122"/>
              </a:rPr>
              <a:t>、</a:t>
            </a:r>
            <a:r>
              <a:rPr lang="zh-CN" altLang="en-US" sz="2400" b="1" dirty="0">
                <a:solidFill>
                  <a:srgbClr val="FF0000"/>
                </a:solidFill>
                <a:latin typeface="微软雅黑" panose="020B0503020204020204" charset="-122"/>
                <a:ea typeface="微软雅黑" panose="020B0503020204020204" charset="-122"/>
              </a:rPr>
              <a:t>国家博士后基金面上项目</a:t>
            </a:r>
            <a:r>
              <a:rPr lang="zh-CN" altLang="en-US" sz="2400" b="1" dirty="0">
                <a:latin typeface="微软雅黑" panose="020B0503020204020204" charset="-122"/>
                <a:ea typeface="微软雅黑" panose="020B0503020204020204" charset="-122"/>
              </a:rPr>
              <a:t>等项目。</a:t>
            </a:r>
            <a:r>
              <a:rPr lang="zh-CN" altLang="en-US" sz="2400" b="1" dirty="0">
                <a:latin typeface="Times New Roman" panose="02020603050405020304" pitchFamily="18" charset="0"/>
                <a:ea typeface="微软雅黑" panose="020B0503020204020204" charset="-122"/>
                <a:cs typeface="Times New Roman" panose="02020603050405020304" pitchFamily="18" charset="0"/>
              </a:rPr>
              <a:t>在</a:t>
            </a: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rPr>
              <a:t>《Evolution》《Frontiers in Microbiology》《Insect</a:t>
            </a:r>
            <a:r>
              <a:rPr lang="zh-CN" altLang="en-US"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rPr>
              <a:t>Molecular</a:t>
            </a:r>
            <a:r>
              <a:rPr lang="zh-CN" altLang="en-US"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rPr>
              <a:t>Biology》《ACS Omega》《</a:t>
            </a:r>
            <a:r>
              <a:rPr lang="zh-CN" altLang="en-US"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rPr>
              <a:t>昆虫学报</a:t>
            </a: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b="1" dirty="0">
                <a:latin typeface="Times New Roman" panose="02020603050405020304" pitchFamily="18" charset="0"/>
                <a:ea typeface="微软雅黑" panose="020B0503020204020204" charset="-122"/>
                <a:cs typeface="Times New Roman" panose="02020603050405020304" pitchFamily="18" charset="0"/>
              </a:rPr>
              <a:t>等期刊发表论文。</a:t>
            </a:r>
            <a:endParaRPr lang="en-US" altLang="zh-CN" sz="2400" b="1" dirty="0">
              <a:solidFill>
                <a:srgbClr val="0000FF"/>
              </a:solidFill>
              <a:latin typeface="黑体" panose="02010609060101010101" pitchFamily="2" charset="-122"/>
              <a:ea typeface="黑体" panose="02010609060101010101" pitchFamily="2"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44728" y="455278"/>
            <a:ext cx="1949337" cy="27290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62"/>
          </a:xfrm>
        </p:spPr>
        <p:txBody>
          <a:bodyPr>
            <a:normAutofit/>
          </a:bodyPr>
          <a:lstStyle/>
          <a:p>
            <a:r>
              <a:rPr lang="zh-CN" altLang="en-US" sz="4000" b="1" dirty="0">
                <a:solidFill>
                  <a:srgbClr val="0000FF"/>
                </a:solidFill>
                <a:latin typeface="黑体" panose="02010609060101010101" pitchFamily="2" charset="-122"/>
                <a:ea typeface="黑体" panose="02010609060101010101" pitchFamily="2" charset="-122"/>
              </a:rPr>
              <a:t>目录</a:t>
            </a:r>
            <a:endParaRPr lang="zh-CN" altLang="en-US" sz="4000" b="1" dirty="0">
              <a:solidFill>
                <a:srgbClr val="0000FF"/>
              </a:solidFill>
              <a:latin typeface="黑体" panose="02010609060101010101" pitchFamily="2" charset="-122"/>
              <a:ea typeface="黑体" panose="02010609060101010101" pitchFamily="2" charset="-122"/>
            </a:endParaRPr>
          </a:p>
        </p:txBody>
      </p:sp>
      <p:sp>
        <p:nvSpPr>
          <p:cNvPr id="3" name="内容占位符 2"/>
          <p:cNvSpPr>
            <a:spLocks noGrp="1"/>
          </p:cNvSpPr>
          <p:nvPr>
            <p:ph idx="1"/>
          </p:nvPr>
        </p:nvSpPr>
        <p:spPr>
          <a:xfrm>
            <a:off x="304800" y="1524000"/>
            <a:ext cx="8534400" cy="4267200"/>
          </a:xfrm>
          <a:ln w="28575">
            <a:solidFill>
              <a:srgbClr val="FF0000"/>
            </a:solidFill>
          </a:ln>
        </p:spPr>
        <p:txBody>
          <a:bodyPr/>
          <a:lstStyle/>
          <a:p>
            <a:pPr>
              <a:buNone/>
            </a:pPr>
            <a:r>
              <a:rPr lang="zh-CN" altLang="en-US" b="1" dirty="0">
                <a:solidFill>
                  <a:srgbClr val="0000FF"/>
                </a:solidFill>
                <a:ea typeface="黑体" panose="02010609060101010101" pitchFamily="2" charset="-122"/>
              </a:rPr>
              <a:t>                        </a:t>
            </a:r>
            <a:endParaRPr lang="en-US" altLang="zh-CN" b="1" dirty="0">
              <a:solidFill>
                <a:srgbClr val="0000FF"/>
              </a:solidFill>
              <a:ea typeface="黑体" panose="02010609060101010101" pitchFamily="2" charset="-122"/>
            </a:endParaRPr>
          </a:p>
          <a:p>
            <a:pPr>
              <a:buNone/>
            </a:pPr>
            <a:r>
              <a:rPr lang="en-US" altLang="zh-CN" b="1" dirty="0">
                <a:solidFill>
                  <a:srgbClr val="0000FF"/>
                </a:solidFill>
                <a:ea typeface="黑体" panose="02010609060101010101" pitchFamily="2" charset="-122"/>
              </a:rPr>
              <a:t>                        </a:t>
            </a:r>
            <a:r>
              <a:rPr lang="zh-CN" altLang="en-US" b="1" dirty="0">
                <a:ea typeface="黑体" panose="02010609060101010101" pitchFamily="2" charset="-122"/>
              </a:rPr>
              <a:t>一、学科历史与发展</a:t>
            </a:r>
            <a:endParaRPr lang="en-US" altLang="zh-CN" b="1" dirty="0">
              <a:ea typeface="黑体" panose="02010609060101010101" pitchFamily="2" charset="-122"/>
            </a:endParaRPr>
          </a:p>
          <a:p>
            <a:pPr>
              <a:buNone/>
            </a:pPr>
            <a:r>
              <a:rPr lang="zh-CN" altLang="en-US" b="1" dirty="0">
                <a:ea typeface="黑体" panose="02010609060101010101" pitchFamily="2" charset="-122"/>
              </a:rPr>
              <a:t>                        二、</a:t>
            </a:r>
            <a:r>
              <a:rPr lang="zh-CN" altLang="en-US" b="1" dirty="0">
                <a:latin typeface="黑体" panose="02010609060101010101" pitchFamily="2" charset="-122"/>
                <a:ea typeface="黑体" panose="02010609060101010101" pitchFamily="2" charset="-122"/>
              </a:rPr>
              <a:t>昆虫学科的名人</a:t>
            </a:r>
            <a:endParaRPr lang="en-US" altLang="zh-CN" b="1" dirty="0">
              <a:ea typeface="黑体" panose="02010609060101010101" pitchFamily="2" charset="-122"/>
            </a:endParaRPr>
          </a:p>
          <a:p>
            <a:pPr>
              <a:buNone/>
            </a:pPr>
            <a:r>
              <a:rPr lang="zh-CN" altLang="en-US" b="1" dirty="0">
                <a:ea typeface="黑体" panose="02010609060101010101" pitchFamily="2" charset="-122"/>
              </a:rPr>
              <a:t>                        三、研究方向</a:t>
            </a:r>
            <a:endParaRPr lang="en-US" altLang="zh-CN" b="1" dirty="0">
              <a:ea typeface="黑体" panose="02010609060101010101" pitchFamily="2" charset="-122"/>
            </a:endParaRPr>
          </a:p>
          <a:p>
            <a:pPr>
              <a:buNone/>
            </a:pPr>
            <a:r>
              <a:rPr lang="zh-CN" altLang="en-US" b="1" dirty="0">
                <a:ea typeface="黑体" panose="02010609060101010101" pitchFamily="2" charset="-122"/>
              </a:rPr>
              <a:t>                        四、研究生导师队伍</a:t>
            </a:r>
            <a:endParaRPr lang="en-US" altLang="zh-CN" b="1" dirty="0">
              <a:ea typeface="黑体" panose="02010609060101010101" pitchFamily="2" charset="-122"/>
            </a:endParaRPr>
          </a:p>
          <a:p>
            <a:pPr>
              <a:buNone/>
            </a:pPr>
            <a:r>
              <a:rPr lang="zh-CN" altLang="en-US" b="1" dirty="0">
                <a:ea typeface="黑体" panose="02010609060101010101" pitchFamily="2" charset="-122"/>
              </a:rPr>
              <a:t>                        五、科研平台、成就</a:t>
            </a:r>
            <a:endParaRPr lang="en-US" altLang="zh-CN" b="1" dirty="0">
              <a:ea typeface="黑体" panose="02010609060101010101" pitchFamily="2" charset="-122"/>
            </a:endParaRPr>
          </a:p>
          <a:p>
            <a:pPr>
              <a:buNone/>
            </a:pPr>
            <a:endParaRPr lang="zh-CN" altLang="en-US" b="1" dirty="0">
              <a:solidFill>
                <a:srgbClr val="0000FF"/>
              </a:solidFill>
              <a:ea typeface="黑体" panose="0201060906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8534400" cy="7386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600"/>
              </a:spcAft>
            </a:pPr>
            <a:r>
              <a:rPr lang="zh-CN" altLang="en-US" sz="2800" b="1" dirty="0">
                <a:solidFill>
                  <a:srgbClr val="0000FF"/>
                </a:solidFill>
                <a:latin typeface="微软雅黑" panose="020B0503020204020204" charset="-122"/>
                <a:ea typeface="微软雅黑" panose="020B0503020204020204" charset="-122"/>
              </a:rPr>
              <a:t>研究方向</a:t>
            </a:r>
            <a:r>
              <a:rPr lang="en-US" altLang="zh-CN" sz="2800" b="1" dirty="0">
                <a:solidFill>
                  <a:srgbClr val="0000FF"/>
                </a:solidFill>
                <a:latin typeface="微软雅黑" panose="020B0503020204020204" charset="-122"/>
                <a:ea typeface="微软雅黑" panose="020B0503020204020204" charset="-122"/>
              </a:rPr>
              <a:t>——</a:t>
            </a:r>
            <a:r>
              <a:rPr lang="zh-CN" altLang="en-US" sz="2800" b="1" dirty="0">
                <a:solidFill>
                  <a:srgbClr val="FF0000"/>
                </a:solidFill>
                <a:latin typeface="微软雅黑" panose="020B0503020204020204" charset="-122"/>
                <a:ea typeface="微软雅黑" panose="020B0503020204020204" charset="-122"/>
              </a:rPr>
              <a:t>昆虫分子生物学</a:t>
            </a:r>
            <a:endParaRPr lang="en-US" altLang="zh-CN" sz="2800" b="1" dirty="0">
              <a:solidFill>
                <a:srgbClr val="FF0000"/>
              </a:solidFill>
              <a:latin typeface="微软雅黑" panose="020B0503020204020204" charset="-122"/>
              <a:ea typeface="微软雅黑" panose="020B0503020204020204" charset="-122"/>
            </a:endParaRPr>
          </a:p>
        </p:txBody>
      </p:sp>
      <p:sp>
        <p:nvSpPr>
          <p:cNvPr id="4" name="矩形 3"/>
          <p:cNvSpPr/>
          <p:nvPr/>
        </p:nvSpPr>
        <p:spPr>
          <a:xfrm>
            <a:off x="228600" y="1524000"/>
            <a:ext cx="8686800" cy="4883388"/>
          </a:xfrm>
          <a:prstGeom prst="rect">
            <a:avLst/>
          </a:prstGeom>
        </p:spPr>
        <p:txBody>
          <a:bodyPr wrap="square">
            <a:spAutoFit/>
          </a:bodyPr>
          <a:lstStyle/>
          <a:p>
            <a:pPr>
              <a:lnSpc>
                <a:spcPct val="150000"/>
              </a:lnSpc>
              <a:spcAft>
                <a:spcPts val="340"/>
              </a:spcAft>
            </a:pPr>
            <a:r>
              <a:rPr lang="en-US" altLang="zh-CN" sz="2400" b="1" dirty="0">
                <a:solidFill>
                  <a:srgbClr val="0000FF"/>
                </a:solidFill>
                <a:latin typeface="微软雅黑" panose="020B0503020204020204" charset="-122"/>
                <a:ea typeface="微软雅黑" panose="020B0503020204020204" charset="-122"/>
              </a:rPr>
              <a:t>1</a:t>
            </a:r>
            <a:r>
              <a:rPr lang="zh-CN" altLang="en-US" sz="2400" b="1" dirty="0">
                <a:solidFill>
                  <a:srgbClr val="0000FF"/>
                </a:solidFill>
                <a:latin typeface="微软雅黑" panose="020B0503020204020204" charset="-122"/>
                <a:ea typeface="微软雅黑" panose="020B0503020204020204" charset="-122"/>
              </a:rPr>
              <a:t>、昆虫</a:t>
            </a:r>
            <a:r>
              <a:rPr lang="en-US" altLang="zh-CN" sz="2400" b="1" dirty="0">
                <a:solidFill>
                  <a:srgbClr val="0000FF"/>
                </a:solidFill>
                <a:latin typeface="微软雅黑" panose="020B0503020204020204" charset="-122"/>
                <a:ea typeface="微软雅黑" panose="020B0503020204020204" charset="-122"/>
              </a:rPr>
              <a:t>-</a:t>
            </a:r>
            <a:r>
              <a:rPr lang="zh-CN" altLang="en-US" sz="2400" b="1" dirty="0">
                <a:solidFill>
                  <a:srgbClr val="0000FF"/>
                </a:solidFill>
                <a:latin typeface="微软雅黑" panose="020B0503020204020204" charset="-122"/>
                <a:ea typeface="微软雅黑" panose="020B0503020204020204" charset="-122"/>
              </a:rPr>
              <a:t>微生物的互作</a:t>
            </a:r>
            <a:endParaRPr lang="en-US" altLang="zh-CN" sz="2400" b="1" dirty="0">
              <a:solidFill>
                <a:srgbClr val="0000FF"/>
              </a:solidFill>
              <a:latin typeface="微软雅黑" panose="020B0503020204020204" charset="-122"/>
              <a:ea typeface="微软雅黑" panose="020B0503020204020204" charset="-122"/>
            </a:endParaRPr>
          </a:p>
          <a:p>
            <a:pPr>
              <a:lnSpc>
                <a:spcPct val="150000"/>
              </a:lnSpc>
              <a:spcAft>
                <a:spcPts val="600"/>
              </a:spcAft>
            </a:pPr>
            <a:r>
              <a:rPr lang="zh-CN" altLang="en-US" sz="2400" b="1" dirty="0">
                <a:latin typeface="微软雅黑" panose="020B0503020204020204" charset="-122"/>
                <a:ea typeface="微软雅黑" panose="020B0503020204020204" charset="-122"/>
              </a:rPr>
              <a:t>       以寄生蜂</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寄主为研究对象，从免疫学角度研究寄生蜂内共生菌在其寄生过程中的功能及在生物防治中的应用。</a:t>
            </a:r>
            <a:endParaRPr lang="en-US" altLang="zh-CN" sz="2400" b="1" dirty="0">
              <a:latin typeface="微软雅黑" panose="020B0503020204020204" charset="-122"/>
              <a:ea typeface="微软雅黑" panose="020B0503020204020204" charset="-122"/>
            </a:endParaRPr>
          </a:p>
          <a:p>
            <a:pPr>
              <a:lnSpc>
                <a:spcPct val="150000"/>
              </a:lnSpc>
              <a:spcAft>
                <a:spcPts val="600"/>
              </a:spcAft>
            </a:pPr>
            <a:endParaRPr lang="en-US" altLang="zh-CN" sz="2400" b="1" dirty="0">
              <a:latin typeface="微软雅黑" panose="020B0503020204020204" charset="-122"/>
              <a:ea typeface="微软雅黑" panose="020B0503020204020204" charset="-122"/>
            </a:endParaRPr>
          </a:p>
          <a:p>
            <a:pPr>
              <a:lnSpc>
                <a:spcPct val="150000"/>
              </a:lnSpc>
              <a:spcBef>
                <a:spcPts val="400"/>
              </a:spcBef>
              <a:spcAft>
                <a:spcPts val="340"/>
              </a:spcAft>
            </a:pPr>
            <a:r>
              <a:rPr lang="en-US" altLang="zh-CN" sz="2400" b="1" dirty="0">
                <a:solidFill>
                  <a:srgbClr val="0000FF"/>
                </a:solidFill>
                <a:latin typeface="微软雅黑" panose="020B0503020204020204" charset="-122"/>
                <a:ea typeface="微软雅黑" panose="020B0503020204020204" charset="-122"/>
              </a:rPr>
              <a:t>2</a:t>
            </a:r>
            <a:r>
              <a:rPr lang="zh-CN" altLang="en-US" sz="2400" b="1" dirty="0">
                <a:solidFill>
                  <a:srgbClr val="0000FF"/>
                </a:solidFill>
                <a:latin typeface="微软雅黑" panose="020B0503020204020204" charset="-122"/>
                <a:ea typeface="微软雅黑" panose="020B0503020204020204" charset="-122"/>
              </a:rPr>
              <a:t>、昆虫功能基因研究</a:t>
            </a:r>
            <a:endParaRPr lang="en-US" altLang="zh-CN" sz="2400" b="1" dirty="0">
              <a:solidFill>
                <a:srgbClr val="0000FF"/>
              </a:solidFill>
              <a:latin typeface="微软雅黑" panose="020B0503020204020204" charset="-122"/>
              <a:ea typeface="微软雅黑" panose="020B0503020204020204" charset="-122"/>
            </a:endParaRPr>
          </a:p>
          <a:p>
            <a:pPr>
              <a:lnSpc>
                <a:spcPct val="150000"/>
              </a:lnSpc>
              <a:spcBef>
                <a:spcPts val="600"/>
              </a:spcBef>
              <a:spcAft>
                <a:spcPts val="340"/>
              </a:spcAft>
            </a:pPr>
            <a:r>
              <a:rPr lang="zh-CN" altLang="en-US" sz="2400" b="1" dirty="0">
                <a:latin typeface="微软雅黑" panose="020B0503020204020204" charset="-122"/>
                <a:ea typeface="微软雅黑" panose="020B0503020204020204" charset="-122"/>
              </a:rPr>
              <a:t>       以常见农业害虫为研究对象，对其生殖调控、性别决定、化学感受等相关重要功能基因进行研究，为害虫的防治和益虫的利用提供研究基础。</a:t>
            </a:r>
            <a:endParaRPr lang="en-US" altLang="zh-CN" sz="2400" b="1" dirty="0">
              <a:latin typeface="微软雅黑" panose="020B0503020204020204" charset="-122"/>
              <a:ea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6" y="-24"/>
            <a:ext cx="6496850" cy="983055"/>
          </a:xfrm>
        </p:spPr>
        <p:txBody>
          <a:bodyPr>
            <a:normAutofit/>
          </a:bodyPr>
          <a:lstStyle/>
          <a:p>
            <a:pPr algn="l"/>
            <a:r>
              <a:rPr lang="zh-CN" altLang="en-US" dirty="0">
                <a:latin typeface="微软雅黑" panose="020B0503020204020204" charset="-122"/>
                <a:ea typeface="微软雅黑" panose="020B0503020204020204" charset="-122"/>
              </a:rPr>
              <a:t> 谢丽霞</a:t>
            </a:r>
            <a:endParaRPr lang="zh-CN" altLang="en-US" sz="3600" dirty="0">
              <a:latin typeface="微软雅黑" panose="020B0503020204020204" charset="-122"/>
              <a:ea typeface="微软雅黑" panose="020B0503020204020204" charset="-122"/>
            </a:endParaRPr>
          </a:p>
        </p:txBody>
      </p:sp>
      <p:sp>
        <p:nvSpPr>
          <p:cNvPr id="3" name="Subtitle 2"/>
          <p:cNvSpPr>
            <a:spLocks noGrp="1"/>
          </p:cNvSpPr>
          <p:nvPr>
            <p:ph type="subTitle" idx="1"/>
          </p:nvPr>
        </p:nvSpPr>
        <p:spPr>
          <a:xfrm>
            <a:off x="142844" y="1000108"/>
            <a:ext cx="6992894" cy="5750860"/>
          </a:xfrm>
          <a:ln>
            <a:solidFill>
              <a:schemeClr val="accent1"/>
            </a:solidFill>
          </a:ln>
        </p:spPr>
        <p:txBody>
          <a:bodyPr>
            <a:normAutofit fontScale="70000" lnSpcReduction="20000"/>
          </a:bodyPr>
          <a:lstStyle/>
          <a:p>
            <a:pPr algn="l"/>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博士，副教授，硕导。</a:t>
            </a:r>
            <a:endPar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l"/>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中国昆虫学会委员。曾在新西兰奥克兰大学做访问学者。</a:t>
            </a:r>
            <a:endPar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l"/>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已在</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Systematic &amp; Applied Acarology</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4200" dirty="0" err="1">
                <a:solidFill>
                  <a:schemeClr val="tx1"/>
                </a:solidFill>
                <a:latin typeface="Times New Roman" panose="02020603050405020304" pitchFamily="18" charset="0"/>
                <a:ea typeface="微软雅黑" panose="020B0503020204020204" charset="-122"/>
                <a:cs typeface="Times New Roman" panose="02020603050405020304" pitchFamily="18" charset="0"/>
              </a:rPr>
              <a:t>Zootaxa</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International Journal of Acarology</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4200" dirty="0" err="1">
                <a:solidFill>
                  <a:schemeClr val="tx1"/>
                </a:solidFill>
                <a:latin typeface="Times New Roman" panose="02020603050405020304" pitchFamily="18" charset="0"/>
                <a:ea typeface="微软雅黑" panose="020B0503020204020204" charset="-122"/>
                <a:cs typeface="Times New Roman" panose="02020603050405020304" pitchFamily="18" charset="0"/>
              </a:rPr>
              <a:t>Zookeys</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Zoological Systematics 《</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应用昆虫学报</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昆虫学报</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等国内外期刊发表论文</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35</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篇（</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SCI 16</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篇），授权专利</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2</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项，参编专著</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5</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部。</a:t>
            </a:r>
            <a:endPar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l"/>
            <a:endParaRPr lang="en-US" altLang="zh-CN" sz="4200" dirty="0">
              <a:solidFill>
                <a:srgbClr val="0000FF"/>
              </a:solidFill>
              <a:latin typeface="微软雅黑" panose="020B0503020204020204" charset="-122"/>
              <a:ea typeface="微软雅黑" panose="020B0503020204020204" charset="-122"/>
            </a:endParaRPr>
          </a:p>
          <a:p>
            <a:pPr algn="l"/>
            <a:r>
              <a:rPr lang="zh-CN" altLang="en-US" sz="4200" dirty="0">
                <a:solidFill>
                  <a:srgbClr val="0000FF"/>
                </a:solidFill>
                <a:latin typeface="微软雅黑" panose="020B0503020204020204" charset="-122"/>
                <a:ea typeface="微软雅黑" panose="020B0503020204020204" charset="-122"/>
              </a:rPr>
              <a:t>主要教学课程：</a:t>
            </a:r>
            <a:endParaRPr lang="en-US" altLang="zh-CN" sz="4200" dirty="0">
              <a:solidFill>
                <a:srgbClr val="0000FF"/>
              </a:solidFill>
              <a:latin typeface="微软雅黑" panose="020B0503020204020204" charset="-122"/>
              <a:ea typeface="微软雅黑" panose="020B0503020204020204" charset="-122"/>
            </a:endParaRPr>
          </a:p>
          <a:p>
            <a:pPr algn="l"/>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蜱螨学</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入侵生物资源化利用</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昆虫与人类</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基础昆虫学实验</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、国外植保研究</a:t>
            </a:r>
            <a:r>
              <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4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等。</a:t>
            </a:r>
            <a:endParaRPr lang="en-US" altLang="zh-CN" sz="42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l"/>
            <a:endParaRPr lang="zh-CN" altLang="en-US" sz="58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endParaRPr lang="zh-CN"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1026" name="Picture 2" descr="C:\Users\xiel\Desktop\谢丽霞.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25055" y="500042"/>
            <a:ext cx="1976101" cy="27319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76672"/>
            <a:ext cx="8458200" cy="5410200"/>
          </a:xfrm>
        </p:spPr>
        <p:txBody>
          <a:bodyPr>
            <a:normAutofit fontScale="55000" lnSpcReduction="20000"/>
          </a:bodyPr>
          <a:lstStyle/>
          <a:p>
            <a:pPr algn="l"/>
            <a:r>
              <a:rPr lang="zh-CN" altLang="en-US" sz="7300" dirty="0">
                <a:solidFill>
                  <a:srgbClr val="C00000"/>
                </a:solidFill>
                <a:latin typeface="微软雅黑" panose="020B0503020204020204" charset="-122"/>
                <a:ea typeface="微软雅黑" panose="020B0503020204020204" charset="-122"/>
              </a:rPr>
              <a:t>研究方向</a:t>
            </a:r>
            <a:endParaRPr lang="en-US" altLang="zh-CN" sz="5800" dirty="0">
              <a:solidFill>
                <a:schemeClr val="tx1"/>
              </a:solidFill>
              <a:latin typeface="微软雅黑" panose="020B0503020204020204" charset="-122"/>
              <a:ea typeface="微软雅黑" panose="020B0503020204020204" charset="-122"/>
            </a:endParaRPr>
          </a:p>
          <a:p>
            <a:pPr algn="l"/>
            <a:endParaRPr lang="en-US" altLang="zh-CN" sz="5800" dirty="0">
              <a:solidFill>
                <a:srgbClr val="0000FF"/>
              </a:solidFill>
              <a:latin typeface="微软雅黑" panose="020B0503020204020204" charset="-122"/>
              <a:ea typeface="微软雅黑" panose="020B0503020204020204" charset="-122"/>
            </a:endParaRPr>
          </a:p>
          <a:p>
            <a:pPr algn="l"/>
            <a:r>
              <a:rPr lang="en-US" altLang="zh-CN" sz="5800" dirty="0">
                <a:solidFill>
                  <a:srgbClr val="0000FF"/>
                </a:solidFill>
                <a:latin typeface="微软雅黑" panose="020B0503020204020204" charset="-122"/>
                <a:ea typeface="微软雅黑" panose="020B0503020204020204" charset="-122"/>
              </a:rPr>
              <a:t>1.</a:t>
            </a:r>
            <a:r>
              <a:rPr lang="zh-CN" altLang="en-US" sz="5800" dirty="0">
                <a:solidFill>
                  <a:srgbClr val="0000FF"/>
                </a:solidFill>
                <a:latin typeface="微软雅黑" panose="020B0503020204020204" charset="-122"/>
                <a:ea typeface="微软雅黑" panose="020B0503020204020204" charset="-122"/>
              </a:rPr>
              <a:t> 生物防治</a:t>
            </a:r>
            <a:endParaRPr lang="en-US" altLang="zh-CN" sz="5800" dirty="0">
              <a:solidFill>
                <a:srgbClr val="0000FF"/>
              </a:solidFill>
              <a:latin typeface="微软雅黑" panose="020B0503020204020204" charset="-122"/>
              <a:ea typeface="微软雅黑" panose="020B0503020204020204" charset="-122"/>
            </a:endParaRPr>
          </a:p>
          <a:p>
            <a:pPr algn="l"/>
            <a:r>
              <a:rPr lang="en-US" altLang="zh-CN" sz="5100" dirty="0">
                <a:solidFill>
                  <a:schemeClr val="tx1"/>
                </a:solidFill>
                <a:latin typeface="微软雅黑" panose="020B0503020204020204" charset="-122"/>
                <a:ea typeface="微软雅黑" panose="020B0503020204020204" charset="-122"/>
              </a:rPr>
              <a:t>1.1 </a:t>
            </a:r>
            <a:r>
              <a:rPr lang="zh-CN" altLang="en-US" sz="5100" dirty="0">
                <a:solidFill>
                  <a:schemeClr val="tx1"/>
                </a:solidFill>
                <a:latin typeface="微软雅黑" panose="020B0503020204020204" charset="-122"/>
                <a:ea typeface="微软雅黑" panose="020B0503020204020204" charset="-122"/>
              </a:rPr>
              <a:t>蔬菜瓜果小型害虫、害螨的螨类生态学、生物学研究；</a:t>
            </a:r>
            <a:endParaRPr lang="en-US" altLang="zh-CN" sz="5100" dirty="0">
              <a:solidFill>
                <a:schemeClr val="tx1"/>
              </a:solidFill>
              <a:latin typeface="微软雅黑" panose="020B0503020204020204" charset="-122"/>
              <a:ea typeface="微软雅黑" panose="020B0503020204020204" charset="-122"/>
            </a:endParaRPr>
          </a:p>
          <a:p>
            <a:pPr algn="l"/>
            <a:r>
              <a:rPr lang="en-US" altLang="zh-CN" sz="5100" dirty="0">
                <a:solidFill>
                  <a:schemeClr val="tx1"/>
                </a:solidFill>
                <a:latin typeface="微软雅黑" panose="020B0503020204020204" charset="-122"/>
                <a:ea typeface="微软雅黑" panose="020B0503020204020204" charset="-122"/>
              </a:rPr>
              <a:t>1.2 </a:t>
            </a:r>
            <a:r>
              <a:rPr lang="zh-CN" altLang="en-US" sz="5100" dirty="0">
                <a:solidFill>
                  <a:schemeClr val="tx1"/>
                </a:solidFill>
                <a:latin typeface="微软雅黑" panose="020B0503020204020204" charset="-122"/>
                <a:ea typeface="微软雅黑" panose="020B0503020204020204" charset="-122"/>
              </a:rPr>
              <a:t>葱姜蒜类蔬菜根蛆害虫天敌捕食螨资源挖掘与规模化繁育及释放；</a:t>
            </a:r>
            <a:endParaRPr lang="en-US" altLang="zh-CN" sz="5100" dirty="0">
              <a:solidFill>
                <a:schemeClr val="tx1"/>
              </a:solidFill>
              <a:latin typeface="微软雅黑" panose="020B0503020204020204" charset="-122"/>
              <a:ea typeface="微软雅黑" panose="020B0503020204020204" charset="-122"/>
            </a:endParaRPr>
          </a:p>
          <a:p>
            <a:pPr algn="l"/>
            <a:r>
              <a:rPr lang="en-US" altLang="zh-CN" sz="5100" dirty="0">
                <a:solidFill>
                  <a:schemeClr val="tx1"/>
                </a:solidFill>
                <a:latin typeface="微软雅黑" panose="020B0503020204020204" charset="-122"/>
                <a:ea typeface="微软雅黑" panose="020B0503020204020204" charset="-122"/>
              </a:rPr>
              <a:t>1.3 </a:t>
            </a:r>
            <a:r>
              <a:rPr lang="zh-CN" altLang="en-US" sz="5100" dirty="0">
                <a:solidFill>
                  <a:schemeClr val="tx1"/>
                </a:solidFill>
                <a:latin typeface="微软雅黑" panose="020B0503020204020204" charset="-122"/>
                <a:ea typeface="微软雅黑" panose="020B0503020204020204" charset="-122"/>
              </a:rPr>
              <a:t>天敌控害效能与猎物营养成分的相关性。</a:t>
            </a:r>
            <a:endParaRPr lang="en-US" altLang="zh-CN" sz="5100" dirty="0">
              <a:solidFill>
                <a:schemeClr val="tx1"/>
              </a:solidFill>
              <a:latin typeface="微软雅黑" panose="020B0503020204020204" charset="-122"/>
              <a:ea typeface="微软雅黑" panose="020B0503020204020204" charset="-122"/>
            </a:endParaRPr>
          </a:p>
          <a:p>
            <a:pPr algn="l"/>
            <a:endParaRPr lang="en-US" altLang="zh-CN" sz="5100" dirty="0">
              <a:solidFill>
                <a:schemeClr val="tx1"/>
              </a:solidFill>
              <a:latin typeface="微软雅黑" panose="020B0503020204020204" charset="-122"/>
              <a:ea typeface="微软雅黑" panose="020B0503020204020204" charset="-122"/>
            </a:endParaRPr>
          </a:p>
          <a:p>
            <a:pPr algn="l"/>
            <a:r>
              <a:rPr lang="en-US" altLang="zh-CN" sz="5800" dirty="0">
                <a:solidFill>
                  <a:srgbClr val="0000FF"/>
                </a:solidFill>
                <a:latin typeface="微软雅黑" panose="020B0503020204020204" charset="-122"/>
                <a:ea typeface="微软雅黑" panose="020B0503020204020204" charset="-122"/>
              </a:rPr>
              <a:t>2.</a:t>
            </a:r>
            <a:r>
              <a:rPr lang="zh-CN" altLang="en-US" sz="5800" dirty="0">
                <a:solidFill>
                  <a:srgbClr val="0000FF"/>
                </a:solidFill>
                <a:latin typeface="微软雅黑" panose="020B0503020204020204" charset="-122"/>
                <a:ea typeface="微软雅黑" panose="020B0503020204020204" charset="-122"/>
              </a:rPr>
              <a:t>螨类系统学</a:t>
            </a:r>
            <a:endParaRPr lang="en-US" altLang="zh-CN" sz="5800" dirty="0">
              <a:solidFill>
                <a:srgbClr val="0000FF"/>
              </a:solidFill>
              <a:latin typeface="微软雅黑" panose="020B0503020204020204" charset="-122"/>
              <a:ea typeface="微软雅黑" panose="020B0503020204020204" charset="-122"/>
            </a:endParaRPr>
          </a:p>
          <a:p>
            <a:pPr algn="l"/>
            <a:r>
              <a:rPr lang="zh-CN" altLang="en-US" sz="5100" dirty="0">
                <a:solidFill>
                  <a:schemeClr val="tx1"/>
                </a:solidFill>
                <a:latin typeface="微软雅黑" panose="020B0503020204020204" charset="-122"/>
                <a:ea typeface="微软雅黑" panose="020B0503020204020204" charset="-122"/>
              </a:rPr>
              <a:t>土壤螨类的分类与系统进化。</a:t>
            </a:r>
            <a:endParaRPr lang="en-US" altLang="zh-CN" sz="5100" dirty="0">
              <a:solidFill>
                <a:schemeClr val="tx1"/>
              </a:solidFill>
              <a:latin typeface="微软雅黑" panose="020B0503020204020204" charset="-122"/>
              <a:ea typeface="微软雅黑" panose="020B0503020204020204" charset="-122"/>
            </a:endParaRPr>
          </a:p>
          <a:p>
            <a:pPr algn="l"/>
            <a:endParaRPr lang="zh-CN" altLang="en-US" sz="5800" dirty="0">
              <a:solidFill>
                <a:schemeClr val="tx1"/>
              </a:solidFill>
              <a:latin typeface="微软雅黑" panose="020B0503020204020204" charset="-122"/>
              <a:ea typeface="微软雅黑" panose="020B0503020204020204" charset="-122"/>
            </a:endParaRPr>
          </a:p>
          <a:p>
            <a:endParaRPr lang="zh-CN" altLang="zh-CN" dirty="0">
              <a:solidFill>
                <a:schemeClr val="tx1"/>
              </a:solidFill>
              <a:latin typeface="微软雅黑" panose="020B0503020204020204" charset="-122"/>
              <a:ea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839200" cy="6477000"/>
          </a:xfrm>
        </p:spPr>
        <p:txBody>
          <a:bodyPr>
            <a:normAutofit fontScale="25000" lnSpcReduction="20000"/>
          </a:bodyPr>
          <a:lstStyle/>
          <a:p>
            <a:pPr algn="l"/>
            <a:r>
              <a:rPr lang="zh-CN" altLang="en-US" sz="10400" dirty="0">
                <a:solidFill>
                  <a:srgbClr val="C00000"/>
                </a:solidFill>
                <a:latin typeface="微软雅黑" panose="020B0503020204020204" charset="-122"/>
                <a:ea typeface="微软雅黑" panose="020B0503020204020204" charset="-122"/>
              </a:rPr>
              <a:t>科研项目</a:t>
            </a:r>
            <a:endParaRPr lang="en-US" altLang="zh-CN" sz="10400" dirty="0">
              <a:solidFill>
                <a:srgbClr val="C00000"/>
              </a:solidFill>
              <a:latin typeface="微软雅黑" panose="020B0503020204020204" charset="-122"/>
              <a:ea typeface="微软雅黑" panose="020B0503020204020204" charset="-122"/>
            </a:endParaRPr>
          </a:p>
          <a:p>
            <a:pPr algn="l"/>
            <a:r>
              <a:rPr lang="en-US" altLang="zh-CN" sz="10400" dirty="0">
                <a:solidFill>
                  <a:srgbClr val="C00000"/>
                </a:solidFill>
                <a:latin typeface="微软雅黑" panose="020B0503020204020204" charset="-122"/>
                <a:ea typeface="微软雅黑" panose="020B0503020204020204" charset="-122"/>
              </a:rPr>
              <a:t>1</a:t>
            </a:r>
            <a:r>
              <a:rPr lang="zh-CN" altLang="en-US" sz="10400" dirty="0">
                <a:solidFill>
                  <a:srgbClr val="C00000"/>
                </a:solidFill>
                <a:latin typeface="微软雅黑" panose="020B0503020204020204" charset="-122"/>
                <a:ea typeface="微软雅黑" panose="020B0503020204020204" charset="-122"/>
              </a:rPr>
              <a:t>、</a:t>
            </a:r>
            <a:r>
              <a:rPr lang="zh-CN" altLang="en-US" sz="10400" dirty="0">
                <a:solidFill>
                  <a:srgbClr val="0000FF"/>
                </a:solidFill>
                <a:latin typeface="微软雅黑" panose="020B0503020204020204" charset="-122"/>
                <a:ea typeface="微软雅黑" panose="020B0503020204020204" charset="-122"/>
              </a:rPr>
              <a:t>国家自然科学基金面上项目</a:t>
            </a:r>
            <a:r>
              <a:rPr lang="en-US" altLang="zh-CN" sz="10400" dirty="0">
                <a:solidFill>
                  <a:schemeClr val="tx1"/>
                </a:solidFill>
                <a:latin typeface="微软雅黑" panose="020B0503020204020204" charset="-122"/>
                <a:ea typeface="微软雅黑" panose="020B0503020204020204" charset="-122"/>
              </a:rPr>
              <a:t>:</a:t>
            </a:r>
            <a:r>
              <a:rPr lang="zh-CN" altLang="en-US" sz="10400" dirty="0">
                <a:solidFill>
                  <a:schemeClr val="tx1"/>
                </a:solidFill>
                <a:latin typeface="微软雅黑" panose="020B0503020204020204" charset="-122"/>
                <a:ea typeface="微软雅黑" panose="020B0503020204020204" charset="-122"/>
              </a:rPr>
              <a:t>基于个体发育和</a:t>
            </a:r>
            <a:r>
              <a:rPr lang="en-US" altLang="zh-CN" sz="10400" dirty="0">
                <a:solidFill>
                  <a:schemeClr val="tx1"/>
                </a:solidFill>
                <a:latin typeface="微软雅黑" panose="020B0503020204020204" charset="-122"/>
                <a:ea typeface="微软雅黑" panose="020B0503020204020204" charset="-122"/>
              </a:rPr>
              <a:t>DNA</a:t>
            </a:r>
            <a:r>
              <a:rPr lang="zh-CN" altLang="en-US" sz="10400" dirty="0">
                <a:solidFill>
                  <a:schemeClr val="tx1"/>
                </a:solidFill>
                <a:latin typeface="微软雅黑" panose="020B0503020204020204" charset="-122"/>
                <a:ea typeface="微软雅黑" panose="020B0503020204020204" charset="-122"/>
              </a:rPr>
              <a:t>条形码数据的中国菌甲螨科系统发育研究（</a:t>
            </a:r>
            <a:r>
              <a:rPr lang="en-US" altLang="zh-CN" sz="10400" dirty="0">
                <a:solidFill>
                  <a:schemeClr val="tx1"/>
                </a:solidFill>
                <a:latin typeface="微软雅黑" panose="020B0503020204020204" charset="-122"/>
                <a:ea typeface="微软雅黑" panose="020B0503020204020204" charset="-122"/>
              </a:rPr>
              <a:t>2020~2023</a:t>
            </a:r>
            <a:r>
              <a:rPr lang="zh-CN" altLang="en-US" sz="10400" dirty="0">
                <a:solidFill>
                  <a:schemeClr val="tx1"/>
                </a:solidFill>
                <a:latin typeface="微软雅黑" panose="020B0503020204020204" charset="-122"/>
                <a:ea typeface="微软雅黑" panose="020B0503020204020204" charset="-122"/>
              </a:rPr>
              <a:t>，主持），</a:t>
            </a:r>
            <a:r>
              <a:rPr lang="en-US" altLang="zh-CN" sz="10400" dirty="0">
                <a:solidFill>
                  <a:schemeClr val="tx1"/>
                </a:solidFill>
                <a:latin typeface="微软雅黑" panose="020B0503020204020204" charset="-122"/>
                <a:ea typeface="微软雅黑" panose="020B0503020204020204" charset="-122"/>
              </a:rPr>
              <a:t>62</a:t>
            </a:r>
            <a:r>
              <a:rPr lang="zh-CN" altLang="en-US" sz="10400" dirty="0">
                <a:solidFill>
                  <a:schemeClr val="tx1"/>
                </a:solidFill>
                <a:latin typeface="微软雅黑" panose="020B0503020204020204" charset="-122"/>
                <a:ea typeface="微软雅黑" panose="020B0503020204020204" charset="-122"/>
              </a:rPr>
              <a:t>万；</a:t>
            </a:r>
            <a:endParaRPr lang="en-US" altLang="zh-CN" sz="10400" dirty="0">
              <a:solidFill>
                <a:srgbClr val="C00000"/>
              </a:solidFill>
              <a:latin typeface="微软雅黑" panose="020B0503020204020204" charset="-122"/>
              <a:ea typeface="微软雅黑" panose="020B0503020204020204" charset="-122"/>
            </a:endParaRPr>
          </a:p>
          <a:p>
            <a:pPr algn="l"/>
            <a:r>
              <a:rPr lang="en-US" altLang="zh-CN" sz="10400" dirty="0">
                <a:solidFill>
                  <a:schemeClr val="tx1"/>
                </a:solidFill>
                <a:latin typeface="微软雅黑" panose="020B0503020204020204" charset="-122"/>
                <a:ea typeface="微软雅黑" panose="020B0503020204020204" charset="-122"/>
              </a:rPr>
              <a:t>2</a:t>
            </a:r>
            <a:r>
              <a:rPr lang="zh-CN" altLang="en-US" sz="10400" dirty="0">
                <a:solidFill>
                  <a:schemeClr val="tx1"/>
                </a:solidFill>
                <a:latin typeface="微软雅黑" panose="020B0503020204020204" charset="-122"/>
                <a:ea typeface="微软雅黑" panose="020B0503020204020204" charset="-122"/>
              </a:rPr>
              <a:t>、</a:t>
            </a:r>
            <a:r>
              <a:rPr lang="zh-CN" altLang="en-US" sz="10400" dirty="0">
                <a:solidFill>
                  <a:srgbClr val="0000FF"/>
                </a:solidFill>
                <a:latin typeface="微软雅黑" panose="020B0503020204020204" charset="-122"/>
                <a:ea typeface="微软雅黑" panose="020B0503020204020204" charset="-122"/>
              </a:rPr>
              <a:t>国家自然科学基金青年项目</a:t>
            </a:r>
            <a:r>
              <a:rPr lang="en-US" altLang="zh-CN" sz="10400" dirty="0">
                <a:solidFill>
                  <a:schemeClr val="tx1"/>
                </a:solidFill>
                <a:latin typeface="微软雅黑" panose="020B0503020204020204" charset="-122"/>
                <a:ea typeface="微软雅黑" panose="020B0503020204020204" charset="-122"/>
              </a:rPr>
              <a:t>:</a:t>
            </a:r>
            <a:r>
              <a:rPr lang="zh-CN" altLang="en-US" sz="10400" dirty="0">
                <a:solidFill>
                  <a:schemeClr val="tx1"/>
                </a:solidFill>
                <a:latin typeface="微软雅黑" panose="020B0503020204020204" charset="-122"/>
                <a:ea typeface="微软雅黑" panose="020B0503020204020204" charset="-122"/>
              </a:rPr>
              <a:t>中国珠甲螨科</a:t>
            </a:r>
            <a:r>
              <a:rPr lang="en-US" altLang="zh-CN" sz="10400" dirty="0">
                <a:solidFill>
                  <a:schemeClr val="tx1"/>
                </a:solidFill>
                <a:latin typeface="微软雅黑" panose="020B0503020204020204" charset="-122"/>
                <a:ea typeface="微软雅黑" panose="020B0503020204020204" charset="-122"/>
              </a:rPr>
              <a:t>(</a:t>
            </a:r>
            <a:r>
              <a:rPr lang="zh-CN" altLang="en-US" sz="10400" dirty="0">
                <a:solidFill>
                  <a:schemeClr val="tx1"/>
                </a:solidFill>
                <a:latin typeface="微软雅黑" panose="020B0503020204020204" charset="-122"/>
                <a:ea typeface="微软雅黑" panose="020B0503020204020204" charset="-122"/>
              </a:rPr>
              <a:t>蜱螨亚纲</a:t>
            </a:r>
            <a:r>
              <a:rPr lang="en-US" altLang="zh-CN" sz="10400" dirty="0">
                <a:solidFill>
                  <a:schemeClr val="tx1"/>
                </a:solidFill>
                <a:latin typeface="微软雅黑" panose="020B0503020204020204" charset="-122"/>
                <a:ea typeface="微软雅黑" panose="020B0503020204020204" charset="-122"/>
              </a:rPr>
              <a:t>:</a:t>
            </a:r>
            <a:r>
              <a:rPr lang="zh-CN" altLang="en-US" sz="10400" dirty="0">
                <a:solidFill>
                  <a:schemeClr val="tx1"/>
                </a:solidFill>
                <a:latin typeface="微软雅黑" panose="020B0503020204020204" charset="-122"/>
                <a:ea typeface="微软雅黑" panose="020B0503020204020204" charset="-122"/>
              </a:rPr>
              <a:t>甲螨亚目</a:t>
            </a:r>
            <a:r>
              <a:rPr lang="en-US" altLang="zh-CN" sz="10400" dirty="0">
                <a:solidFill>
                  <a:schemeClr val="tx1"/>
                </a:solidFill>
                <a:latin typeface="微软雅黑" panose="020B0503020204020204" charset="-122"/>
                <a:ea typeface="微软雅黑" panose="020B0503020204020204" charset="-122"/>
              </a:rPr>
              <a:t>)</a:t>
            </a:r>
            <a:r>
              <a:rPr lang="zh-CN" altLang="en-US" sz="10400" dirty="0">
                <a:solidFill>
                  <a:schemeClr val="tx1"/>
                </a:solidFill>
                <a:latin typeface="微软雅黑" panose="020B0503020204020204" charset="-122"/>
                <a:ea typeface="微软雅黑" panose="020B0503020204020204" charset="-122"/>
              </a:rPr>
              <a:t>的系统分类研究（</a:t>
            </a:r>
            <a:r>
              <a:rPr lang="en-US" altLang="zh-CN" sz="10400" dirty="0">
                <a:solidFill>
                  <a:schemeClr val="tx1"/>
                </a:solidFill>
                <a:latin typeface="微软雅黑" panose="020B0503020204020204" charset="-122"/>
                <a:ea typeface="微软雅黑" panose="020B0503020204020204" charset="-122"/>
              </a:rPr>
              <a:t>2015~2017</a:t>
            </a:r>
            <a:r>
              <a:rPr lang="zh-CN" altLang="en-US" sz="10400" dirty="0">
                <a:solidFill>
                  <a:schemeClr val="tx1"/>
                </a:solidFill>
                <a:latin typeface="微软雅黑" panose="020B0503020204020204" charset="-122"/>
                <a:ea typeface="微软雅黑" panose="020B0503020204020204" charset="-122"/>
              </a:rPr>
              <a:t>，主持），</a:t>
            </a:r>
            <a:r>
              <a:rPr lang="en-US" altLang="zh-CN" sz="10400" dirty="0">
                <a:solidFill>
                  <a:schemeClr val="tx1"/>
                </a:solidFill>
                <a:latin typeface="微软雅黑" panose="020B0503020204020204" charset="-122"/>
                <a:ea typeface="微软雅黑" panose="020B0503020204020204" charset="-122"/>
              </a:rPr>
              <a:t>24</a:t>
            </a:r>
            <a:r>
              <a:rPr lang="zh-CN" altLang="en-US" sz="10400" dirty="0">
                <a:solidFill>
                  <a:schemeClr val="tx1"/>
                </a:solidFill>
                <a:latin typeface="微软雅黑" panose="020B0503020204020204" charset="-122"/>
                <a:ea typeface="微软雅黑" panose="020B0503020204020204" charset="-122"/>
              </a:rPr>
              <a:t>万；</a:t>
            </a:r>
            <a:endParaRPr lang="zh-CN" altLang="en-US" sz="10400" dirty="0">
              <a:solidFill>
                <a:schemeClr val="tx1"/>
              </a:solidFill>
              <a:latin typeface="微软雅黑" panose="020B0503020204020204" charset="-122"/>
              <a:ea typeface="微软雅黑" panose="020B0503020204020204" charset="-122"/>
            </a:endParaRPr>
          </a:p>
          <a:p>
            <a:pPr algn="l"/>
            <a:r>
              <a:rPr lang="en-US" altLang="zh-CN" sz="10400" dirty="0">
                <a:solidFill>
                  <a:schemeClr val="tx1"/>
                </a:solidFill>
                <a:latin typeface="微软雅黑" panose="020B0503020204020204" charset="-122"/>
                <a:ea typeface="微软雅黑" panose="020B0503020204020204" charset="-122"/>
              </a:rPr>
              <a:t>3</a:t>
            </a:r>
            <a:r>
              <a:rPr lang="zh-CN" altLang="en-US" sz="10400" dirty="0">
                <a:solidFill>
                  <a:schemeClr val="tx1"/>
                </a:solidFill>
                <a:latin typeface="微软雅黑" panose="020B0503020204020204" charset="-122"/>
                <a:ea typeface="微软雅黑" panose="020B0503020204020204" charset="-122"/>
              </a:rPr>
              <a:t>、</a:t>
            </a:r>
            <a:r>
              <a:rPr lang="zh-CN" altLang="en-US" sz="10400" dirty="0">
                <a:solidFill>
                  <a:srgbClr val="0000FF"/>
                </a:solidFill>
                <a:latin typeface="微软雅黑" panose="020B0503020204020204" charset="-122"/>
                <a:ea typeface="微软雅黑" panose="020B0503020204020204" charset="-122"/>
              </a:rPr>
              <a:t>山东省重点研发计划项目</a:t>
            </a:r>
            <a:r>
              <a:rPr lang="en-US" altLang="zh-CN" sz="10400" dirty="0">
                <a:solidFill>
                  <a:schemeClr val="tx1"/>
                </a:solidFill>
                <a:latin typeface="微软雅黑" panose="020B0503020204020204" charset="-122"/>
                <a:ea typeface="微软雅黑" panose="020B0503020204020204" charset="-122"/>
              </a:rPr>
              <a:t>:</a:t>
            </a:r>
            <a:r>
              <a:rPr lang="zh-CN" altLang="en-US" sz="10400" dirty="0">
                <a:solidFill>
                  <a:schemeClr val="tx1"/>
                </a:solidFill>
                <a:latin typeface="微软雅黑" panose="020B0503020204020204" charset="-122"/>
                <a:ea typeface="微软雅黑" panose="020B0503020204020204" charset="-122"/>
              </a:rPr>
              <a:t>葱姜蒜类蔬菜根蛆害虫天敌捕食螨资源挖掘与规模化繁育技术研究（</a:t>
            </a:r>
            <a:r>
              <a:rPr lang="en-US" altLang="zh-CN" sz="10400" dirty="0">
                <a:solidFill>
                  <a:schemeClr val="tx1"/>
                </a:solidFill>
                <a:latin typeface="微软雅黑" panose="020B0503020204020204" charset="-122"/>
                <a:ea typeface="微软雅黑" panose="020B0503020204020204" charset="-122"/>
              </a:rPr>
              <a:t>2016~2018</a:t>
            </a:r>
            <a:r>
              <a:rPr lang="zh-CN" altLang="en-US" sz="10400" dirty="0">
                <a:solidFill>
                  <a:schemeClr val="tx1"/>
                </a:solidFill>
                <a:latin typeface="微软雅黑" panose="020B0503020204020204" charset="-122"/>
                <a:ea typeface="微软雅黑" panose="020B0503020204020204" charset="-122"/>
              </a:rPr>
              <a:t>，主持），</a:t>
            </a:r>
            <a:r>
              <a:rPr lang="en-US" altLang="zh-CN" sz="10400" dirty="0">
                <a:solidFill>
                  <a:schemeClr val="tx1"/>
                </a:solidFill>
                <a:latin typeface="微软雅黑" panose="020B0503020204020204" charset="-122"/>
                <a:ea typeface="微软雅黑" panose="020B0503020204020204" charset="-122"/>
              </a:rPr>
              <a:t>20</a:t>
            </a:r>
            <a:r>
              <a:rPr lang="zh-CN" altLang="en-US" sz="10400" dirty="0">
                <a:solidFill>
                  <a:schemeClr val="tx1"/>
                </a:solidFill>
                <a:latin typeface="微软雅黑" panose="020B0503020204020204" charset="-122"/>
                <a:ea typeface="微软雅黑" panose="020B0503020204020204" charset="-122"/>
              </a:rPr>
              <a:t>万；</a:t>
            </a:r>
            <a:endParaRPr lang="zh-CN" altLang="en-US" sz="10400" dirty="0">
              <a:solidFill>
                <a:schemeClr val="tx1"/>
              </a:solidFill>
              <a:latin typeface="微软雅黑" panose="020B0503020204020204" charset="-122"/>
              <a:ea typeface="微软雅黑" panose="020B0503020204020204" charset="-122"/>
            </a:endParaRPr>
          </a:p>
          <a:p>
            <a:pPr algn="l"/>
            <a:r>
              <a:rPr lang="en-US" altLang="zh-CN" sz="10400" dirty="0">
                <a:solidFill>
                  <a:schemeClr val="tx1"/>
                </a:solidFill>
                <a:latin typeface="微软雅黑" panose="020B0503020204020204" charset="-122"/>
                <a:ea typeface="微软雅黑" panose="020B0503020204020204" charset="-122"/>
              </a:rPr>
              <a:t>4</a:t>
            </a:r>
            <a:r>
              <a:rPr lang="zh-CN" altLang="en-US" sz="10400" dirty="0">
                <a:solidFill>
                  <a:schemeClr val="tx1"/>
                </a:solidFill>
                <a:latin typeface="微软雅黑" panose="020B0503020204020204" charset="-122"/>
                <a:ea typeface="微软雅黑" panose="020B0503020204020204" charset="-122"/>
              </a:rPr>
              <a:t>、</a:t>
            </a:r>
            <a:r>
              <a:rPr lang="zh-CN" altLang="en-US" sz="10400" dirty="0">
                <a:solidFill>
                  <a:srgbClr val="0000FF"/>
                </a:solidFill>
                <a:latin typeface="微软雅黑" panose="020B0503020204020204" charset="-122"/>
                <a:ea typeface="微软雅黑" panose="020B0503020204020204" charset="-122"/>
              </a:rPr>
              <a:t>山东省自然科学基金青年项目</a:t>
            </a:r>
            <a:r>
              <a:rPr lang="en-US" altLang="zh-CN" sz="10400" dirty="0">
                <a:solidFill>
                  <a:schemeClr val="tx1"/>
                </a:solidFill>
                <a:latin typeface="微软雅黑" panose="020B0503020204020204" charset="-122"/>
                <a:ea typeface="微软雅黑" panose="020B0503020204020204" charset="-122"/>
              </a:rPr>
              <a:t>:</a:t>
            </a:r>
            <a:r>
              <a:rPr lang="zh-CN" altLang="en-US" sz="10400" dirty="0">
                <a:solidFill>
                  <a:schemeClr val="tx1"/>
                </a:solidFill>
                <a:latin typeface="微软雅黑" panose="020B0503020204020204" charset="-122"/>
                <a:ea typeface="微软雅黑" panose="020B0503020204020204" charset="-122"/>
              </a:rPr>
              <a:t>山东农田韭蛆天敌螨类</a:t>
            </a:r>
            <a:r>
              <a:rPr lang="en-US" altLang="zh-CN" sz="10400" dirty="0">
                <a:solidFill>
                  <a:schemeClr val="tx1"/>
                </a:solidFill>
                <a:latin typeface="微软雅黑" panose="020B0503020204020204" charset="-122"/>
                <a:ea typeface="微软雅黑" panose="020B0503020204020204" charset="-122"/>
              </a:rPr>
              <a:t>-</a:t>
            </a:r>
            <a:r>
              <a:rPr lang="zh-CN" altLang="en-US" sz="10400" dirty="0">
                <a:solidFill>
                  <a:schemeClr val="tx1"/>
                </a:solidFill>
                <a:latin typeface="微软雅黑" panose="020B0503020204020204" charset="-122"/>
                <a:ea typeface="微软雅黑" panose="020B0503020204020204" charset="-122"/>
              </a:rPr>
              <a:t>下盾螨亚科分类研究及其高效生防种群的筛选（</a:t>
            </a:r>
            <a:r>
              <a:rPr lang="en-US" altLang="zh-CN" sz="10400" dirty="0">
                <a:solidFill>
                  <a:schemeClr val="tx1"/>
                </a:solidFill>
                <a:latin typeface="微软雅黑" panose="020B0503020204020204" charset="-122"/>
                <a:ea typeface="微软雅黑" panose="020B0503020204020204" charset="-122"/>
              </a:rPr>
              <a:t>2015~2017</a:t>
            </a:r>
            <a:r>
              <a:rPr lang="zh-CN" altLang="en-US" sz="10400" dirty="0">
                <a:solidFill>
                  <a:schemeClr val="tx1"/>
                </a:solidFill>
                <a:latin typeface="微软雅黑" panose="020B0503020204020204" charset="-122"/>
                <a:ea typeface="微软雅黑" panose="020B0503020204020204" charset="-122"/>
              </a:rPr>
              <a:t>，主持），</a:t>
            </a:r>
            <a:r>
              <a:rPr lang="en-US" altLang="zh-CN" sz="10400" dirty="0">
                <a:solidFill>
                  <a:schemeClr val="tx1"/>
                </a:solidFill>
                <a:latin typeface="微软雅黑" panose="020B0503020204020204" charset="-122"/>
                <a:ea typeface="微软雅黑" panose="020B0503020204020204" charset="-122"/>
              </a:rPr>
              <a:t>13</a:t>
            </a:r>
            <a:r>
              <a:rPr lang="zh-CN" altLang="en-US" sz="10400" dirty="0">
                <a:solidFill>
                  <a:schemeClr val="tx1"/>
                </a:solidFill>
                <a:latin typeface="微软雅黑" panose="020B0503020204020204" charset="-122"/>
                <a:ea typeface="微软雅黑" panose="020B0503020204020204" charset="-122"/>
              </a:rPr>
              <a:t>万；</a:t>
            </a:r>
            <a:endParaRPr lang="zh-CN" altLang="en-US" sz="10400" dirty="0">
              <a:solidFill>
                <a:schemeClr val="tx1"/>
              </a:solidFill>
              <a:latin typeface="微软雅黑" panose="020B0503020204020204" charset="-122"/>
              <a:ea typeface="微软雅黑" panose="020B0503020204020204" charset="-122"/>
            </a:endParaRPr>
          </a:p>
          <a:p>
            <a:pPr algn="l"/>
            <a:r>
              <a:rPr lang="en-US" altLang="zh-CN" sz="10400" dirty="0">
                <a:solidFill>
                  <a:schemeClr val="tx1"/>
                </a:solidFill>
                <a:latin typeface="微软雅黑" panose="020B0503020204020204" charset="-122"/>
                <a:ea typeface="微软雅黑" panose="020B0503020204020204" charset="-122"/>
              </a:rPr>
              <a:t>5</a:t>
            </a:r>
            <a:r>
              <a:rPr lang="zh-CN" altLang="en-US" sz="10400" dirty="0">
                <a:solidFill>
                  <a:schemeClr val="tx1"/>
                </a:solidFill>
                <a:latin typeface="微软雅黑" panose="020B0503020204020204" charset="-122"/>
                <a:ea typeface="微软雅黑" panose="020B0503020204020204" charset="-122"/>
              </a:rPr>
              <a:t>、</a:t>
            </a:r>
            <a:r>
              <a:rPr lang="zh-CN" altLang="en-US" sz="10400" dirty="0">
                <a:solidFill>
                  <a:srgbClr val="0000FF"/>
                </a:solidFill>
                <a:latin typeface="微软雅黑" panose="020B0503020204020204" charset="-122"/>
                <a:ea typeface="微软雅黑" panose="020B0503020204020204" charset="-122"/>
              </a:rPr>
              <a:t>国家自然科学基金青年项目</a:t>
            </a:r>
            <a:r>
              <a:rPr lang="en-US" altLang="zh-CN" sz="10400" dirty="0">
                <a:solidFill>
                  <a:schemeClr val="tx1"/>
                </a:solidFill>
                <a:latin typeface="微软雅黑" panose="020B0503020204020204" charset="-122"/>
                <a:ea typeface="微软雅黑" panose="020B0503020204020204" charset="-122"/>
              </a:rPr>
              <a:t>:</a:t>
            </a:r>
            <a:r>
              <a:rPr lang="zh-CN" altLang="en-US" sz="10400" dirty="0">
                <a:solidFill>
                  <a:schemeClr val="tx1"/>
                </a:solidFill>
                <a:latin typeface="微软雅黑" panose="020B0503020204020204" charset="-122"/>
                <a:ea typeface="微软雅黑" panose="020B0503020204020204" charset="-122"/>
              </a:rPr>
              <a:t>中国下盾螨亚科的分类与修订（</a:t>
            </a:r>
            <a:r>
              <a:rPr lang="en-US" altLang="zh-CN" sz="10400" dirty="0">
                <a:solidFill>
                  <a:schemeClr val="tx1"/>
                </a:solidFill>
                <a:latin typeface="微软雅黑" panose="020B0503020204020204" charset="-122"/>
                <a:ea typeface="微软雅黑" panose="020B0503020204020204" charset="-122"/>
              </a:rPr>
              <a:t>2016~2018</a:t>
            </a:r>
            <a:r>
              <a:rPr lang="zh-CN" altLang="en-US" sz="10400" dirty="0">
                <a:solidFill>
                  <a:schemeClr val="tx1"/>
                </a:solidFill>
                <a:latin typeface="微软雅黑" panose="020B0503020204020204" charset="-122"/>
                <a:ea typeface="微软雅黑" panose="020B0503020204020204" charset="-122"/>
              </a:rPr>
              <a:t>，第二位），</a:t>
            </a:r>
            <a:r>
              <a:rPr lang="en-US" altLang="zh-CN" sz="10400" dirty="0">
                <a:solidFill>
                  <a:schemeClr val="tx1"/>
                </a:solidFill>
                <a:latin typeface="微软雅黑" panose="020B0503020204020204" charset="-122"/>
                <a:ea typeface="微软雅黑" panose="020B0503020204020204" charset="-122"/>
              </a:rPr>
              <a:t>23</a:t>
            </a:r>
            <a:r>
              <a:rPr lang="zh-CN" altLang="en-US" sz="10400" dirty="0">
                <a:solidFill>
                  <a:schemeClr val="tx1"/>
                </a:solidFill>
                <a:latin typeface="微软雅黑" panose="020B0503020204020204" charset="-122"/>
                <a:ea typeface="微软雅黑" panose="020B0503020204020204" charset="-122"/>
              </a:rPr>
              <a:t>万；</a:t>
            </a:r>
            <a:endParaRPr lang="zh-CN" altLang="en-US" sz="10400" dirty="0">
              <a:solidFill>
                <a:schemeClr val="tx1"/>
              </a:solidFill>
              <a:latin typeface="微软雅黑" panose="020B0503020204020204" charset="-122"/>
              <a:ea typeface="微软雅黑" panose="020B0503020204020204" charset="-122"/>
            </a:endParaRPr>
          </a:p>
          <a:p>
            <a:pPr algn="l"/>
            <a:r>
              <a:rPr lang="en-US" altLang="zh-CN" sz="10400" dirty="0">
                <a:solidFill>
                  <a:schemeClr val="tx1"/>
                </a:solidFill>
                <a:latin typeface="微软雅黑" panose="020B0503020204020204" charset="-122"/>
                <a:ea typeface="微软雅黑" panose="020B0503020204020204" charset="-122"/>
              </a:rPr>
              <a:t>6</a:t>
            </a:r>
            <a:r>
              <a:rPr lang="zh-CN" altLang="en-US" sz="10400" dirty="0">
                <a:solidFill>
                  <a:schemeClr val="tx1"/>
                </a:solidFill>
                <a:latin typeface="微软雅黑" panose="020B0503020204020204" charset="-122"/>
                <a:ea typeface="微软雅黑" panose="020B0503020204020204" charset="-122"/>
              </a:rPr>
              <a:t>、</a:t>
            </a:r>
            <a:r>
              <a:rPr lang="zh-CN" altLang="en-US" sz="10400" dirty="0">
                <a:solidFill>
                  <a:srgbClr val="0000FF"/>
                </a:solidFill>
                <a:latin typeface="微软雅黑" panose="020B0503020204020204" charset="-122"/>
                <a:ea typeface="微软雅黑" panose="020B0503020204020204" charset="-122"/>
              </a:rPr>
              <a:t>国家自然科学基金面上项目</a:t>
            </a:r>
            <a:r>
              <a:rPr lang="en-US" altLang="zh-CN" sz="10400" dirty="0">
                <a:solidFill>
                  <a:schemeClr val="tx1"/>
                </a:solidFill>
                <a:latin typeface="微软雅黑" panose="020B0503020204020204" charset="-122"/>
                <a:ea typeface="微软雅黑" panose="020B0503020204020204" charset="-122"/>
              </a:rPr>
              <a:t>:</a:t>
            </a:r>
            <a:r>
              <a:rPr lang="zh-CN" altLang="en-US" sz="10400" dirty="0">
                <a:solidFill>
                  <a:schemeClr val="tx1"/>
                </a:solidFill>
                <a:latin typeface="微软雅黑" panose="020B0503020204020204" charset="-122"/>
                <a:ea typeface="微软雅黑" panose="020B0503020204020204" charset="-122"/>
              </a:rPr>
              <a:t>基于个体发育和</a:t>
            </a:r>
            <a:r>
              <a:rPr lang="en-US" altLang="zh-CN" sz="10400" dirty="0">
                <a:solidFill>
                  <a:schemeClr val="tx1"/>
                </a:solidFill>
                <a:latin typeface="微软雅黑" panose="020B0503020204020204" charset="-122"/>
                <a:ea typeface="微软雅黑" panose="020B0503020204020204" charset="-122"/>
              </a:rPr>
              <a:t>DNA</a:t>
            </a:r>
            <a:r>
              <a:rPr lang="zh-CN" altLang="en-US" sz="10400" dirty="0">
                <a:solidFill>
                  <a:schemeClr val="tx1"/>
                </a:solidFill>
                <a:latin typeface="微软雅黑" panose="020B0503020204020204" charset="-122"/>
                <a:ea typeface="微软雅黑" panose="020B0503020204020204" charset="-122"/>
              </a:rPr>
              <a:t>条形码数据的中国卷甲螨科系统发育研究（</a:t>
            </a:r>
            <a:r>
              <a:rPr lang="en-US" altLang="zh-CN" sz="10400" dirty="0">
                <a:solidFill>
                  <a:schemeClr val="tx1"/>
                </a:solidFill>
                <a:latin typeface="微软雅黑" panose="020B0503020204020204" charset="-122"/>
                <a:ea typeface="微软雅黑" panose="020B0503020204020204" charset="-122"/>
              </a:rPr>
              <a:t>2017~2020</a:t>
            </a:r>
            <a:r>
              <a:rPr lang="zh-CN" altLang="en-US" sz="10400" dirty="0">
                <a:solidFill>
                  <a:schemeClr val="tx1"/>
                </a:solidFill>
                <a:latin typeface="微软雅黑" panose="020B0503020204020204" charset="-122"/>
                <a:ea typeface="微软雅黑" panose="020B0503020204020204" charset="-122"/>
              </a:rPr>
              <a:t>，第二位），</a:t>
            </a:r>
            <a:r>
              <a:rPr lang="en-US" altLang="zh-CN" sz="10400" dirty="0">
                <a:solidFill>
                  <a:schemeClr val="tx1"/>
                </a:solidFill>
                <a:latin typeface="微软雅黑" panose="020B0503020204020204" charset="-122"/>
                <a:ea typeface="微软雅黑" panose="020B0503020204020204" charset="-122"/>
              </a:rPr>
              <a:t>65</a:t>
            </a:r>
            <a:r>
              <a:rPr lang="zh-CN" altLang="en-US" sz="10400" dirty="0">
                <a:solidFill>
                  <a:schemeClr val="tx1"/>
                </a:solidFill>
                <a:latin typeface="微软雅黑" panose="020B0503020204020204" charset="-122"/>
                <a:ea typeface="微软雅黑" panose="020B0503020204020204" charset="-122"/>
              </a:rPr>
              <a:t>万。</a:t>
            </a:r>
            <a:endParaRPr lang="en-US" altLang="zh-CN" sz="10400" dirty="0">
              <a:solidFill>
                <a:schemeClr val="tx1"/>
              </a:solidFill>
              <a:latin typeface="微软雅黑" panose="020B0503020204020204" charset="-122"/>
              <a:ea typeface="微软雅黑" panose="020B0503020204020204" charset="-122"/>
            </a:endParaRPr>
          </a:p>
          <a:p>
            <a:pPr algn="l"/>
            <a:endParaRPr lang="en-US" altLang="zh-CN" sz="5900" dirty="0">
              <a:solidFill>
                <a:schemeClr val="tx1"/>
              </a:solidFill>
              <a:latin typeface="微软雅黑" panose="020B0503020204020204" charset="-122"/>
              <a:ea typeface="微软雅黑" panose="020B0503020204020204" charset="-122"/>
            </a:endParaRPr>
          </a:p>
          <a:p>
            <a:pPr algn="l"/>
            <a:endParaRPr lang="en-US" altLang="zh-CN" sz="5900" dirty="0">
              <a:solidFill>
                <a:schemeClr val="tx1"/>
              </a:solidFill>
              <a:latin typeface="微软雅黑" panose="020B0503020204020204" charset="-122"/>
              <a:ea typeface="微软雅黑" panose="020B0503020204020204" charset="-122"/>
            </a:endParaRPr>
          </a:p>
          <a:p>
            <a:pPr algn="l"/>
            <a:endParaRPr lang="en-US" altLang="zh-CN" sz="5900" dirty="0">
              <a:solidFill>
                <a:schemeClr val="tx1"/>
              </a:solidFill>
              <a:latin typeface="微软雅黑" panose="020B0503020204020204" charset="-122"/>
              <a:ea typeface="微软雅黑" panose="020B0503020204020204" charset="-122"/>
            </a:endParaRPr>
          </a:p>
          <a:p>
            <a:pPr algn="l"/>
            <a:endParaRPr lang="en-US" altLang="zh-CN" sz="5900" dirty="0">
              <a:solidFill>
                <a:schemeClr val="tx1"/>
              </a:solidFill>
              <a:latin typeface="微软雅黑" panose="020B0503020204020204" charset="-122"/>
              <a:ea typeface="微软雅黑" panose="020B0503020204020204" charset="-122"/>
            </a:endParaRPr>
          </a:p>
          <a:p>
            <a:pPr algn="l"/>
            <a:endParaRPr lang="en-US" altLang="zh-CN" sz="5900" dirty="0">
              <a:solidFill>
                <a:schemeClr val="tx1"/>
              </a:solidFill>
              <a:latin typeface="微软雅黑" panose="020B0503020204020204" charset="-122"/>
              <a:ea typeface="微软雅黑" panose="020B0503020204020204" charset="-122"/>
            </a:endParaRPr>
          </a:p>
          <a:p>
            <a:pPr algn="l"/>
            <a:endParaRPr lang="en-US" altLang="zh-CN" sz="5900" dirty="0">
              <a:solidFill>
                <a:srgbClr val="FF0000"/>
              </a:solidFill>
              <a:latin typeface="微软雅黑" panose="020B0503020204020204" charset="-122"/>
              <a:ea typeface="微软雅黑" panose="020B0503020204020204" charset="-122"/>
            </a:endParaRPr>
          </a:p>
          <a:p>
            <a:pPr algn="l"/>
            <a:endParaRPr lang="en-US" altLang="zh-CN" sz="5900" dirty="0">
              <a:solidFill>
                <a:schemeClr val="tx1"/>
              </a:solidFill>
              <a:latin typeface="微软雅黑" panose="020B0503020204020204" charset="-122"/>
              <a:ea typeface="微软雅黑" panose="020B0503020204020204" charset="-122"/>
            </a:endParaRPr>
          </a:p>
          <a:p>
            <a:endParaRPr lang="zh-CN" altLang="zh-CN" dirty="0">
              <a:solidFill>
                <a:schemeClr val="tx1"/>
              </a:solidFill>
              <a:latin typeface="微软雅黑" panose="020B0503020204020204" charset="-122"/>
              <a:ea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505882"/>
          <p:cNvSpPr>
            <a:spLocks noGrp="1" noChangeArrowheads="1"/>
          </p:cNvSpPr>
          <p:nvPr>
            <p:ph type="title"/>
          </p:nvPr>
        </p:nvSpPr>
        <p:spPr>
          <a:xfrm>
            <a:off x="467544" y="0"/>
            <a:ext cx="7848600" cy="792162"/>
          </a:xfrm>
        </p:spPr>
        <p:txBody>
          <a:bodyPr/>
          <a:lstStyle/>
          <a:p>
            <a:pPr eaLnBrk="1" hangingPunct="1">
              <a:spcBef>
                <a:spcPct val="50000"/>
              </a:spcBef>
            </a:pPr>
            <a:r>
              <a:rPr lang="zh-CN" altLang="en-US" sz="3600" dirty="0">
                <a:latin typeface="黑体" panose="02010609060101010101" pitchFamily="2" charset="-122"/>
                <a:ea typeface="黑体" panose="02010609060101010101" pitchFamily="2" charset="-122"/>
              </a:rPr>
              <a:t>陈珍珍</a:t>
            </a:r>
            <a:endParaRPr lang="zh-CN" altLang="en-US" sz="3600" dirty="0">
              <a:latin typeface="黑体" panose="02010609060101010101" pitchFamily="2" charset="-122"/>
              <a:ea typeface="黑体" panose="02010609060101010101" pitchFamily="2" charset="-122"/>
            </a:endParaRPr>
          </a:p>
        </p:txBody>
      </p:sp>
      <p:pic>
        <p:nvPicPr>
          <p:cNvPr id="24579" name="Picture 24" descr="1"/>
          <p:cNvPicPr>
            <a:picLocks noChangeAspect="1" noChangeArrowheads="1"/>
          </p:cNvPicPr>
          <p:nvPr/>
        </p:nvPicPr>
        <p:blipFill>
          <a:blip r:embed="rId1" cstate="print">
            <a:lum bright="-6000" contrast="24000"/>
          </a:blip>
          <a:srcRect l="42606" t="64474" r="19473"/>
          <a:stretch>
            <a:fillRect/>
          </a:stretch>
        </p:blipFill>
        <p:spPr bwMode="auto">
          <a:xfrm>
            <a:off x="8077200" y="4953000"/>
            <a:ext cx="792163" cy="949325"/>
          </a:xfrm>
          <a:prstGeom prst="rect">
            <a:avLst/>
          </a:prstGeom>
          <a:noFill/>
          <a:ln w="9525">
            <a:noFill/>
            <a:miter lim="800000"/>
            <a:headEnd/>
            <a:tailEnd/>
          </a:ln>
        </p:spPr>
      </p:pic>
      <p:pic>
        <p:nvPicPr>
          <p:cNvPr id="24580" name="Picture 2"/>
          <p:cNvPicPr>
            <a:picLocks noChangeAspect="1" noChangeArrowheads="1"/>
          </p:cNvPicPr>
          <p:nvPr/>
        </p:nvPicPr>
        <p:blipFill>
          <a:blip r:embed="rId2" cstate="print"/>
          <a:srcRect/>
          <a:stretch>
            <a:fillRect/>
          </a:stretch>
        </p:blipFill>
        <p:spPr bwMode="auto">
          <a:xfrm>
            <a:off x="395536" y="260648"/>
            <a:ext cx="1873250" cy="2589212"/>
          </a:xfrm>
          <a:prstGeom prst="rect">
            <a:avLst/>
          </a:prstGeom>
          <a:noFill/>
          <a:ln w="9525">
            <a:noFill/>
            <a:miter lim="800000"/>
            <a:headEnd/>
            <a:tailEnd/>
          </a:ln>
        </p:spPr>
      </p:pic>
      <p:sp>
        <p:nvSpPr>
          <p:cNvPr id="24581" name="矩形 1"/>
          <p:cNvSpPr>
            <a:spLocks noChangeArrowheads="1"/>
          </p:cNvSpPr>
          <p:nvPr/>
        </p:nvSpPr>
        <p:spPr bwMode="auto">
          <a:xfrm>
            <a:off x="381000" y="3352800"/>
            <a:ext cx="8497887" cy="2585323"/>
          </a:xfrm>
          <a:prstGeom prst="rect">
            <a:avLst/>
          </a:prstGeom>
          <a:noFill/>
          <a:ln w="9525">
            <a:noFill/>
            <a:miter lim="800000"/>
          </a:ln>
        </p:spPr>
        <p:txBody>
          <a:bodyPr>
            <a:spAutoFit/>
          </a:bodyPr>
          <a:lstStyle/>
          <a:p>
            <a:r>
              <a:rPr lang="zh-CN" altLang="en-US" b="1" dirty="0">
                <a:solidFill>
                  <a:srgbClr val="FF0000"/>
                </a:solidFill>
                <a:latin typeface="黑体" panose="02010609060101010101" pitchFamily="2" charset="-122"/>
                <a:ea typeface="黑体" panose="02010609060101010101" pitchFamily="2" charset="-122"/>
              </a:rPr>
              <a:t>项目情况：</a:t>
            </a:r>
            <a:endParaRPr lang="en-US" altLang="zh-CN" b="1" dirty="0">
              <a:solidFill>
                <a:srgbClr val="FF0000"/>
              </a:solidFill>
              <a:latin typeface="黑体" panose="02010609060101010101" pitchFamily="2" charset="-122"/>
              <a:ea typeface="黑体" panose="02010609060101010101" pitchFamily="2" charset="-122"/>
            </a:endParaRPr>
          </a:p>
          <a:p>
            <a:r>
              <a:rPr lang="en-US" altLang="zh-CN" dirty="0">
                <a:latin typeface="黑体" panose="02010609060101010101" pitchFamily="2" charset="-122"/>
                <a:ea typeface="黑体" panose="02010609060101010101" pitchFamily="2" charset="-122"/>
              </a:rPr>
              <a:t>1</a:t>
            </a:r>
            <a:r>
              <a:rPr lang="zh-CN" altLang="en-US" dirty="0">
                <a:latin typeface="黑体" panose="02010609060101010101" pitchFamily="2" charset="-122"/>
                <a:ea typeface="黑体" panose="02010609060101010101" pitchFamily="2" charset="-122"/>
              </a:rPr>
              <a:t>、国家自然科学基金，</a:t>
            </a:r>
            <a:r>
              <a:rPr lang="en-US" altLang="zh-CN" dirty="0">
                <a:latin typeface="黑体" panose="02010609060101010101" pitchFamily="2" charset="-122"/>
                <a:ea typeface="黑体" panose="02010609060101010101" pitchFamily="2" charset="-122"/>
              </a:rPr>
              <a:t>2016-2019</a:t>
            </a:r>
            <a:r>
              <a:rPr lang="zh-CN" altLang="en-US" dirty="0">
                <a:latin typeface="黑体" panose="02010609060101010101" pitchFamily="2" charset="-122"/>
                <a:ea typeface="黑体" panose="02010609060101010101" pitchFamily="2" charset="-122"/>
              </a:rPr>
              <a:t>年，主持人</a:t>
            </a:r>
            <a:endParaRPr lang="zh-CN" altLang="en-US" dirty="0">
              <a:latin typeface="黑体" panose="02010609060101010101" pitchFamily="2" charset="-122"/>
              <a:ea typeface="黑体" panose="02010609060101010101" pitchFamily="2" charset="-122"/>
            </a:endParaRPr>
          </a:p>
          <a:p>
            <a:r>
              <a:rPr lang="en-US" altLang="zh-CN" dirty="0">
                <a:latin typeface="黑体" panose="02010609060101010101" pitchFamily="2" charset="-122"/>
                <a:ea typeface="黑体" panose="02010609060101010101" pitchFamily="2" charset="-122"/>
              </a:rPr>
              <a:t>2</a:t>
            </a:r>
            <a:r>
              <a:rPr lang="zh-CN" altLang="en-US" dirty="0">
                <a:latin typeface="黑体" panose="02010609060101010101" pitchFamily="2" charset="-122"/>
                <a:ea typeface="黑体" panose="02010609060101010101" pitchFamily="2" charset="-122"/>
              </a:rPr>
              <a:t>、山东省自然科学基金，</a:t>
            </a:r>
            <a:r>
              <a:rPr lang="en-US" altLang="zh-CN" dirty="0">
                <a:latin typeface="黑体" panose="02010609060101010101" pitchFamily="2" charset="-122"/>
                <a:ea typeface="黑体" panose="02010609060101010101" pitchFamily="2" charset="-122"/>
              </a:rPr>
              <a:t>2015-2016</a:t>
            </a:r>
            <a:r>
              <a:rPr lang="zh-CN" altLang="en-US" dirty="0">
                <a:latin typeface="黑体" panose="02010609060101010101" pitchFamily="2" charset="-122"/>
                <a:ea typeface="黑体" panose="02010609060101010101" pitchFamily="2" charset="-122"/>
              </a:rPr>
              <a:t>年，主持人</a:t>
            </a:r>
            <a:endParaRPr lang="zh-CN" altLang="en-US" dirty="0">
              <a:latin typeface="黑体" panose="02010609060101010101" pitchFamily="2" charset="-122"/>
              <a:ea typeface="黑体" panose="02010609060101010101" pitchFamily="2" charset="-122"/>
            </a:endParaRPr>
          </a:p>
          <a:p>
            <a:r>
              <a:rPr lang="en-US" altLang="zh-CN" dirty="0">
                <a:latin typeface="黑体" panose="02010609060101010101" pitchFamily="2" charset="-122"/>
                <a:ea typeface="黑体" panose="02010609060101010101" pitchFamily="2" charset="-122"/>
              </a:rPr>
              <a:t>3</a:t>
            </a:r>
            <a:r>
              <a:rPr lang="zh-CN" altLang="en-US" dirty="0">
                <a:latin typeface="黑体" panose="02010609060101010101" pitchFamily="2" charset="-122"/>
                <a:ea typeface="黑体" panose="02010609060101010101" pitchFamily="2" charset="-122"/>
              </a:rPr>
              <a:t>、山东农业大学青年科技创新基金，</a:t>
            </a:r>
            <a:r>
              <a:rPr lang="en-US" altLang="zh-CN" dirty="0">
                <a:latin typeface="黑体" panose="02010609060101010101" pitchFamily="2" charset="-122"/>
                <a:ea typeface="黑体" panose="02010609060101010101" pitchFamily="2" charset="-122"/>
              </a:rPr>
              <a:t>2015-2016</a:t>
            </a:r>
            <a:r>
              <a:rPr lang="zh-CN" altLang="en-US" dirty="0">
                <a:latin typeface="黑体" panose="02010609060101010101" pitchFamily="2" charset="-122"/>
                <a:ea typeface="黑体" panose="02010609060101010101" pitchFamily="2" charset="-122"/>
              </a:rPr>
              <a:t>年，主持人</a:t>
            </a:r>
            <a:endParaRPr lang="zh-CN" altLang="en-US" dirty="0">
              <a:latin typeface="黑体" panose="02010609060101010101" pitchFamily="2" charset="-122"/>
              <a:ea typeface="黑体" panose="02010609060101010101" pitchFamily="2" charset="-122"/>
            </a:endParaRPr>
          </a:p>
          <a:p>
            <a:r>
              <a:rPr lang="en-US" altLang="zh-CN" dirty="0">
                <a:latin typeface="黑体" panose="02010609060101010101" pitchFamily="2" charset="-122"/>
                <a:ea typeface="黑体" panose="02010609060101010101" pitchFamily="2" charset="-122"/>
              </a:rPr>
              <a:t>4</a:t>
            </a:r>
            <a:r>
              <a:rPr lang="zh-CN" altLang="en-US" dirty="0">
                <a:latin typeface="黑体" panose="02010609060101010101" pitchFamily="2" charset="-122"/>
                <a:ea typeface="黑体" panose="02010609060101010101" pitchFamily="2" charset="-122"/>
              </a:rPr>
              <a:t>、山东省茶叶产业技术体系，</a:t>
            </a:r>
            <a:r>
              <a:rPr lang="en-US" altLang="zh-CN" dirty="0">
                <a:latin typeface="黑体" panose="02010609060101010101" pitchFamily="2" charset="-122"/>
                <a:ea typeface="黑体" panose="02010609060101010101" pitchFamily="2" charset="-122"/>
              </a:rPr>
              <a:t>2016-2020</a:t>
            </a:r>
            <a:r>
              <a:rPr lang="zh-CN" altLang="en-US" dirty="0">
                <a:latin typeface="黑体" panose="02010609060101010101" pitchFamily="2" charset="-122"/>
                <a:ea typeface="黑体" panose="02010609060101010101" pitchFamily="2" charset="-122"/>
              </a:rPr>
              <a:t>。主要参与人</a:t>
            </a:r>
            <a:endParaRPr lang="zh-CN" altLang="en-US" dirty="0">
              <a:latin typeface="黑体" panose="02010609060101010101" pitchFamily="2" charset="-122"/>
              <a:ea typeface="黑体" panose="02010609060101010101" pitchFamily="2" charset="-122"/>
            </a:endParaRPr>
          </a:p>
          <a:p>
            <a:r>
              <a:rPr lang="en-US" altLang="zh-CN" dirty="0">
                <a:latin typeface="黑体" panose="02010609060101010101" pitchFamily="2" charset="-122"/>
                <a:ea typeface="黑体" panose="02010609060101010101" pitchFamily="2" charset="-122"/>
              </a:rPr>
              <a:t>5</a:t>
            </a:r>
            <a:r>
              <a:rPr lang="zh-CN" altLang="en-US" dirty="0">
                <a:latin typeface="黑体" panose="02010609060101010101" pitchFamily="2" charset="-122"/>
                <a:ea typeface="黑体" panose="02010609060101010101" pitchFamily="2" charset="-122"/>
              </a:rPr>
              <a:t>、山东农业大学博士后基金，</a:t>
            </a:r>
            <a:r>
              <a:rPr lang="en-US" altLang="zh-CN" dirty="0">
                <a:latin typeface="黑体" panose="02010609060101010101" pitchFamily="2" charset="-122"/>
                <a:ea typeface="黑体" panose="02010609060101010101" pitchFamily="2" charset="-122"/>
              </a:rPr>
              <a:t>2015-2017</a:t>
            </a:r>
            <a:r>
              <a:rPr lang="zh-CN" altLang="en-US" dirty="0">
                <a:latin typeface="黑体" panose="02010609060101010101" pitchFamily="2" charset="-122"/>
                <a:ea typeface="黑体" panose="02010609060101010101" pitchFamily="2" charset="-122"/>
              </a:rPr>
              <a:t>年。</a:t>
            </a:r>
            <a:endParaRPr lang="zh-CN" altLang="en-US" dirty="0">
              <a:latin typeface="黑体" panose="02010609060101010101" pitchFamily="2" charset="-122"/>
              <a:ea typeface="黑体" panose="02010609060101010101" pitchFamily="2" charset="-122"/>
            </a:endParaRPr>
          </a:p>
          <a:p>
            <a:r>
              <a:rPr lang="en-US" altLang="zh-CN" dirty="0">
                <a:latin typeface="黑体" panose="02010609060101010101" pitchFamily="2" charset="-122"/>
                <a:ea typeface="黑体" panose="02010609060101010101" pitchFamily="2" charset="-122"/>
              </a:rPr>
              <a:t>6</a:t>
            </a:r>
            <a:r>
              <a:rPr lang="zh-CN" altLang="en-US" dirty="0">
                <a:latin typeface="黑体" panose="02010609060101010101" pitchFamily="2" charset="-122"/>
                <a:ea typeface="黑体" panose="02010609060101010101" pitchFamily="2" charset="-122"/>
              </a:rPr>
              <a:t>、国家重点研发计划“化学肥料和农药减施增效综合技术研发”试点专项“黄淮海冬小麦化肥农药减施技术集成研究与示范”项目，（课题5“鲁东冬小麦化肥农药减施技术集成研究与示范”）（2017年7月至2020年12月） </a:t>
            </a:r>
            <a:r>
              <a:rPr lang="en-US" altLang="zh-CN" dirty="0">
                <a:latin typeface="黑体" panose="02010609060101010101" pitchFamily="2" charset="-122"/>
                <a:ea typeface="黑体" panose="02010609060101010101" pitchFamily="2" charset="-122"/>
              </a:rPr>
              <a:t>95</a:t>
            </a:r>
            <a:r>
              <a:rPr lang="zh-CN" altLang="en-US" dirty="0">
                <a:latin typeface="黑体" panose="02010609060101010101" pitchFamily="2" charset="-122"/>
                <a:ea typeface="黑体" panose="02010609060101010101" pitchFamily="2" charset="-122"/>
              </a:rPr>
              <a:t>万元</a:t>
            </a:r>
            <a:endParaRPr lang="zh-CN" altLang="en-US" dirty="0">
              <a:latin typeface="黑体" panose="02010609060101010101" pitchFamily="2" charset="-122"/>
              <a:ea typeface="黑体" panose="02010609060101010101" pitchFamily="2" charset="-122"/>
            </a:endParaRPr>
          </a:p>
        </p:txBody>
      </p:sp>
      <p:sp>
        <p:nvSpPr>
          <p:cNvPr id="24582" name="矩形 2"/>
          <p:cNvSpPr>
            <a:spLocks noChangeArrowheads="1"/>
          </p:cNvSpPr>
          <p:nvPr/>
        </p:nvSpPr>
        <p:spPr bwMode="auto">
          <a:xfrm>
            <a:off x="2771800" y="620688"/>
            <a:ext cx="5688632" cy="1206099"/>
          </a:xfrm>
          <a:prstGeom prst="rect">
            <a:avLst/>
          </a:prstGeom>
          <a:noFill/>
          <a:ln w="9525">
            <a:noFill/>
            <a:miter lim="800000"/>
          </a:ln>
        </p:spPr>
        <p:txBody>
          <a:bodyPr wrap="square">
            <a:spAutoFit/>
          </a:bodyPr>
          <a:lstStyle/>
          <a:p>
            <a:pPr>
              <a:lnSpc>
                <a:spcPct val="150000"/>
              </a:lnSpc>
            </a:pPr>
            <a:r>
              <a:rPr lang="zh-CN" altLang="en-US" sz="2800" dirty="0">
                <a:solidFill>
                  <a:srgbClr val="FF0000"/>
                </a:solidFill>
                <a:latin typeface="黑体" panose="02010609060101010101" pitchFamily="2" charset="-122"/>
                <a:ea typeface="黑体" panose="02010609060101010101" pitchFamily="2" charset="-122"/>
              </a:rPr>
              <a:t>博士，副教授，硕士生导师</a:t>
            </a:r>
            <a:endParaRPr lang="en-US" altLang="zh-CN" sz="2800" dirty="0">
              <a:solidFill>
                <a:srgbClr val="FF0000"/>
              </a:solidFill>
              <a:latin typeface="黑体" panose="02010609060101010101" pitchFamily="2" charset="-122"/>
              <a:ea typeface="黑体" panose="02010609060101010101" pitchFamily="2" charset="-122"/>
            </a:endParaRPr>
          </a:p>
          <a:p>
            <a:pPr>
              <a:lnSpc>
                <a:spcPct val="150000"/>
              </a:lnSpc>
            </a:pPr>
            <a:r>
              <a:rPr lang="zh-CN" altLang="en-US" sz="2400" dirty="0">
                <a:latin typeface="黑体" panose="02010609060101010101" pitchFamily="2" charset="-122"/>
                <a:ea typeface="黑体" panose="02010609060101010101" pitchFamily="2" charset="-122"/>
              </a:rPr>
              <a:t>主要侧重于天敌昆虫激素调控的研究</a:t>
            </a:r>
            <a:endParaRPr lang="zh-CN" altLang="en-US" sz="2400" dirty="0">
              <a:latin typeface="黑体" panose="02010609060101010101" pitchFamily="2" charset="-122"/>
              <a:ea typeface="黑体" panose="02010609060101010101" pitchFamily="2" charset="-122"/>
            </a:endParaRPr>
          </a:p>
        </p:txBody>
      </p:sp>
      <p:sp>
        <p:nvSpPr>
          <p:cNvPr id="4" name="矩形 3"/>
          <p:cNvSpPr/>
          <p:nvPr/>
        </p:nvSpPr>
        <p:spPr>
          <a:xfrm>
            <a:off x="2699792" y="2060848"/>
            <a:ext cx="6179095" cy="9239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zh-CN" altLang="en-US" b="1" noProof="1">
                <a:solidFill>
                  <a:srgbClr val="002060"/>
                </a:solidFill>
                <a:latin typeface="Times New Roman" panose="02020603050405020304" pitchFamily="18" charset="0"/>
                <a:cs typeface="Times New Roman" panose="02020603050405020304" pitchFamily="18" charset="0"/>
              </a:rPr>
              <a:t>在</a:t>
            </a:r>
            <a:r>
              <a:rPr lang="en-US" altLang="zh-CN" b="1" noProof="1">
                <a:solidFill>
                  <a:srgbClr val="002060"/>
                </a:solidFill>
                <a:latin typeface="Times New Roman" panose="02020603050405020304" pitchFamily="18" charset="0"/>
                <a:cs typeface="Times New Roman" panose="02020603050405020304" pitchFamily="18" charset="0"/>
              </a:rPr>
              <a:t>《</a:t>
            </a:r>
            <a:r>
              <a:rPr lang="zh-CN" altLang="en-US" b="1" noProof="1">
                <a:solidFill>
                  <a:srgbClr val="002060"/>
                </a:solidFill>
                <a:latin typeface="Times New Roman" panose="02020603050405020304" pitchFamily="18" charset="0"/>
                <a:cs typeface="Times New Roman" panose="02020603050405020304" pitchFamily="18" charset="0"/>
              </a:rPr>
              <a:t>昆虫学报</a:t>
            </a:r>
            <a:r>
              <a:rPr lang="en-US" altLang="zh-CN" b="1" noProof="1">
                <a:solidFill>
                  <a:srgbClr val="002060"/>
                </a:solidFill>
                <a:latin typeface="Times New Roman" panose="02020603050405020304" pitchFamily="18" charset="0"/>
                <a:cs typeface="Times New Roman" panose="02020603050405020304" pitchFamily="18" charset="0"/>
              </a:rPr>
              <a:t>》</a:t>
            </a:r>
            <a:r>
              <a:rPr lang="zh-CN" altLang="en-US" b="1" noProof="1">
                <a:solidFill>
                  <a:srgbClr val="002060"/>
                </a:solidFill>
                <a:latin typeface="Times New Roman" panose="02020603050405020304" pitchFamily="18" charset="0"/>
                <a:cs typeface="Times New Roman" panose="02020603050405020304" pitchFamily="18" charset="0"/>
              </a:rPr>
              <a:t>、</a:t>
            </a:r>
            <a:r>
              <a:rPr lang="en-US" altLang="zh-CN" b="1" noProof="1">
                <a:solidFill>
                  <a:srgbClr val="002060"/>
                </a:solidFill>
                <a:latin typeface="Times New Roman" panose="02020603050405020304" pitchFamily="18" charset="0"/>
                <a:cs typeface="Times New Roman" panose="02020603050405020304" pitchFamily="18" charset="0"/>
              </a:rPr>
              <a:t>《</a:t>
            </a:r>
            <a:r>
              <a:rPr lang="zh-CN" altLang="en-US" b="1" noProof="1">
                <a:solidFill>
                  <a:srgbClr val="002060"/>
                </a:solidFill>
                <a:latin typeface="Times New Roman" panose="02020603050405020304" pitchFamily="18" charset="0"/>
                <a:cs typeface="Times New Roman" panose="02020603050405020304" pitchFamily="18" charset="0"/>
              </a:rPr>
              <a:t>中国农业科学</a:t>
            </a:r>
            <a:r>
              <a:rPr lang="en-US" altLang="zh-CN" b="1" noProof="1">
                <a:solidFill>
                  <a:srgbClr val="002060"/>
                </a:solidFill>
                <a:latin typeface="Times New Roman" panose="02020603050405020304" pitchFamily="18" charset="0"/>
                <a:cs typeface="Times New Roman" panose="02020603050405020304" pitchFamily="18" charset="0"/>
              </a:rPr>
              <a:t>》</a:t>
            </a:r>
            <a:r>
              <a:rPr lang="zh-CN" altLang="en-US" b="1" noProof="1">
                <a:solidFill>
                  <a:srgbClr val="002060"/>
                </a:solidFill>
                <a:latin typeface="Times New Roman" panose="02020603050405020304" pitchFamily="18" charset="0"/>
                <a:cs typeface="Times New Roman" panose="02020603050405020304" pitchFamily="18" charset="0"/>
              </a:rPr>
              <a:t>、</a:t>
            </a:r>
            <a:r>
              <a:rPr lang="en-US" altLang="zh-CN" b="1" noProof="1">
                <a:solidFill>
                  <a:srgbClr val="002060"/>
                </a:solidFill>
                <a:latin typeface="Times New Roman" panose="02020603050405020304" pitchFamily="18" charset="0"/>
                <a:cs typeface="Times New Roman" panose="02020603050405020304" pitchFamily="18" charset="0"/>
              </a:rPr>
              <a:t>《</a:t>
            </a:r>
            <a:r>
              <a:rPr lang="zh-CN" altLang="en-US" b="1" noProof="1">
                <a:solidFill>
                  <a:srgbClr val="002060"/>
                </a:solidFill>
                <a:latin typeface="Times New Roman" panose="02020603050405020304" pitchFamily="18" charset="0"/>
                <a:cs typeface="Times New Roman" panose="02020603050405020304" pitchFamily="18" charset="0"/>
              </a:rPr>
              <a:t>中国农业科学</a:t>
            </a:r>
            <a:r>
              <a:rPr lang="en-US" altLang="zh-CN" b="1" noProof="1">
                <a:solidFill>
                  <a:srgbClr val="002060"/>
                </a:solidFill>
                <a:latin typeface="Times New Roman" panose="02020603050405020304" pitchFamily="18" charset="0"/>
                <a:cs typeface="Times New Roman" panose="02020603050405020304" pitchFamily="18" charset="0"/>
              </a:rPr>
              <a:t>》</a:t>
            </a:r>
            <a:r>
              <a:rPr lang="zh-CN" altLang="en-US" b="1" noProof="1">
                <a:solidFill>
                  <a:srgbClr val="002060"/>
                </a:solidFill>
                <a:latin typeface="Times New Roman" panose="02020603050405020304" pitchFamily="18" charset="0"/>
                <a:cs typeface="Times New Roman" panose="02020603050405020304" pitchFamily="18" charset="0"/>
              </a:rPr>
              <a:t>、</a:t>
            </a:r>
            <a:r>
              <a:rPr lang="en-US" altLang="zh-CN" b="1" noProof="1">
                <a:solidFill>
                  <a:srgbClr val="002060"/>
                </a:solidFill>
                <a:latin typeface="Times New Roman" panose="02020603050405020304" pitchFamily="18" charset="0"/>
                <a:cs typeface="Times New Roman" panose="02020603050405020304" pitchFamily="18" charset="0"/>
              </a:rPr>
              <a:t>《Journal of economic entomology》</a:t>
            </a:r>
            <a:r>
              <a:rPr lang="zh-CN" altLang="en-US" b="1" noProof="1">
                <a:solidFill>
                  <a:srgbClr val="002060"/>
                </a:solidFill>
                <a:latin typeface="Times New Roman" panose="02020603050405020304" pitchFamily="18" charset="0"/>
                <a:cs typeface="Times New Roman" panose="02020603050405020304" pitchFamily="18" charset="0"/>
              </a:rPr>
              <a:t>、</a:t>
            </a:r>
            <a:r>
              <a:rPr lang="en-US" altLang="zh-CN" b="1" noProof="1">
                <a:solidFill>
                  <a:srgbClr val="002060"/>
                </a:solidFill>
                <a:latin typeface="Times New Roman" panose="02020603050405020304" pitchFamily="18" charset="0"/>
                <a:cs typeface="Times New Roman" panose="02020603050405020304" pitchFamily="18" charset="0"/>
              </a:rPr>
              <a:t> 《Journal  of  insect  science》</a:t>
            </a:r>
            <a:r>
              <a:rPr lang="zh-CN" altLang="en-US" b="1" noProof="1">
                <a:solidFill>
                  <a:srgbClr val="002060"/>
                </a:solidFill>
                <a:latin typeface="Times New Roman" panose="02020603050405020304" pitchFamily="18" charset="0"/>
                <a:cs typeface="Times New Roman" panose="02020603050405020304" pitchFamily="18" charset="0"/>
              </a:rPr>
              <a:t>等杂志上发表论文多篇</a:t>
            </a:r>
            <a:endParaRPr lang="zh-CN" altLang="en-US" b="1" noProof="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320911"/>
            <a:ext cx="8229600" cy="1143000"/>
          </a:xfrm>
        </p:spPr>
        <p:txBody>
          <a:bodyPr>
            <a:normAutofit/>
          </a:bodyPr>
          <a:lstStyle/>
          <a:p>
            <a:pPr algn="l"/>
            <a:r>
              <a:rPr lang="zh-CN" altLang="en-US" sz="3000" b="1" dirty="0">
                <a:latin typeface="微软雅黑" panose="020B0503020204020204" charset="-122"/>
                <a:ea typeface="微软雅黑" panose="020B0503020204020204" charset="-122"/>
              </a:rPr>
              <a:t>张婷婷   博士，副教授，硕士生导师 </a:t>
            </a:r>
            <a:endParaRPr lang="zh-CN" altLang="en-US" sz="3000" b="1" dirty="0">
              <a:latin typeface="微软雅黑" panose="020B0503020204020204" charset="-122"/>
              <a:ea typeface="微软雅黑" panose="020B0503020204020204" charset="-122"/>
            </a:endParaRPr>
          </a:p>
        </p:txBody>
      </p:sp>
      <p:pic>
        <p:nvPicPr>
          <p:cNvPr id="1027" name="Picture 3" descr="E:\APP\QQprofiles\55291089\FileRecv\MobileFile\IMG_20180731_225956.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15626" y="-1"/>
            <a:ext cx="2700718" cy="33569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2060848"/>
            <a:ext cx="6048672" cy="427533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spcBef>
                <a:spcPts val="600"/>
              </a:spcBef>
            </a:pPr>
            <a:r>
              <a:rPr lang="zh-CN" altLang="en-US" b="1" dirty="0">
                <a:latin typeface="微软雅黑" panose="020B0503020204020204" charset="-122"/>
                <a:ea typeface="微软雅黑" panose="020B0503020204020204" charset="-122"/>
              </a:rPr>
              <a:t>       山东淄博人。</a:t>
            </a:r>
            <a:r>
              <a:rPr lang="en-US" altLang="zh-CN" b="1" dirty="0">
                <a:latin typeface="微软雅黑" panose="020B0503020204020204" charset="-122"/>
                <a:ea typeface="微软雅黑" panose="020B0503020204020204" charset="-122"/>
              </a:rPr>
              <a:t>2012</a:t>
            </a:r>
            <a:r>
              <a:rPr lang="zh-CN" altLang="en-US" b="1" dirty="0">
                <a:latin typeface="微软雅黑" panose="020B0503020204020204" charset="-122"/>
                <a:ea typeface="微软雅黑" panose="020B0503020204020204" charset="-122"/>
              </a:rPr>
              <a:t>年博士毕业于中国农业大学，后任教于山东农业大学植物保护学院昆虫学系，承担</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普通昆虫学</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普通昆虫学实验</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昆虫研究技术</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昆虫学概论</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昆虫行为学</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等多门课程。</a:t>
            </a:r>
            <a:endParaRPr lang="en-US" altLang="zh-CN" b="1" dirty="0">
              <a:latin typeface="微软雅黑" panose="020B0503020204020204" charset="-122"/>
              <a:ea typeface="微软雅黑" panose="020B0503020204020204" charset="-122"/>
            </a:endParaRPr>
          </a:p>
          <a:p>
            <a:pPr>
              <a:lnSpc>
                <a:spcPct val="150000"/>
              </a:lnSpc>
              <a:spcBef>
                <a:spcPts val="600"/>
              </a:spcBef>
            </a:pPr>
            <a:r>
              <a:rPr lang="en-US" altLang="zh-CN" b="1" dirty="0">
                <a:latin typeface="微软雅黑" panose="020B0503020204020204" charset="-122"/>
                <a:ea typeface="微软雅黑" panose="020B0503020204020204" charset="-122"/>
              </a:rPr>
              <a:t>       </a:t>
            </a:r>
            <a:r>
              <a:rPr lang="zh-CN" altLang="en-US" b="1" dirty="0">
                <a:solidFill>
                  <a:srgbClr val="FF0000"/>
                </a:solidFill>
                <a:latin typeface="微软雅黑" panose="020B0503020204020204" charset="-122"/>
                <a:ea typeface="微软雅黑" panose="020B0503020204020204" charset="-122"/>
              </a:rPr>
              <a:t>主要研究方向为双翅目昆虫分类及系统进化</a:t>
            </a:r>
            <a:r>
              <a:rPr lang="zh-CN" altLang="en-US" b="1" dirty="0">
                <a:latin typeface="微软雅黑" panose="020B0503020204020204" charset="-122"/>
                <a:ea typeface="微软雅黑" panose="020B0503020204020204" charset="-122"/>
              </a:rPr>
              <a:t>，累计发表</a:t>
            </a:r>
            <a:r>
              <a:rPr lang="en-US" altLang="zh-CN" b="1" dirty="0">
                <a:latin typeface="微软雅黑" panose="020B0503020204020204" charset="-122"/>
                <a:ea typeface="微软雅黑" panose="020B0503020204020204" charset="-122"/>
              </a:rPr>
              <a:t>SCI</a:t>
            </a:r>
            <a:r>
              <a:rPr lang="zh-CN" altLang="en-US" b="1" dirty="0">
                <a:latin typeface="微软雅黑" panose="020B0503020204020204" charset="-122"/>
                <a:ea typeface="微软雅黑" panose="020B0503020204020204" charset="-122"/>
              </a:rPr>
              <a:t>论文十余篇。作为主要撰写人完成</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中国水虻总科志</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一部，并参编多部专著。已到过全国</a:t>
            </a:r>
            <a:r>
              <a:rPr lang="en-US" altLang="zh-CN" b="1" dirty="0">
                <a:latin typeface="微软雅黑" panose="020B0503020204020204" charset="-122"/>
                <a:ea typeface="微软雅黑" panose="020B0503020204020204" charset="-122"/>
              </a:rPr>
              <a:t>20</a:t>
            </a:r>
            <a:r>
              <a:rPr lang="zh-CN" altLang="en-US" b="1" dirty="0">
                <a:latin typeface="微软雅黑" panose="020B0503020204020204" charset="-122"/>
                <a:ea typeface="微软雅黑" panose="020B0503020204020204" charset="-122"/>
              </a:rPr>
              <a:t>余个保护区采集标本约</a:t>
            </a:r>
            <a:r>
              <a:rPr lang="en-US" altLang="zh-CN" b="1" dirty="0">
                <a:latin typeface="微软雅黑" panose="020B0503020204020204" charset="-122"/>
                <a:ea typeface="微软雅黑" panose="020B0503020204020204" charset="-122"/>
              </a:rPr>
              <a:t>5</a:t>
            </a:r>
            <a:r>
              <a:rPr lang="zh-CN" altLang="en-US" b="1" dirty="0">
                <a:latin typeface="微软雅黑" panose="020B0503020204020204" charset="-122"/>
                <a:ea typeface="微软雅黑" panose="020B0503020204020204" charset="-122"/>
              </a:rPr>
              <a:t>万号，有丰富的野外工作经验。</a:t>
            </a:r>
            <a:r>
              <a:rPr lang="zh-CN" altLang="en-US" b="1" dirty="0">
                <a:solidFill>
                  <a:srgbClr val="FF0000"/>
                </a:solidFill>
                <a:latin typeface="微软雅黑" panose="020B0503020204020204" charset="-122"/>
                <a:ea typeface="微软雅黑" panose="020B0503020204020204" charset="-122"/>
              </a:rPr>
              <a:t>目前承担国家自然科学基金青年基金一项和科技部科技基础资源调查专项项目一项。</a:t>
            </a:r>
            <a:endParaRPr lang="en-US" altLang="zh-CN" b="1" dirty="0">
              <a:solidFill>
                <a:srgbClr val="FF0000"/>
              </a:solidFill>
              <a:latin typeface="微软雅黑" panose="020B0503020204020204" charset="-122"/>
              <a:ea typeface="微软雅黑" panose="020B0503020204020204" charset="-122"/>
            </a:endParaRPr>
          </a:p>
        </p:txBody>
      </p:sp>
      <p:sp>
        <p:nvSpPr>
          <p:cNvPr id="5" name="TextBox 4"/>
          <p:cNvSpPr txBox="1"/>
          <p:nvPr/>
        </p:nvSpPr>
        <p:spPr>
          <a:xfrm>
            <a:off x="395536" y="1531547"/>
            <a:ext cx="1415772" cy="461665"/>
          </a:xfrm>
          <a:prstGeom prst="rect">
            <a:avLst/>
          </a:prstGeom>
          <a:blipFill>
            <a:blip r:embed="rId2" cstate="print"/>
            <a:tile tx="0" ty="0" sx="100000" sy="100000" flip="none" algn="tl"/>
          </a:blip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zh-CN" altLang="en-US" sz="2400" b="1" dirty="0">
                <a:solidFill>
                  <a:schemeClr val="tx1"/>
                </a:solidFill>
                <a:latin typeface="微软雅黑" panose="020B0503020204020204" charset="-122"/>
                <a:ea typeface="微软雅黑" panose="020B0503020204020204" charset="-122"/>
              </a:rPr>
              <a:t>个人简介</a:t>
            </a:r>
            <a:endParaRPr lang="zh-CN" altLang="en-US" sz="2400" b="1" dirty="0">
              <a:solidFill>
                <a:schemeClr val="tx1"/>
              </a:solidFill>
              <a:latin typeface="微软雅黑" panose="020B0503020204020204" charset="-122"/>
              <a:ea typeface="微软雅黑" panose="020B0503020204020204" charset="-122"/>
            </a:endParaRPr>
          </a:p>
        </p:txBody>
      </p:sp>
      <p:pic>
        <p:nvPicPr>
          <p:cNvPr id="1028" name="Picture 4" descr="E:\APP\QQprofiles\55291089\FileRecv\MobileFile\IMG_20180727_123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5626" y="3356991"/>
            <a:ext cx="2626413" cy="35010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zhibao.sdau.edu.cn/picture/article/38/9d/e0/b20464d44f57828411b2950f2cea/e3d62c26-12a5-454a-a531-2a3344a8c52a_d.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72200" y="511542"/>
            <a:ext cx="2198857" cy="314654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23528" y="1052736"/>
            <a:ext cx="6382072" cy="523220"/>
          </a:xfrm>
          <a:prstGeom prst="rect">
            <a:avLst/>
          </a:prstGeom>
        </p:spPr>
        <p:txBody>
          <a:bodyPr wrap="square">
            <a:spAutoFit/>
          </a:bodyPr>
          <a:lstStyle/>
          <a:p>
            <a:r>
              <a:rPr lang="zh-CN" altLang="en-US" sz="2800" b="1" dirty="0">
                <a:solidFill>
                  <a:srgbClr val="FF0000"/>
                </a:solidFill>
              </a:rPr>
              <a:t>赵海朋，博士，副教授，硕士生导师</a:t>
            </a:r>
            <a:endParaRPr lang="en-US" altLang="zh-CN" sz="2800" dirty="0">
              <a:solidFill>
                <a:srgbClr val="FF0000"/>
              </a:solidFill>
            </a:endParaRPr>
          </a:p>
        </p:txBody>
      </p:sp>
      <p:sp>
        <p:nvSpPr>
          <p:cNvPr id="5" name="矩形 4"/>
          <p:cNvSpPr/>
          <p:nvPr/>
        </p:nvSpPr>
        <p:spPr>
          <a:xfrm>
            <a:off x="328426" y="539388"/>
            <a:ext cx="1579278" cy="369332"/>
          </a:xfrm>
          <a:prstGeom prst="rect">
            <a:avLst/>
          </a:prstGeom>
        </p:spPr>
        <p:txBody>
          <a:bodyPr wrap="none">
            <a:spAutoFit/>
          </a:bodyPr>
          <a:lstStyle/>
          <a:p>
            <a:r>
              <a:rPr lang="zh-CN" altLang="en-US" b="1" dirty="0"/>
              <a:t>一、个人简介</a:t>
            </a:r>
            <a:endParaRPr lang="zh-CN" altLang="en-US" dirty="0"/>
          </a:p>
        </p:txBody>
      </p:sp>
      <p:sp>
        <p:nvSpPr>
          <p:cNvPr id="6" name="矩形 5"/>
          <p:cNvSpPr/>
          <p:nvPr/>
        </p:nvSpPr>
        <p:spPr>
          <a:xfrm>
            <a:off x="395536" y="4077072"/>
            <a:ext cx="8568952" cy="3739485"/>
          </a:xfrm>
          <a:prstGeom prst="rect">
            <a:avLst/>
          </a:prstGeom>
        </p:spPr>
        <p:txBody>
          <a:bodyPr wrap="square">
            <a:spAutoFit/>
          </a:bodyPr>
          <a:lstStyle/>
          <a:p>
            <a:pPr>
              <a:lnSpc>
                <a:spcPct val="150000"/>
              </a:lnSpc>
            </a:pPr>
            <a:r>
              <a:rPr lang="zh-CN" altLang="en-US" b="1" dirty="0">
                <a:latin typeface="Times New Roman" panose="02020603050405020304" pitchFamily="18" charset="0"/>
                <a:cs typeface="Times New Roman" panose="02020603050405020304" pitchFamily="18" charset="0"/>
              </a:rPr>
              <a:t>四、课题论文</a:t>
            </a:r>
            <a:endParaRPr lang="en-US" altLang="zh-CN" sz="1400" dirty="0">
              <a:latin typeface="Times New Roman" panose="02020603050405020304" pitchFamily="18" charset="0"/>
              <a:cs typeface="Times New Roman" panose="02020603050405020304" pitchFamily="18" charset="0"/>
            </a:endParaRPr>
          </a:p>
          <a:p>
            <a:pPr lvl="0">
              <a:lnSpc>
                <a:spcPct val="150000"/>
              </a:lnSpc>
            </a:pPr>
            <a:r>
              <a:rPr lang="zh-CN" altLang="en-US" dirty="0"/>
              <a:t>主持</a:t>
            </a:r>
            <a:r>
              <a:rPr lang="zh-CN" altLang="zh-CN" dirty="0"/>
              <a:t>国家自然科学基金青年基金：</a:t>
            </a:r>
            <a:endParaRPr lang="en-US" altLang="zh-CN" dirty="0"/>
          </a:p>
          <a:p>
            <a:pPr lvl="0">
              <a:lnSpc>
                <a:spcPct val="150000"/>
              </a:lnSpc>
            </a:pPr>
            <a:r>
              <a:rPr lang="zh-CN" altLang="zh-CN" dirty="0"/>
              <a:t>“蛋白亚硝基化修饰在</a:t>
            </a:r>
            <a:r>
              <a:rPr lang="en-US" altLang="zh-CN" dirty="0"/>
              <a:t>B</a:t>
            </a:r>
            <a:r>
              <a:rPr lang="zh-CN" altLang="zh-CN" dirty="0"/>
              <a:t>型烟粉虱负调控烟草</a:t>
            </a:r>
            <a:r>
              <a:rPr lang="en-US" altLang="zh-CN" dirty="0"/>
              <a:t>JA</a:t>
            </a:r>
            <a:r>
              <a:rPr lang="zh-CN" altLang="zh-CN" dirty="0"/>
              <a:t>防御中的作用研究”</a:t>
            </a:r>
            <a:endParaRPr lang="en-US" altLang="zh-CN" dirty="0"/>
          </a:p>
          <a:p>
            <a:pPr lvl="0">
              <a:lnSpc>
                <a:spcPct val="150000"/>
              </a:lnSpc>
            </a:pPr>
            <a:r>
              <a:rPr lang="zh-CN" altLang="en-US" dirty="0"/>
              <a:t>参与</a:t>
            </a:r>
            <a:r>
              <a:rPr lang="zh-CN" altLang="zh-CN" dirty="0"/>
              <a:t>国家重点研发计划：“作物免疫调控与物理防控技术与产品研发”</a:t>
            </a:r>
            <a:endParaRPr lang="en-US" altLang="zh-CN" dirty="0"/>
          </a:p>
          <a:p>
            <a:pPr lvl="0">
              <a:lnSpc>
                <a:spcPct val="150000"/>
              </a:lnSpc>
            </a:pPr>
            <a:r>
              <a:rPr lang="zh-CN" altLang="en-US" dirty="0"/>
              <a:t>先后在</a:t>
            </a:r>
            <a:r>
              <a:rPr lang="en-US" altLang="zh-CN" dirty="0"/>
              <a:t>《PLOS ONE》</a:t>
            </a:r>
            <a:r>
              <a:rPr lang="zh-CN" altLang="en-US" dirty="0"/>
              <a:t>、</a:t>
            </a:r>
            <a:r>
              <a:rPr lang="en-US" altLang="zh-CN" dirty="0"/>
              <a:t>《 Arthropod-Plant Interactions 》</a:t>
            </a:r>
            <a:r>
              <a:rPr lang="zh-CN" altLang="en-US" dirty="0"/>
              <a:t>等国内外学术刊物上发表研究论文。</a:t>
            </a:r>
            <a:br>
              <a:rPr lang="zh-CN" altLang="en-US" dirty="0"/>
            </a:br>
            <a:endParaRPr lang="en-US" altLang="zh-CN" dirty="0"/>
          </a:p>
          <a:p>
            <a:pPr lvl="0">
              <a:lnSpc>
                <a:spcPct val="150000"/>
              </a:lnSpc>
            </a:pPr>
            <a:endParaRPr lang="zh-CN" altLang="zh-CN" dirty="0"/>
          </a:p>
          <a:p>
            <a:pPr>
              <a:lnSpc>
                <a:spcPct val="150000"/>
              </a:lnSpc>
            </a:pPr>
            <a:endParaRPr lang="en-US" altLang="zh-CN" sz="1400" dirty="0">
              <a:latin typeface="Times New Roman" panose="02020603050405020304" pitchFamily="18" charset="0"/>
              <a:cs typeface="Times New Roman" panose="02020603050405020304" pitchFamily="18" charset="0"/>
            </a:endParaRPr>
          </a:p>
        </p:txBody>
      </p:sp>
      <p:sp>
        <p:nvSpPr>
          <p:cNvPr id="7" name="矩形 6"/>
          <p:cNvSpPr/>
          <p:nvPr/>
        </p:nvSpPr>
        <p:spPr>
          <a:xfrm>
            <a:off x="395536" y="2636912"/>
            <a:ext cx="5580112" cy="1754326"/>
          </a:xfrm>
          <a:prstGeom prst="rect">
            <a:avLst/>
          </a:prstGeom>
        </p:spPr>
        <p:txBody>
          <a:bodyPr wrap="square">
            <a:spAutoFit/>
          </a:bodyPr>
          <a:lstStyle/>
          <a:p>
            <a:pPr>
              <a:lnSpc>
                <a:spcPct val="150000"/>
              </a:lnSpc>
            </a:pPr>
            <a:r>
              <a:rPr lang="zh-CN" altLang="en-US" b="1" dirty="0"/>
              <a:t>三、承担课程</a:t>
            </a:r>
            <a:endParaRPr lang="zh-CN" altLang="en-US" dirty="0"/>
          </a:p>
          <a:p>
            <a:pPr>
              <a:lnSpc>
                <a:spcPct val="150000"/>
              </a:lnSpc>
            </a:pPr>
            <a:r>
              <a:rPr lang="zh-CN" altLang="en-US" dirty="0"/>
              <a:t>本科生：</a:t>
            </a:r>
            <a:r>
              <a:rPr lang="en-US" altLang="zh-CN" dirty="0"/>
              <a:t>《</a:t>
            </a:r>
            <a:r>
              <a:rPr lang="zh-CN" altLang="en-US" dirty="0"/>
              <a:t>农业昆虫学实验</a:t>
            </a:r>
            <a:r>
              <a:rPr lang="en-US" altLang="zh-CN" dirty="0"/>
              <a:t>》</a:t>
            </a:r>
            <a:r>
              <a:rPr lang="zh-CN" altLang="en-US" dirty="0"/>
              <a:t>、</a:t>
            </a:r>
            <a:r>
              <a:rPr lang="en-US" altLang="zh-CN" dirty="0"/>
              <a:t> 《</a:t>
            </a:r>
            <a:r>
              <a:rPr lang="zh-CN" altLang="en-US" dirty="0"/>
              <a:t>烟草昆虫学实验</a:t>
            </a:r>
            <a:r>
              <a:rPr lang="en-US" altLang="zh-CN" dirty="0"/>
              <a:t>》</a:t>
            </a:r>
            <a:r>
              <a:rPr lang="zh-CN" altLang="en-US" dirty="0"/>
              <a:t>、</a:t>
            </a:r>
            <a:r>
              <a:rPr lang="en-US" altLang="zh-CN" dirty="0"/>
              <a:t> 《</a:t>
            </a:r>
            <a:r>
              <a:rPr lang="zh-CN" altLang="en-US" dirty="0"/>
              <a:t>植物检疫处理</a:t>
            </a:r>
            <a:r>
              <a:rPr lang="en-US" altLang="zh-CN" dirty="0"/>
              <a:t>》</a:t>
            </a:r>
            <a:r>
              <a:rPr lang="zh-CN" altLang="en-US" dirty="0"/>
              <a:t>、</a:t>
            </a:r>
            <a:r>
              <a:rPr lang="en-US" altLang="zh-CN" dirty="0"/>
              <a:t> 《</a:t>
            </a:r>
            <a:r>
              <a:rPr lang="zh-CN" altLang="en-US" dirty="0"/>
              <a:t>园艺植物昆虫学</a:t>
            </a:r>
            <a:r>
              <a:rPr lang="en-US" altLang="zh-CN" dirty="0"/>
              <a:t>》</a:t>
            </a:r>
            <a:r>
              <a:rPr lang="zh-CN" altLang="en-US" dirty="0"/>
              <a:t>。</a:t>
            </a:r>
            <a:endParaRPr lang="zh-CN" altLang="en-US" dirty="0"/>
          </a:p>
          <a:p>
            <a:pPr>
              <a:lnSpc>
                <a:spcPct val="150000"/>
              </a:lnSpc>
            </a:pPr>
            <a:endParaRPr lang="zh-CN" altLang="en-US" dirty="0"/>
          </a:p>
        </p:txBody>
      </p:sp>
      <p:sp>
        <p:nvSpPr>
          <p:cNvPr id="9" name="矩形 8"/>
          <p:cNvSpPr/>
          <p:nvPr/>
        </p:nvSpPr>
        <p:spPr>
          <a:xfrm>
            <a:off x="323528" y="2060848"/>
            <a:ext cx="5472608" cy="369332"/>
          </a:xfrm>
          <a:prstGeom prst="rect">
            <a:avLst/>
          </a:prstGeom>
        </p:spPr>
        <p:txBody>
          <a:bodyPr wrap="square">
            <a:spAutoFit/>
          </a:bodyPr>
          <a:lstStyle/>
          <a:p>
            <a:r>
              <a:rPr lang="zh-CN" altLang="en-US" dirty="0"/>
              <a:t>化学生态学：</a:t>
            </a:r>
            <a:r>
              <a:rPr lang="en-US" altLang="zh-CN" dirty="0"/>
              <a:t>B</a:t>
            </a:r>
            <a:r>
              <a:rPr lang="zh-CN" altLang="en-US" dirty="0"/>
              <a:t>型烟粉虱与寄主互作分子机制的研究。</a:t>
            </a:r>
            <a:endParaRPr lang="zh-CN" altLang="en-US" dirty="0"/>
          </a:p>
        </p:txBody>
      </p:sp>
      <p:sp>
        <p:nvSpPr>
          <p:cNvPr id="11" name="矩形 10"/>
          <p:cNvSpPr/>
          <p:nvPr/>
        </p:nvSpPr>
        <p:spPr>
          <a:xfrm>
            <a:off x="323528" y="1628800"/>
            <a:ext cx="1579278" cy="369332"/>
          </a:xfrm>
          <a:prstGeom prst="rect">
            <a:avLst/>
          </a:prstGeom>
        </p:spPr>
        <p:txBody>
          <a:bodyPr wrap="none">
            <a:spAutoFit/>
          </a:bodyPr>
          <a:lstStyle/>
          <a:p>
            <a:r>
              <a:rPr lang="zh-CN" altLang="en-US" b="1" dirty="0"/>
              <a:t>二、研究方向</a:t>
            </a:r>
            <a:endParaRPr lang="zh-CN" altLang="en-US" dirty="0"/>
          </a:p>
        </p:txBody>
      </p:sp>
      <p:sp>
        <p:nvSpPr>
          <p:cNvPr id="10" name="矩形 9"/>
          <p:cNvSpPr/>
          <p:nvPr/>
        </p:nvSpPr>
        <p:spPr>
          <a:xfrm>
            <a:off x="6037211" y="3789040"/>
            <a:ext cx="2855269" cy="646331"/>
          </a:xfrm>
          <a:prstGeom prst="rect">
            <a:avLst/>
          </a:prstGeom>
        </p:spPr>
        <p:txBody>
          <a:bodyPr wrap="none">
            <a:spAutoFit/>
          </a:bodyPr>
          <a:lstStyle/>
          <a:p>
            <a:r>
              <a:rPr lang="zh-CN" altLang="en-US" b="1" dirty="0">
                <a:latin typeface="Times New Roman" panose="02020603050405020304" pitchFamily="18" charset="0"/>
                <a:cs typeface="Times New Roman" panose="02020603050405020304" pitchFamily="18" charset="0"/>
              </a:rPr>
              <a:t>联系方式：</a:t>
            </a:r>
            <a:r>
              <a:rPr lang="en-US" altLang="zh-CN" b="1" dirty="0">
                <a:latin typeface="Times New Roman" panose="02020603050405020304" pitchFamily="18" charset="0"/>
                <a:cs typeface="Times New Roman" panose="02020603050405020304" pitchFamily="18" charset="0"/>
              </a:rPr>
              <a:t>15163871767</a:t>
            </a:r>
            <a:endParaRPr lang="en-US" altLang="zh-CN" b="1"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haipeng6096096@sina.com</a:t>
            </a:r>
            <a:endParaRPr lang="zh-CN" altLang="en-US" b="1" dirty="0">
              <a:latin typeface="Times New Roman" panose="02020603050405020304" pitchFamily="18" charset="0"/>
              <a:cs typeface="Times New Roman" panose="02020603050405020304" pitchFamily="18" charset="0"/>
            </a:endParaRPr>
          </a:p>
        </p:txBody>
      </p:sp>
      <p:cxnSp>
        <p:nvCxnSpPr>
          <p:cNvPr id="3" name="直接连接符 2"/>
          <p:cNvCxnSpPr/>
          <p:nvPr/>
        </p:nvCxnSpPr>
        <p:spPr>
          <a:xfrm>
            <a:off x="0" y="260648"/>
            <a:ext cx="9144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直接连接符 11"/>
          <p:cNvCxnSpPr/>
          <p:nvPr/>
        </p:nvCxnSpPr>
        <p:spPr>
          <a:xfrm>
            <a:off x="0" y="6597352"/>
            <a:ext cx="914400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title"/>
          </p:nvPr>
        </p:nvSpPr>
        <p:spPr>
          <a:xfrm>
            <a:off x="1497013" y="236538"/>
            <a:ext cx="5410200" cy="1325562"/>
          </a:xfrm>
          <a:ln w="19050">
            <a:solidFill>
              <a:srgbClr val="7030A0">
                <a:alpha val="100000"/>
              </a:srgbClr>
            </a:solidFill>
            <a:miter lim="800000"/>
          </a:ln>
        </p:spPr>
        <p:txBody>
          <a:bodyPr vert="horz" wrap="square" lIns="91440" tIns="45720" rIns="91440" bIns="45720" anchor="ctr">
            <a:normAutofit fontScale="90000"/>
          </a:bodyPr>
          <a:lstStyle/>
          <a:p>
            <a:pPr algn="l" eaLnBrk="1" hangingPunct="1">
              <a:lnSpc>
                <a:spcPct val="120000"/>
              </a:lnSpc>
              <a:buNone/>
            </a:pPr>
            <a:r>
              <a:rPr lang="zh-CN" altLang="en-US" sz="4000" dirty="0">
                <a:solidFill>
                  <a:srgbClr val="0000CC"/>
                </a:solidFill>
                <a:latin typeface="华文新魏" panose="02010800040101010101" pitchFamily="2" charset="-122"/>
                <a:ea typeface="华文新魏" panose="02010800040101010101" pitchFamily="2" charset="-122"/>
              </a:rPr>
              <a:t> </a:t>
            </a:r>
            <a:r>
              <a:rPr lang="zh-CN" altLang="en-US" sz="3600" dirty="0">
                <a:solidFill>
                  <a:srgbClr val="0000CC"/>
                </a:solidFill>
                <a:latin typeface="华文新魏" panose="02010800040101010101" pitchFamily="2" charset="-122"/>
                <a:ea typeface="华文新魏" panose="02010800040101010101" pitchFamily="2" charset="-122"/>
              </a:rPr>
              <a:t>闫毅</a:t>
            </a:r>
            <a:r>
              <a:rPr lang="zh-CN" altLang="en-US" sz="4000" dirty="0">
                <a:solidFill>
                  <a:srgbClr val="003366"/>
                </a:solidFill>
                <a:latin typeface="华文新魏" panose="02010800040101010101" pitchFamily="2" charset="-122"/>
                <a:ea typeface="华文新魏" panose="02010800040101010101" pitchFamily="2" charset="-122"/>
              </a:rPr>
              <a:t> </a:t>
            </a:r>
            <a:r>
              <a:rPr lang="zh-CN" altLang="en-US" sz="3600" dirty="0">
                <a:solidFill>
                  <a:srgbClr val="003366"/>
                </a:solidFill>
                <a:latin typeface="华文新魏" panose="02010800040101010101" pitchFamily="2" charset="-122"/>
                <a:ea typeface="华文新魏" panose="02010800040101010101" pitchFamily="2" charset="-122"/>
              </a:rPr>
              <a:t>博士</a:t>
            </a:r>
            <a:br>
              <a:rPr lang="en-US" altLang="zh-CN" sz="4000" dirty="0">
                <a:solidFill>
                  <a:srgbClr val="003366"/>
                </a:solidFill>
                <a:latin typeface="华文新魏" panose="02010800040101010101" pitchFamily="2" charset="-122"/>
                <a:ea typeface="华文新魏" panose="02010800040101010101" pitchFamily="2" charset="-122"/>
              </a:rPr>
            </a:br>
            <a:r>
              <a:rPr lang="zh-CN" altLang="en-US" sz="4000" dirty="0">
                <a:solidFill>
                  <a:srgbClr val="003366"/>
                </a:solidFill>
                <a:latin typeface="华文新魏" panose="02010800040101010101" pitchFamily="2" charset="-122"/>
                <a:ea typeface="华文新魏" panose="02010800040101010101" pitchFamily="2" charset="-122"/>
              </a:rPr>
              <a:t>            </a:t>
            </a:r>
            <a:r>
              <a:rPr lang="zh-CN" altLang="en-US" sz="3600" dirty="0">
                <a:solidFill>
                  <a:srgbClr val="003366"/>
                </a:solidFill>
                <a:latin typeface="华文新魏" panose="02010800040101010101" pitchFamily="2" charset="-122"/>
                <a:ea typeface="华文新魏" panose="02010800040101010101" pitchFamily="2" charset="-122"/>
              </a:rPr>
              <a:t>副教授   硕士生导师</a:t>
            </a:r>
            <a:endParaRPr lang="zh-CN" altLang="en-US" sz="3600" dirty="0">
              <a:solidFill>
                <a:srgbClr val="003366"/>
              </a:solidFill>
              <a:latin typeface="华文新魏" panose="02010800040101010101" pitchFamily="2" charset="-122"/>
              <a:ea typeface="华文新魏" panose="02010800040101010101" pitchFamily="2" charset="-122"/>
            </a:endParaRPr>
          </a:p>
        </p:txBody>
      </p:sp>
      <p:sp>
        <p:nvSpPr>
          <p:cNvPr id="3" name="内容占位符 2"/>
          <p:cNvSpPr>
            <a:spLocks noGrp="1"/>
          </p:cNvSpPr>
          <p:nvPr>
            <p:ph sz="half" idx="1"/>
          </p:nvPr>
        </p:nvSpPr>
        <p:spPr>
          <a:xfrm>
            <a:off x="171450" y="2479675"/>
            <a:ext cx="6632575" cy="4167188"/>
          </a:xfrm>
        </p:spPr>
        <p:txBody>
          <a:bodyPr vert="horz" wrap="square" lIns="91440" tIns="45720" rIns="91440" bIns="45720" numCol="1" rtlCol="0" anchor="t" anchorCtr="0" compatLnSpc="1">
            <a:normAutofit fontScale="85000" lnSpcReduction="20000"/>
          </a:body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3366"/>
                </a:solidFill>
                <a:effectLst/>
                <a:uLnTx/>
                <a:uFillTx/>
                <a:latin typeface="微软雅黑" panose="020B0503020204020204" charset="-122"/>
                <a:ea typeface="微软雅黑" panose="020B0503020204020204" charset="-122"/>
                <a:cs typeface="+mn-cs"/>
              </a:rPr>
              <a:t>教育和工作经历：</a:t>
            </a:r>
            <a:endParaRPr kumimoji="0" lang="en-US" altLang="zh-CN" sz="2400" b="1" i="0" u="none" strike="noStrike" kern="1200" cap="none" spc="0" normalizeH="0" baseline="0" noProof="0" dirty="0">
              <a:ln>
                <a:noFill/>
              </a:ln>
              <a:solidFill>
                <a:srgbClr val="003366"/>
              </a:solidFill>
              <a:effectLst/>
              <a:uLnTx/>
              <a:uFillTx/>
              <a:latin typeface="微软雅黑" panose="020B0503020204020204" charset="-122"/>
              <a:ea typeface="微软雅黑" panose="020B0503020204020204" charset="-122"/>
              <a:cs typeface="+mn-cs"/>
            </a:endParaRPr>
          </a:p>
          <a:p>
            <a:pPr marL="228600" marR="0" lvl="0" indent="-228600" algn="just" defTabSz="914400" rtl="0" eaLnBrk="1" fontAlgn="auto" latinLnBrk="0" hangingPunct="1">
              <a:lnSpc>
                <a:spcPct val="110000"/>
              </a:lnSpc>
              <a:spcBef>
                <a:spcPts val="600"/>
              </a:spcBef>
              <a:spcAft>
                <a:spcPts val="0"/>
              </a:spcAft>
              <a:buClrTx/>
              <a:buSzTx/>
              <a:buFont typeface="Arial" panose="020B0604020202020204" pitchFamily="34" charset="0"/>
              <a:buChar char="•"/>
              <a:defRPr/>
            </a:pPr>
            <a:r>
              <a:rPr kumimoji="0" lang="zh-CN" altLang="en-US"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闫毅 博士，副教授，硕士生导师，入选“</a:t>
            </a:r>
            <a:r>
              <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1512</a:t>
            </a:r>
            <a:r>
              <a:rPr kumimoji="0" lang="zh-CN" altLang="en-US"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工程”第三层次，中国昆虫学会蜱螨专业委员会委员。</a:t>
            </a:r>
            <a:r>
              <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2012</a:t>
            </a:r>
            <a:r>
              <a:rPr kumimoji="0" lang="zh-CN" altLang="en-US"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年</a:t>
            </a:r>
            <a:r>
              <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7</a:t>
            </a:r>
            <a:r>
              <a:rPr kumimoji="0" lang="zh-CN" altLang="en-US"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月于贵州大学昆虫研究所获动物学博士学位后，到山东农业大学科技处工作，</a:t>
            </a:r>
            <a:r>
              <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2017</a:t>
            </a:r>
            <a:r>
              <a:rPr kumimoji="0" lang="zh-CN" altLang="en-US"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年</a:t>
            </a:r>
            <a:r>
              <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12</a:t>
            </a:r>
            <a:r>
              <a:rPr kumimoji="0" lang="zh-CN" altLang="en-US"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月转入昆虫学系从事教学科研工作，</a:t>
            </a:r>
            <a:r>
              <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2018</a:t>
            </a:r>
            <a:r>
              <a:rPr kumimoji="0" lang="zh-CN" altLang="en-US"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年</a:t>
            </a:r>
            <a:r>
              <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11</a:t>
            </a:r>
            <a:r>
              <a:rPr kumimoji="0" lang="zh-CN" altLang="en-US"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月于山东农业大学生物学博士后流动站出站。</a:t>
            </a:r>
            <a:endPar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endParaRPr>
          </a:p>
          <a:p>
            <a:pPr marL="228600" marR="0" lvl="0" indent="-228600" algn="just" defTabSz="914400" rtl="0" eaLnBrk="1" fontAlgn="auto" latinLnBrk="0" hangingPunct="1">
              <a:lnSpc>
                <a:spcPct val="110000"/>
              </a:lnSpc>
              <a:spcBef>
                <a:spcPts val="600"/>
              </a:spcBef>
              <a:spcAft>
                <a:spcPts val="0"/>
              </a:spcAft>
              <a:buClrTx/>
              <a:buSzTx/>
              <a:buFont typeface="Arial" panose="020B0604020202020204" pitchFamily="34" charset="0"/>
              <a:buChar char="•"/>
              <a:defRPr/>
            </a:pPr>
            <a:r>
              <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2017</a:t>
            </a:r>
            <a:r>
              <a:rPr kumimoji="0" lang="zh-CN" altLang="en-US"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年，曾先后两次到新西兰奥克兰大学</a:t>
            </a:r>
            <a:r>
              <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(The University of Auckland)</a:t>
            </a:r>
            <a:r>
              <a:rPr kumimoji="0" lang="zh-CN" altLang="en-US"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、新西兰皇家科学院土地保护研究所</a:t>
            </a:r>
            <a:r>
              <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a:t>
            </a:r>
            <a:r>
              <a:rPr kumimoji="0" lang="en-US" altLang="zh-CN" sz="2500" b="0" i="0" u="none" strike="noStrike" kern="1200" cap="none" spc="0" normalizeH="0" baseline="0" noProof="0" dirty="0" err="1">
                <a:ln>
                  <a:noFill/>
                </a:ln>
                <a:solidFill>
                  <a:srgbClr val="0000CC"/>
                </a:solidFill>
                <a:effectLst/>
                <a:uLnTx/>
                <a:uFillTx/>
                <a:latin typeface="微软雅黑" panose="020B0503020204020204" charset="-122"/>
                <a:ea typeface="微软雅黑" panose="020B0503020204020204" charset="-122"/>
                <a:cs typeface="+mn-cs"/>
              </a:rPr>
              <a:t>Landcare</a:t>
            </a:r>
            <a:r>
              <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 Research, Auckland, NZ)</a:t>
            </a:r>
            <a:r>
              <a:rPr kumimoji="0" lang="zh-CN" altLang="en-US"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从事访学研究。</a:t>
            </a:r>
            <a:endPar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endParaRPr>
          </a:p>
          <a:p>
            <a:pPr marL="228600" marR="0" lvl="0" indent="-228600" algn="just" defTabSz="914400" rtl="0" eaLnBrk="1" fontAlgn="auto" latinLnBrk="0" hangingPunct="1">
              <a:lnSpc>
                <a:spcPct val="110000"/>
              </a:lnSpc>
              <a:spcBef>
                <a:spcPts val="600"/>
              </a:spcBef>
              <a:spcAft>
                <a:spcPts val="0"/>
              </a:spcAft>
              <a:buClrTx/>
              <a:buSzTx/>
              <a:buFont typeface="Arial" panose="020B0604020202020204" pitchFamily="34" charset="0"/>
              <a:buChar char="•"/>
              <a:defRPr/>
            </a:pPr>
            <a:r>
              <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2019</a:t>
            </a:r>
            <a:r>
              <a:rPr kumimoji="0" lang="zh-CN" altLang="en-US"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年</a:t>
            </a:r>
            <a:r>
              <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5</a:t>
            </a:r>
            <a:r>
              <a:rPr kumimoji="0" lang="zh-CN" altLang="en-US"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月至今，美国肯塔基大学</a:t>
            </a:r>
            <a:r>
              <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(The University of Kentucky)</a:t>
            </a:r>
            <a:r>
              <a:rPr kumimoji="0" lang="zh-CN" altLang="en-US"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访学。</a:t>
            </a:r>
            <a:endParaRPr kumimoji="0" lang="en-US" altLang="zh-CN" sz="2500" b="0"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endParaRPr>
          </a:p>
        </p:txBody>
      </p:sp>
      <p:pic>
        <p:nvPicPr>
          <p:cNvPr id="2052" name="Picture 2" descr="H:\1.证件\1.证件照\证件照.jpg"/>
          <p:cNvPicPr>
            <a:picLocks noChangeAspect="1"/>
          </p:cNvPicPr>
          <p:nvPr/>
        </p:nvPicPr>
        <p:blipFill>
          <a:blip r:embed="rId1" cstate="print"/>
          <a:stretch>
            <a:fillRect/>
          </a:stretch>
        </p:blipFill>
        <p:spPr>
          <a:xfrm>
            <a:off x="147955" y="236855"/>
            <a:ext cx="1270000" cy="1688465"/>
          </a:xfrm>
          <a:prstGeom prst="rect">
            <a:avLst/>
          </a:prstGeom>
          <a:noFill/>
          <a:ln w="9525" cap="flat" cmpd="sng">
            <a:solidFill>
              <a:srgbClr val="000000"/>
            </a:solidFill>
            <a:prstDash val="solid"/>
            <a:miter/>
            <a:headEnd type="none" w="med" len="med"/>
            <a:tailEnd type="none" w="med" len="med"/>
          </a:ln>
        </p:spPr>
      </p:pic>
      <p:pic>
        <p:nvPicPr>
          <p:cNvPr id="2053" name="Picture 5" descr="C:\Desktop\mmexport1501232022465.jpg"/>
          <p:cNvPicPr>
            <a:picLocks noChangeAspect="1"/>
          </p:cNvPicPr>
          <p:nvPr/>
        </p:nvPicPr>
        <p:blipFill>
          <a:blip r:embed="rId2" cstate="print"/>
          <a:stretch>
            <a:fillRect/>
          </a:stretch>
        </p:blipFill>
        <p:spPr>
          <a:xfrm>
            <a:off x="6961188" y="236538"/>
            <a:ext cx="2090737" cy="3514725"/>
          </a:xfrm>
          <a:prstGeom prst="rect">
            <a:avLst/>
          </a:prstGeom>
          <a:noFill/>
          <a:ln w="28575" cap="flat" cmpd="sng">
            <a:solidFill>
              <a:srgbClr val="000099"/>
            </a:solidFill>
            <a:prstDash val="solid"/>
            <a:miter/>
            <a:headEnd type="none" w="med" len="med"/>
            <a:tailEnd type="none" w="med" len="med"/>
          </a:ln>
        </p:spPr>
      </p:pic>
      <p:pic>
        <p:nvPicPr>
          <p:cNvPr id="2054" name="Picture 7" descr="H:\科研\2. 专业图片\叶螨\8e65782f752daa6549046a7b4f9117f.jpg"/>
          <p:cNvPicPr>
            <a:picLocks noChangeAspect="1"/>
          </p:cNvPicPr>
          <p:nvPr/>
        </p:nvPicPr>
        <p:blipFill>
          <a:blip r:embed="rId3" cstate="print"/>
          <a:stretch>
            <a:fillRect/>
          </a:stretch>
        </p:blipFill>
        <p:spPr>
          <a:xfrm>
            <a:off x="6902450" y="4017963"/>
            <a:ext cx="2208213" cy="1860550"/>
          </a:xfrm>
          <a:prstGeom prst="rect">
            <a:avLst/>
          </a:prstGeom>
          <a:noFill/>
          <a:ln w="9525" cap="flat" cmpd="sng">
            <a:solidFill>
              <a:srgbClr val="0000CC"/>
            </a:solidFill>
            <a:prstDash val="solid"/>
            <a:miter/>
            <a:headEnd type="none" w="med" len="med"/>
            <a:tailEnd type="none" w="med" len="me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3267075" y="120650"/>
            <a:ext cx="5729288" cy="1409700"/>
          </a:xfrm>
          <a:ln w="22225">
            <a:solidFill>
              <a:srgbClr val="7030A0">
                <a:alpha val="100000"/>
              </a:srgbClr>
            </a:solidFill>
            <a:miter lim="800000"/>
          </a:ln>
        </p:spPr>
        <p:txBody>
          <a:bodyPr vert="horz" wrap="square" lIns="91440" tIns="45720" rIns="91440" bIns="45720" anchor="ctr"/>
          <a:lstStyle/>
          <a:p>
            <a:pPr algn="ctr" eaLnBrk="1" hangingPunct="1">
              <a:lnSpc>
                <a:spcPts val="2000"/>
              </a:lnSpc>
              <a:buNone/>
            </a:pPr>
            <a:r>
              <a:rPr lang="zh-CN" altLang="en-US" sz="2600" b="1" dirty="0">
                <a:solidFill>
                  <a:srgbClr val="7030A0"/>
                </a:solidFill>
                <a:latin typeface="华文新魏" panose="02010800040101010101" pitchFamily="2" charset="-122"/>
                <a:ea typeface="华文新魏" panose="02010800040101010101" pitchFamily="2" charset="-122"/>
              </a:rPr>
              <a:t>诚挚欢迎勤奋进取、对昆虫和螨类有浓厚兴趣的同学加入我们的研究团队！</a:t>
            </a:r>
            <a:br>
              <a:rPr lang="en-US" altLang="zh-CN" sz="2600" b="1" dirty="0">
                <a:solidFill>
                  <a:srgbClr val="7030A0"/>
                </a:solidFill>
                <a:latin typeface="华文新魏" panose="02010800040101010101" pitchFamily="2" charset="-122"/>
                <a:ea typeface="华文新魏" panose="02010800040101010101" pitchFamily="2" charset="-122"/>
              </a:rPr>
            </a:br>
            <a:r>
              <a:rPr lang="en-US" altLang="zh-CN" sz="1800" b="1" i="1" dirty="0">
                <a:solidFill>
                  <a:srgbClr val="7030A0"/>
                </a:solidFill>
                <a:latin typeface="Arial" panose="020B0604020202020204" pitchFamily="34" charset="0"/>
                <a:cs typeface="Arial" panose="020B0604020202020204" pitchFamily="34" charset="0"/>
              </a:rPr>
              <a:t>Welcome diligent and enterprising students who interested in insects and mites to join us !</a:t>
            </a:r>
            <a:endParaRPr lang="zh-CN" altLang="en-US" sz="1800" b="1" i="1" dirty="0">
              <a:solidFill>
                <a:srgbClr val="7030A0"/>
              </a:solidFill>
              <a:latin typeface="Arial" panose="020B0604020202020204" pitchFamily="34" charset="0"/>
              <a:ea typeface="华文新魏" panose="02010800040101010101" pitchFamily="2" charset="-122"/>
            </a:endParaRPr>
          </a:p>
        </p:txBody>
      </p:sp>
      <p:sp>
        <p:nvSpPr>
          <p:cNvPr id="3" name="内容占位符 2"/>
          <p:cNvSpPr>
            <a:spLocks noGrp="1"/>
          </p:cNvSpPr>
          <p:nvPr>
            <p:ph sz="half" idx="1"/>
          </p:nvPr>
        </p:nvSpPr>
        <p:spPr>
          <a:xfrm>
            <a:off x="150813" y="1600200"/>
            <a:ext cx="8764588" cy="3925888"/>
          </a:xfrm>
        </p:spPr>
        <p:txBody>
          <a:bodyPr vert="horz" wrap="square" lIns="91440" tIns="45720" rIns="91440" bIns="45720" numCol="1" rtlCol="0" anchor="t" anchorCtr="0" compatLnSpc="1">
            <a:noAutofit/>
          </a:bodyPr>
          <a:lstStyle/>
          <a:p>
            <a:pPr marL="228600" marR="0" lvl="0" indent="-228600" algn="l" defTabSz="914400" rtl="0" eaLnBrk="1" fontAlgn="auto" latinLnBrk="0" hangingPunct="1">
              <a:lnSpc>
                <a:spcPts val="2100"/>
              </a:lnSpc>
              <a:spcBef>
                <a:spcPts val="1000"/>
              </a:spcBef>
              <a:spcAft>
                <a:spcPts val="0"/>
              </a:spcAft>
              <a:buClrTx/>
              <a:buSzTx/>
              <a:buFont typeface="Arial" panose="020B0604020202020204" pitchFamily="34" charset="0"/>
              <a:buChar char="•"/>
              <a:defRPr/>
            </a:pPr>
            <a:r>
              <a:rPr kumimoji="0" lang="zh-CN" altLang="en-US" sz="2200" b="1" i="0" u="none" strike="noStrike" kern="1200" cap="none" spc="0" normalizeH="0" baseline="0" noProof="0" dirty="0">
                <a:ln>
                  <a:noFill/>
                </a:ln>
                <a:solidFill>
                  <a:srgbClr val="003366"/>
                </a:solidFill>
                <a:effectLst/>
                <a:uLnTx/>
                <a:uFillTx/>
                <a:latin typeface="微软雅黑" panose="020B0503020204020204" charset="-122"/>
                <a:ea typeface="微软雅黑" panose="020B0503020204020204" charset="-122"/>
                <a:cs typeface="+mn-cs"/>
              </a:rPr>
              <a:t>研究方向： </a:t>
            </a:r>
            <a:r>
              <a:rPr kumimoji="0" lang="en-US" altLang="zh-CN" sz="2000" b="1"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1. </a:t>
            </a:r>
            <a:r>
              <a:rPr kumimoji="0" lang="zh-CN" altLang="en-US" sz="2000" b="1"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天敌捕食螨资源挖掘与利用</a:t>
            </a:r>
            <a:endParaRPr kumimoji="0" lang="en-US" altLang="zh-CN" sz="2000" b="1"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ts val="2100"/>
              </a:lnSpc>
              <a:spcBef>
                <a:spcPts val="100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                       </a:t>
            </a:r>
            <a:r>
              <a:rPr kumimoji="0" lang="en-US" altLang="zh-CN" sz="2000" b="1"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2. </a:t>
            </a:r>
            <a:r>
              <a:rPr kumimoji="0" lang="zh-CN" altLang="en-US" sz="2000" b="1"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寄生及土壤革螨系统学与进化</a:t>
            </a:r>
            <a:endParaRPr kumimoji="0" lang="en-US" altLang="zh-CN" sz="2000" b="1"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                       3. </a:t>
            </a:r>
            <a:r>
              <a:rPr kumimoji="0" lang="zh-CN" altLang="en-US" sz="2000" b="1" i="0" u="none" strike="noStrike" kern="1200" cap="none" spc="0" normalizeH="0" baseline="0" noProof="0" dirty="0">
                <a:ln>
                  <a:noFill/>
                </a:ln>
                <a:solidFill>
                  <a:srgbClr val="0000CC"/>
                </a:solidFill>
                <a:effectLst/>
                <a:uLnTx/>
                <a:uFillTx/>
                <a:latin typeface="微软雅黑" panose="020B0503020204020204" charset="-122"/>
                <a:ea typeface="微软雅黑" panose="020B0503020204020204" charset="-122"/>
                <a:cs typeface="+mn-cs"/>
              </a:rPr>
              <a:t>山东省昆虫多样性</a:t>
            </a:r>
            <a:endParaRPr kumimoji="0" lang="en-US" altLang="zh-CN" sz="600" b="0" i="0" u="none" strike="noStrike" kern="1200" cap="none" spc="0" normalizeH="0" baseline="0" noProof="0" dirty="0">
              <a:ln>
                <a:noFill/>
              </a:ln>
              <a:solidFill>
                <a:srgbClr val="003366"/>
              </a:solidFill>
              <a:effectLst/>
              <a:uLnTx/>
              <a:uFillTx/>
              <a:latin typeface="微软雅黑" panose="020B0503020204020204" charset="-122"/>
              <a:ea typeface="微软雅黑" panose="020B0503020204020204" charset="-122"/>
              <a:cs typeface="+mn-cs"/>
            </a:endParaRPr>
          </a:p>
          <a:p>
            <a:pPr marL="228600" marR="0" lvl="0" indent="-228600" algn="l" defTabSz="914400" rtl="0" eaLnBrk="1" fontAlgn="auto" latinLnBrk="0" hangingPunct="1">
              <a:lnSpc>
                <a:spcPts val="2000"/>
              </a:lnSpc>
              <a:spcBef>
                <a:spcPts val="1000"/>
              </a:spcBef>
              <a:spcAft>
                <a:spcPts val="0"/>
              </a:spcAft>
              <a:buClrTx/>
              <a:buSzTx/>
              <a:buFont typeface="Arial" panose="020B0604020202020204" pitchFamily="34" charset="0"/>
              <a:buChar char="•"/>
              <a:defRPr/>
            </a:pPr>
            <a:r>
              <a:rPr kumimoji="0" lang="zh-CN" altLang="en-US" sz="2200" b="1" i="0" u="none" strike="noStrike" kern="1200" cap="none" spc="0" normalizeH="0" baseline="0" noProof="0" dirty="0">
                <a:ln>
                  <a:noFill/>
                </a:ln>
                <a:solidFill>
                  <a:srgbClr val="003366"/>
                </a:solidFill>
                <a:effectLst/>
                <a:uLnTx/>
                <a:uFillTx/>
                <a:latin typeface="微软雅黑" panose="020B0503020204020204" charset="-122"/>
                <a:ea typeface="微软雅黑" panose="020B0503020204020204" charset="-122"/>
                <a:cs typeface="+mn-cs"/>
              </a:rPr>
              <a:t>部分在研课题：</a:t>
            </a:r>
            <a:endParaRPr kumimoji="0" lang="en-US" altLang="zh-CN" sz="2200" b="1" i="0" u="none" strike="noStrike" kern="1200" cap="none" spc="0" normalizeH="0" baseline="0" noProof="0" dirty="0">
              <a:ln>
                <a:noFill/>
              </a:ln>
              <a:solidFill>
                <a:srgbClr val="003366"/>
              </a:solidFill>
              <a:effectLst/>
              <a:uLnTx/>
              <a:uFillTx/>
              <a:latin typeface="微软雅黑" panose="020B0503020204020204" charset="-122"/>
              <a:ea typeface="微软雅黑" panose="020B0503020204020204" charset="-122"/>
              <a:cs typeface="+mn-cs"/>
            </a:endParaRPr>
          </a:p>
          <a:p>
            <a:pPr marL="228600" marR="0" lvl="0" indent="-228600" algn="l" defTabSz="914400" rtl="0" eaLnBrk="1" fontAlgn="auto" latinLnBrk="0" hangingPunct="1">
              <a:lnSpc>
                <a:spcPts val="2000"/>
              </a:lnSpc>
              <a:spcBef>
                <a:spcPts val="1000"/>
              </a:spcBef>
              <a:spcAft>
                <a:spcPts val="0"/>
              </a:spcAft>
              <a:buClrTx/>
              <a:buSzTx/>
              <a:buFont typeface="Arial" panose="020B0604020202020204" pitchFamily="34" charset="0"/>
              <a:buChar char="•"/>
              <a:defRPr/>
            </a:pPr>
            <a:r>
              <a:rPr kumimoji="0" lang="en-US" altLang="zh-CN"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1. </a:t>
            </a:r>
            <a:r>
              <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国家科技基础资源调查专项（</a:t>
            </a:r>
            <a:r>
              <a:rPr kumimoji="0" lang="en-US" altLang="zh-CN"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2018FY10030002</a:t>
            </a:r>
            <a:r>
              <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），“中国东部农区土壤动物多样性调查”研究专题，</a:t>
            </a:r>
            <a:r>
              <a:rPr kumimoji="0" lang="en-US" altLang="zh-CN"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2019/01-2023/12</a:t>
            </a:r>
            <a:r>
              <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en-US" altLang="zh-CN"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40</a:t>
            </a:r>
            <a:r>
              <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万元，主持；</a:t>
            </a:r>
            <a:endPar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228600" marR="0" lvl="0" indent="-228600" algn="l" defTabSz="914400" rtl="0" eaLnBrk="1" fontAlgn="auto" latinLnBrk="0" hangingPunct="1">
              <a:lnSpc>
                <a:spcPts val="2000"/>
              </a:lnSpc>
              <a:spcBef>
                <a:spcPts val="1000"/>
              </a:spcBef>
              <a:spcAft>
                <a:spcPts val="0"/>
              </a:spcAft>
              <a:buClrTx/>
              <a:buSzTx/>
              <a:buFont typeface="Arial" panose="020B0604020202020204" pitchFamily="34" charset="0"/>
              <a:buChar char="•"/>
              <a:defRPr/>
            </a:pPr>
            <a:r>
              <a:rPr kumimoji="0" lang="en-US" altLang="zh-CN"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2. </a:t>
            </a:r>
            <a:r>
              <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国家自然科学基金面上项目（</a:t>
            </a:r>
            <a:r>
              <a:rPr kumimoji="0" lang="en-US" altLang="zh-CN"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31672256</a:t>
            </a:r>
            <a:r>
              <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），基于个体发育和</a:t>
            </a:r>
            <a:r>
              <a:rPr kumimoji="0" lang="en-US" altLang="zh-CN"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DNA</a:t>
            </a:r>
            <a:r>
              <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条形码数据的中国卷甲螨科系统发育研究，</a:t>
            </a:r>
            <a:r>
              <a:rPr kumimoji="0" lang="en-US" altLang="zh-CN"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2017/01-2020/12</a:t>
            </a:r>
            <a:r>
              <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en-US" altLang="zh-CN"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63</a:t>
            </a:r>
            <a:r>
              <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万元，参加；</a:t>
            </a:r>
            <a:endPar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228600" marR="0" lvl="0" indent="-228600" algn="l" defTabSz="914400" rtl="0" eaLnBrk="1" fontAlgn="auto" latinLnBrk="0" hangingPunct="1">
              <a:lnSpc>
                <a:spcPts val="2000"/>
              </a:lnSpc>
              <a:spcBef>
                <a:spcPts val="1000"/>
              </a:spcBef>
              <a:spcAft>
                <a:spcPts val="0"/>
              </a:spcAft>
              <a:buClrTx/>
              <a:buSzTx/>
              <a:buFont typeface="Arial" panose="020B0604020202020204" pitchFamily="34" charset="0"/>
              <a:buChar char="•"/>
              <a:defRPr/>
            </a:pPr>
            <a:r>
              <a:rPr kumimoji="0" lang="en-US" altLang="zh-CN"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3. </a:t>
            </a:r>
            <a:r>
              <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国家自然科学基金青年科学基金项目（</a:t>
            </a:r>
            <a:r>
              <a:rPr kumimoji="0" lang="en-US" altLang="zh-CN"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31501847</a:t>
            </a:r>
            <a:r>
              <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），中国下盾螨亚科的分类与修订，</a:t>
            </a:r>
            <a:r>
              <a:rPr kumimoji="0" lang="en-US" altLang="zh-CN"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2016.01-2018.12</a:t>
            </a:r>
            <a:r>
              <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en-US" altLang="zh-CN"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24</a:t>
            </a:r>
            <a:r>
              <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rPr>
              <a:t>万元，主持。</a:t>
            </a:r>
            <a:endParaRPr kumimoji="0" lang="zh-CN" alt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3076" name="内容占位符 3"/>
          <p:cNvSpPr>
            <a:spLocks noGrp="1"/>
          </p:cNvSpPr>
          <p:nvPr>
            <p:ph sz="half" idx="2"/>
          </p:nvPr>
        </p:nvSpPr>
        <p:spPr>
          <a:xfrm>
            <a:off x="107950" y="134938"/>
            <a:ext cx="3097213" cy="1393825"/>
          </a:xfrm>
          <a:solidFill>
            <a:srgbClr val="FFC000">
              <a:alpha val="100000"/>
            </a:srgbClr>
          </a:solidFill>
          <a:ln w="19050">
            <a:solidFill>
              <a:srgbClr val="7030A0">
                <a:alpha val="100000"/>
              </a:srgbClr>
            </a:solidFill>
            <a:miter lim="800000"/>
          </a:ln>
        </p:spPr>
        <p:txBody>
          <a:bodyPr vert="horz" wrap="square" lIns="91440" tIns="45720" rIns="91440" bIns="45720" anchor="t"/>
          <a:lstStyle/>
          <a:p>
            <a:pPr marL="0" indent="0" algn="ctr" eaLnBrk="1" hangingPunct="1">
              <a:lnSpc>
                <a:spcPct val="130000"/>
              </a:lnSpc>
              <a:spcBef>
                <a:spcPct val="0"/>
              </a:spcBef>
              <a:buClrTx/>
              <a:buSzTx/>
              <a:buFont typeface="Arial" panose="020B0604020202020204" pitchFamily="34" charset="0"/>
              <a:buNone/>
            </a:pPr>
            <a:r>
              <a:rPr lang="zh-CN" altLang="en-US" b="1" dirty="0">
                <a:solidFill>
                  <a:srgbClr val="0000CC"/>
                </a:solidFill>
                <a:latin typeface="华文新魏" panose="02010800040101010101" pitchFamily="2" charset="-122"/>
                <a:ea typeface="华文新魏" panose="02010800040101010101" pitchFamily="2" charset="-122"/>
              </a:rPr>
              <a:t>系统与应用</a:t>
            </a:r>
            <a:endParaRPr lang="en-US" altLang="zh-CN" b="1" dirty="0">
              <a:solidFill>
                <a:srgbClr val="0000CC"/>
              </a:solidFill>
              <a:latin typeface="华文新魏" panose="02010800040101010101" pitchFamily="2" charset="-122"/>
              <a:ea typeface="华文新魏" panose="02010800040101010101" pitchFamily="2" charset="-122"/>
            </a:endParaRPr>
          </a:p>
          <a:p>
            <a:pPr marL="0" indent="0" algn="ctr" eaLnBrk="1" hangingPunct="1">
              <a:lnSpc>
                <a:spcPct val="130000"/>
              </a:lnSpc>
              <a:spcBef>
                <a:spcPct val="0"/>
              </a:spcBef>
              <a:buClrTx/>
              <a:buSzTx/>
              <a:buFont typeface="Arial" panose="020B0604020202020204" pitchFamily="34" charset="0"/>
              <a:buNone/>
            </a:pPr>
            <a:r>
              <a:rPr lang="zh-CN" altLang="en-US" b="1" dirty="0">
                <a:solidFill>
                  <a:srgbClr val="0000CC"/>
                </a:solidFill>
                <a:latin typeface="华文新魏" panose="02010800040101010101" pitchFamily="2" charset="-122"/>
                <a:ea typeface="华文新魏" panose="02010800040101010101" pitchFamily="2" charset="-122"/>
              </a:rPr>
              <a:t>蜱螨学实验室</a:t>
            </a:r>
            <a:endParaRPr lang="zh-CN" altLang="en-US" b="1" dirty="0">
              <a:solidFill>
                <a:srgbClr val="0000CC"/>
              </a:solidFill>
              <a:latin typeface="华文新魏" panose="02010800040101010101" pitchFamily="2" charset="-122"/>
              <a:ea typeface="华文新魏" panose="02010800040101010101" pitchFamily="2" charset="-122"/>
            </a:endParaRPr>
          </a:p>
        </p:txBody>
      </p:sp>
      <p:pic>
        <p:nvPicPr>
          <p:cNvPr id="3077" name="Picture 6" descr="H:\科研\2. 专业图片\1. 捕食螨图像\剑毛帕厉螨\Stratiolaelaps-scimitus-roofmijta.jpg"/>
          <p:cNvPicPr>
            <a:picLocks noChangeAspect="1"/>
          </p:cNvPicPr>
          <p:nvPr/>
        </p:nvPicPr>
        <p:blipFill>
          <a:blip r:embed="rId1" cstate="print"/>
          <a:stretch>
            <a:fillRect/>
          </a:stretch>
        </p:blipFill>
        <p:spPr>
          <a:xfrm>
            <a:off x="1798638" y="5526088"/>
            <a:ext cx="1716087" cy="1222375"/>
          </a:xfrm>
          <a:prstGeom prst="rect">
            <a:avLst/>
          </a:prstGeom>
          <a:noFill/>
          <a:ln w="9525">
            <a:noFill/>
          </a:ln>
        </p:spPr>
      </p:pic>
      <p:pic>
        <p:nvPicPr>
          <p:cNvPr id="3078" name="Picture 8" descr="H:\科研\2. 专业图片\1. 捕食螨图像\剑毛帕厉螨\STRATIOforce-packaging.jpg"/>
          <p:cNvPicPr>
            <a:picLocks noChangeAspect="1"/>
          </p:cNvPicPr>
          <p:nvPr/>
        </p:nvPicPr>
        <p:blipFill>
          <a:blip r:embed="rId2" cstate="print"/>
          <a:stretch>
            <a:fillRect/>
          </a:stretch>
        </p:blipFill>
        <p:spPr>
          <a:xfrm>
            <a:off x="7288213" y="5526088"/>
            <a:ext cx="1438275" cy="1235075"/>
          </a:xfrm>
          <a:prstGeom prst="rect">
            <a:avLst/>
          </a:prstGeom>
          <a:noFill/>
          <a:ln w="9525">
            <a:noFill/>
          </a:ln>
        </p:spPr>
      </p:pic>
      <p:pic>
        <p:nvPicPr>
          <p:cNvPr id="3079" name="Picture 9" descr="J:\4.出国\2017年1月闫-新西兰奥克兰\Podocinidae足角螨捕食跳虫图片\CZMRTZ8RQHGRQHQZOLIZWLZZ3ZLZ9LKROZYLOZXRTZ7R2L0RULXZ1L2RKH8ROL5RKH4RKHXZKH2RRH.jpg"/>
          <p:cNvPicPr>
            <a:picLocks noChangeAspect="1"/>
          </p:cNvPicPr>
          <p:nvPr/>
        </p:nvPicPr>
        <p:blipFill>
          <a:blip r:embed="rId3" cstate="print"/>
          <a:stretch>
            <a:fillRect/>
          </a:stretch>
        </p:blipFill>
        <p:spPr>
          <a:xfrm>
            <a:off x="3711575" y="5526088"/>
            <a:ext cx="1570038" cy="1214437"/>
          </a:xfrm>
          <a:prstGeom prst="rect">
            <a:avLst/>
          </a:prstGeom>
          <a:noFill/>
          <a:ln w="9525">
            <a:noFill/>
          </a:ln>
        </p:spPr>
      </p:pic>
      <p:pic>
        <p:nvPicPr>
          <p:cNvPr id="3080" name="Picture 10" descr="H:\科研\2. 专业图片\1. 捕食螨图像\剑毛帕厉螨\革螨捕食韭蛆\剑毛帕厉螨-捕食一龄韭蛆.JPG"/>
          <p:cNvPicPr>
            <a:picLocks noChangeAspect="1"/>
          </p:cNvPicPr>
          <p:nvPr/>
        </p:nvPicPr>
        <p:blipFill>
          <a:blip r:embed="rId4" cstate="print"/>
          <a:stretch>
            <a:fillRect/>
          </a:stretch>
        </p:blipFill>
        <p:spPr>
          <a:xfrm>
            <a:off x="5513388" y="5526088"/>
            <a:ext cx="1544637" cy="1211262"/>
          </a:xfrm>
          <a:prstGeom prst="rect">
            <a:avLst/>
          </a:prstGeom>
          <a:noFill/>
          <a:ln w="9525">
            <a:noFill/>
          </a:ln>
        </p:spPr>
      </p:pic>
      <p:pic>
        <p:nvPicPr>
          <p:cNvPr id="3081" name="Picture 11" descr="H:\科研\2. 专业图片\1. 捕食螨图像\Ologamasidae-Gamasiphis（山东捕食韭蛆）.JPG"/>
          <p:cNvPicPr>
            <a:picLocks noChangeAspect="1"/>
          </p:cNvPicPr>
          <p:nvPr/>
        </p:nvPicPr>
        <p:blipFill>
          <a:blip r:embed="rId5" cstate="print"/>
          <a:stretch>
            <a:fillRect/>
          </a:stretch>
        </p:blipFill>
        <p:spPr>
          <a:xfrm>
            <a:off x="384175" y="5526088"/>
            <a:ext cx="1296988" cy="123507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838200"/>
            <a:ext cx="2733441" cy="646331"/>
          </a:xfrm>
          <a:prstGeom prst="rect">
            <a:avLst/>
          </a:prstGeom>
          <a:noFill/>
          <a:ln w="9525">
            <a:noFill/>
            <a:miter lim="800000"/>
          </a:ln>
        </p:spPr>
        <p:txBody>
          <a:bodyPr wrap="none">
            <a:spAutoFit/>
          </a:bodyPr>
          <a:lstStyle/>
          <a:p>
            <a:r>
              <a:rPr lang="en-US" altLang="zh-CN" sz="3600" b="1" dirty="0">
                <a:solidFill>
                  <a:srgbClr val="220FB1"/>
                </a:solidFill>
                <a:latin typeface="黑体" panose="02010609060101010101" pitchFamily="2" charset="-122"/>
                <a:ea typeface="黑体" panose="02010609060101010101" pitchFamily="2" charset="-122"/>
              </a:rPr>
              <a:t>1</a:t>
            </a:r>
            <a:r>
              <a:rPr lang="zh-CN" altLang="en-US" sz="3600" b="1" dirty="0">
                <a:solidFill>
                  <a:srgbClr val="220FB1"/>
                </a:solidFill>
                <a:latin typeface="黑体" panose="02010609060101010101" pitchFamily="2" charset="-122"/>
                <a:ea typeface="黑体" panose="02010609060101010101" pitchFamily="2" charset="-122"/>
              </a:rPr>
              <a:t>、科研平台</a:t>
            </a:r>
            <a:endParaRPr lang="zh-CN" altLang="en-US" sz="3600" b="1" dirty="0">
              <a:solidFill>
                <a:srgbClr val="220FB1"/>
              </a:solidFill>
              <a:latin typeface="黑体" panose="02010609060101010101" pitchFamily="2" charset="-122"/>
              <a:ea typeface="黑体" panose="02010609060101010101" pitchFamily="2" charset="-122"/>
            </a:endParaRPr>
          </a:p>
        </p:txBody>
      </p:sp>
      <p:cxnSp>
        <p:nvCxnSpPr>
          <p:cNvPr id="3" name="Straight Connector 2"/>
          <p:cNvCxnSpPr/>
          <p:nvPr/>
        </p:nvCxnSpPr>
        <p:spPr>
          <a:xfrm>
            <a:off x="0" y="823913"/>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914400"/>
            <a:ext cx="8991600" cy="3462486"/>
          </a:xfrm>
          <a:prstGeom prst="rect">
            <a:avLst/>
          </a:prstGeom>
          <a:noFill/>
        </p:spPr>
        <p:txBody>
          <a:bodyPr wrap="square">
            <a:spAutoFit/>
          </a:bodyPr>
          <a:lstStyle/>
          <a:p>
            <a:pPr marL="514350" indent="-514350" fontAlgn="auto">
              <a:lnSpc>
                <a:spcPct val="150000"/>
              </a:lnSpc>
              <a:spcBef>
                <a:spcPts val="600"/>
              </a:spcBef>
              <a:spcAft>
                <a:spcPts val="600"/>
              </a:spcAft>
              <a:buClr>
                <a:srgbClr val="FF0000"/>
              </a:buClr>
              <a:defRPr/>
            </a:pPr>
            <a:endParaRPr lang="en-US" altLang="zh-CN" sz="2800" b="1" dirty="0">
              <a:latin typeface="黑体" panose="02010609060101010101" pitchFamily="2" charset="-122"/>
              <a:ea typeface="黑体" panose="02010609060101010101" pitchFamily="2" charset="-122"/>
            </a:endParaRPr>
          </a:p>
          <a:p>
            <a:pPr marL="514350" indent="-514350" fontAlgn="auto">
              <a:lnSpc>
                <a:spcPct val="150000"/>
              </a:lnSpc>
              <a:spcBef>
                <a:spcPts val="600"/>
              </a:spcBef>
              <a:spcAft>
                <a:spcPts val="600"/>
              </a:spcAft>
              <a:buClr>
                <a:srgbClr val="FF0000"/>
              </a:buClr>
              <a:buFont typeface="Wingdings" panose="05000000000000000000" pitchFamily="2" charset="2"/>
              <a:buChar char="l"/>
              <a:defRPr/>
            </a:pPr>
            <a:r>
              <a:rPr lang="zh-CN" altLang="en-US" sz="2800" b="1" dirty="0">
                <a:latin typeface="黑体" panose="02010609060101010101" pitchFamily="2" charset="-122"/>
                <a:ea typeface="黑体" panose="02010609060101010101" pitchFamily="2" charset="-122"/>
              </a:rPr>
              <a:t>山东省重点学科</a:t>
            </a:r>
            <a:r>
              <a:rPr lang="en-US" altLang="zh-CN" sz="2800" b="1" dirty="0">
                <a:latin typeface="黑体" panose="02010609060101010101" pitchFamily="2" charset="-122"/>
                <a:ea typeface="黑体" panose="02010609060101010101" pitchFamily="2" charset="-122"/>
              </a:rPr>
              <a:t>——</a:t>
            </a:r>
            <a:r>
              <a:rPr lang="zh-CN" altLang="zh-CN" sz="2800" b="1" dirty="0">
                <a:latin typeface="黑体" panose="02010609060101010101" pitchFamily="2" charset="-122"/>
                <a:ea typeface="黑体" panose="02010609060101010101" pitchFamily="2" charset="-122"/>
              </a:rPr>
              <a:t>农业昆虫与害虫防治</a:t>
            </a:r>
            <a:r>
              <a:rPr lang="zh-CN" altLang="en-US" sz="2800" b="1" dirty="0">
                <a:latin typeface="黑体" panose="02010609060101010101" pitchFamily="2" charset="-122"/>
                <a:ea typeface="黑体" panose="02010609060101010101" pitchFamily="2" charset="-122"/>
              </a:rPr>
              <a:t>（</a:t>
            </a:r>
            <a:r>
              <a:rPr lang="en-US" altLang="zh-CN" sz="2800" b="1" dirty="0">
                <a:latin typeface="黑体" panose="02010609060101010101" pitchFamily="2" charset="-122"/>
                <a:ea typeface="黑体" panose="02010609060101010101" pitchFamily="2" charset="-122"/>
              </a:rPr>
              <a:t>2006</a:t>
            </a:r>
            <a:r>
              <a:rPr lang="zh-CN" altLang="en-US" sz="2800" b="1" dirty="0">
                <a:latin typeface="黑体" panose="02010609060101010101" pitchFamily="2" charset="-122"/>
                <a:ea typeface="黑体" panose="02010609060101010101" pitchFamily="2" charset="-122"/>
              </a:rPr>
              <a:t>）</a:t>
            </a:r>
            <a:endParaRPr lang="en-US" altLang="zh-CN" sz="2800" b="1" dirty="0">
              <a:latin typeface="黑体" panose="02010609060101010101" pitchFamily="2" charset="-122"/>
              <a:ea typeface="黑体" panose="02010609060101010101" pitchFamily="2" charset="-122"/>
            </a:endParaRPr>
          </a:p>
          <a:p>
            <a:pPr marL="514350" indent="-514350">
              <a:lnSpc>
                <a:spcPct val="150000"/>
              </a:lnSpc>
              <a:spcBef>
                <a:spcPts val="600"/>
              </a:spcBef>
              <a:spcAft>
                <a:spcPts val="600"/>
              </a:spcAft>
              <a:buClr>
                <a:srgbClr val="FF0000"/>
              </a:buClr>
              <a:buFont typeface="Wingdings" panose="05000000000000000000" pitchFamily="2" charset="2"/>
              <a:buChar char="l"/>
              <a:defRPr/>
            </a:pPr>
            <a:r>
              <a:rPr lang="zh-CN" altLang="en-US" sz="2800" b="1" dirty="0">
                <a:latin typeface="黑体" panose="02010609060101010101" pitchFamily="2" charset="-122"/>
                <a:ea typeface="黑体" panose="02010609060101010101" pitchFamily="2" charset="-122"/>
              </a:rPr>
              <a:t>山东省蔬菜病虫生物学重点实验室（</a:t>
            </a:r>
            <a:r>
              <a:rPr lang="en-US" altLang="zh-CN" sz="2800" b="1" dirty="0">
                <a:latin typeface="黑体" panose="02010609060101010101" pitchFamily="2" charset="-122"/>
                <a:ea typeface="黑体" panose="02010609060101010101" pitchFamily="2" charset="-122"/>
              </a:rPr>
              <a:t>2014</a:t>
            </a:r>
            <a:r>
              <a:rPr lang="zh-CN" altLang="en-US" sz="2800" b="1" dirty="0">
                <a:latin typeface="黑体" panose="02010609060101010101" pitchFamily="2" charset="-122"/>
                <a:ea typeface="黑体" panose="02010609060101010101" pitchFamily="2" charset="-122"/>
              </a:rPr>
              <a:t>）</a:t>
            </a:r>
            <a:r>
              <a:rPr lang="zh-CN" altLang="en-US" sz="2800" b="1" dirty="0">
                <a:solidFill>
                  <a:srgbClr val="0000FF"/>
                </a:solidFill>
                <a:latin typeface="黑体" panose="02010609060101010101" pitchFamily="2" charset="-122"/>
                <a:ea typeface="黑体" panose="02010609060101010101" pitchFamily="2" charset="-122"/>
              </a:rPr>
              <a:t>部分内容</a:t>
            </a:r>
            <a:endParaRPr lang="en-US" altLang="zh-CN" sz="2800" b="1" dirty="0">
              <a:solidFill>
                <a:srgbClr val="0000FF"/>
              </a:solidFill>
              <a:latin typeface="黑体" panose="02010609060101010101" pitchFamily="2" charset="-122"/>
              <a:ea typeface="黑体" panose="02010609060101010101" pitchFamily="2" charset="-122"/>
            </a:endParaRPr>
          </a:p>
          <a:p>
            <a:pPr marL="514350" indent="-514350">
              <a:lnSpc>
                <a:spcPct val="150000"/>
              </a:lnSpc>
              <a:spcBef>
                <a:spcPts val="600"/>
              </a:spcBef>
              <a:spcAft>
                <a:spcPts val="600"/>
              </a:spcAft>
              <a:buClr>
                <a:srgbClr val="FF0000"/>
              </a:buClr>
              <a:buFont typeface="Wingdings" panose="05000000000000000000" pitchFamily="2" charset="2"/>
              <a:buChar char="l"/>
              <a:defRPr/>
            </a:pPr>
            <a:r>
              <a:rPr lang="zh-CN" altLang="en-US" sz="2800" b="1" dirty="0">
                <a:latin typeface="黑体" panose="02010609060101010101" pitchFamily="2" charset="-122"/>
                <a:ea typeface="黑体" panose="02010609060101010101" pitchFamily="2" charset="-122"/>
              </a:rPr>
              <a:t>学校重点培育学科</a:t>
            </a:r>
            <a:endParaRPr lang="en-US" altLang="zh-CN" sz="2800" b="1" dirty="0">
              <a:latin typeface="黑体" panose="02010609060101010101" pitchFamily="2" charset="-122"/>
              <a:ea typeface="黑体" panose="02010609060101010101" pitchFamily="2" charset="-122"/>
            </a:endParaRPr>
          </a:p>
          <a:p>
            <a:pPr marL="342900" indent="-342900" fontAlgn="auto">
              <a:spcBef>
                <a:spcPts val="0"/>
              </a:spcBef>
              <a:spcAft>
                <a:spcPts val="0"/>
              </a:spcAft>
              <a:buClr>
                <a:srgbClr val="FF0000"/>
              </a:buClr>
              <a:defRPr/>
            </a:pPr>
            <a:endParaRPr lang="zh-CN" altLang="en-US" sz="1600" b="1" dirty="0">
              <a:latin typeface="+mn-lt"/>
              <a:ea typeface="+mn-ea"/>
            </a:endParaRPr>
          </a:p>
        </p:txBody>
      </p:sp>
      <p:sp>
        <p:nvSpPr>
          <p:cNvPr id="7" name="Text Box 17"/>
          <p:cNvSpPr txBox="1">
            <a:spLocks noChangeArrowheads="1"/>
          </p:cNvSpPr>
          <p:nvPr/>
        </p:nvSpPr>
        <p:spPr bwMode="auto">
          <a:xfrm>
            <a:off x="0" y="0"/>
            <a:ext cx="8229600" cy="707886"/>
          </a:xfrm>
          <a:prstGeom prst="rect">
            <a:avLst/>
          </a:prstGeom>
          <a:noFill/>
          <a:ln w="9525">
            <a:noFill/>
            <a:miter lim="800000"/>
          </a:ln>
          <a:effectLst/>
        </p:spPr>
        <p:txBody>
          <a:bodyPr wrap="square">
            <a:spAutoFit/>
          </a:bodyPr>
          <a:lstStyle/>
          <a:p>
            <a:pPr>
              <a:spcBef>
                <a:spcPct val="50000"/>
              </a:spcBef>
            </a:pPr>
            <a:r>
              <a:rPr lang="zh-CN" altLang="en-US" sz="4000" b="1" dirty="0">
                <a:solidFill>
                  <a:srgbClr val="0000FF"/>
                </a:solidFill>
                <a:ea typeface="黑体" panose="02010609060101010101" pitchFamily="2" charset="-122"/>
              </a:rPr>
              <a:t>四、科研平台与团队建设、成就</a:t>
            </a:r>
            <a:endParaRPr lang="zh-CN" altLang="en-US" sz="4000" b="1" dirty="0">
              <a:solidFill>
                <a:srgbClr val="0000FF"/>
              </a:solidFill>
              <a:ea typeface="黑体" panose="02010609060101010101" pitchFamily="2" charset="-122"/>
            </a:endParaRPr>
          </a:p>
        </p:txBody>
      </p:sp>
      <p:pic>
        <p:nvPicPr>
          <p:cNvPr id="12291" name="Picture 3"/>
          <p:cNvPicPr>
            <a:picLocks noChangeAspect="1" noChangeArrowheads="1"/>
          </p:cNvPicPr>
          <p:nvPr/>
        </p:nvPicPr>
        <p:blipFill>
          <a:blip r:embed="rId1" cstate="print"/>
          <a:srcRect/>
          <a:stretch>
            <a:fillRect/>
          </a:stretch>
        </p:blipFill>
        <p:spPr bwMode="auto">
          <a:xfrm>
            <a:off x="4800600" y="3962400"/>
            <a:ext cx="3940629" cy="2438400"/>
          </a:xfrm>
          <a:prstGeom prst="rect">
            <a:avLst/>
          </a:prstGeom>
          <a:noFill/>
          <a:ln w="9525">
            <a:noFill/>
            <a:miter lim="800000"/>
            <a:headEnd/>
            <a:tailEnd/>
          </a:ln>
        </p:spPr>
      </p:pic>
      <p:pic>
        <p:nvPicPr>
          <p:cNvPr id="12292" name="Picture 4"/>
          <p:cNvPicPr>
            <a:picLocks noChangeAspect="1" noChangeArrowheads="1"/>
          </p:cNvPicPr>
          <p:nvPr/>
        </p:nvPicPr>
        <p:blipFill>
          <a:blip r:embed="rId2" cstate="print"/>
          <a:srcRect/>
          <a:stretch>
            <a:fillRect/>
          </a:stretch>
        </p:blipFill>
        <p:spPr bwMode="auto">
          <a:xfrm>
            <a:off x="609599" y="3962400"/>
            <a:ext cx="3746269" cy="2438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23913"/>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2208" y="1302088"/>
            <a:ext cx="646331" cy="3046988"/>
          </a:xfrm>
          <a:prstGeom prst="rect">
            <a:avLst/>
          </a:prstGeom>
          <a:noFill/>
        </p:spPr>
        <p:txBody>
          <a:bodyPr wrap="none" rtlCol="0">
            <a:spAutoFit/>
          </a:bodyPr>
          <a:lstStyle/>
          <a:p>
            <a:pPr>
              <a:lnSpc>
                <a:spcPct val="200000"/>
              </a:lnSpc>
            </a:pPr>
            <a:endParaRPr lang="en-US" altLang="zh-CN" sz="2400" dirty="0"/>
          </a:p>
          <a:p>
            <a:pPr lvl="1">
              <a:lnSpc>
                <a:spcPct val="200000"/>
              </a:lnSpc>
            </a:pPr>
            <a:endParaRPr lang="zh-CN" altLang="zh-CN" sz="2400" dirty="0"/>
          </a:p>
          <a:p>
            <a:pPr lvl="0">
              <a:lnSpc>
                <a:spcPct val="200000"/>
              </a:lnSpc>
            </a:pPr>
            <a:endParaRPr lang="zh-CN" altLang="zh-CN" sz="2400" dirty="0"/>
          </a:p>
          <a:p>
            <a:pPr>
              <a:lnSpc>
                <a:spcPct val="200000"/>
              </a:lnSpc>
            </a:pPr>
            <a:endParaRPr lang="zh-CN" altLang="en-US" sz="2400" dirty="0"/>
          </a:p>
        </p:txBody>
      </p:sp>
      <p:sp>
        <p:nvSpPr>
          <p:cNvPr id="8" name="矩形 1"/>
          <p:cNvSpPr/>
          <p:nvPr/>
        </p:nvSpPr>
        <p:spPr>
          <a:xfrm>
            <a:off x="533400" y="1066800"/>
            <a:ext cx="8137525" cy="398780"/>
          </a:xfrm>
          <a:prstGeom prst="rect">
            <a:avLst/>
          </a:prstGeom>
          <a:ln>
            <a:solidFill>
              <a:srgbClr val="FF0000"/>
            </a:solidFill>
          </a:ln>
        </p:spPr>
        <p:txBody>
          <a:bodyPr>
            <a:spAutoFit/>
          </a:bodyPr>
          <a:lstStyle/>
          <a:p>
            <a:pPr>
              <a:defRPr/>
            </a:pPr>
            <a:r>
              <a:rPr lang="en-US" altLang="zh-CN" sz="2000" b="1" kern="100" dirty="0">
                <a:latin typeface="+mj-ea"/>
                <a:ea typeface="+mj-ea"/>
                <a:cs typeface="+mj-ea"/>
              </a:rPr>
              <a:t>1906</a:t>
            </a:r>
            <a:r>
              <a:rPr lang="zh-CN" altLang="en-US" sz="2000" b="1" kern="100" dirty="0">
                <a:latin typeface="+mj-ea"/>
                <a:ea typeface="+mj-ea"/>
                <a:cs typeface="+mj-ea"/>
              </a:rPr>
              <a:t>年</a:t>
            </a:r>
            <a:r>
              <a:rPr lang="zh-CN" altLang="zh-CN" sz="2000" b="1" kern="100" dirty="0">
                <a:latin typeface="+mj-ea"/>
                <a:ea typeface="+mj-ea"/>
                <a:cs typeface="+mj-ea"/>
              </a:rPr>
              <a:t>山东高等农业学堂开设植物病理学、</a:t>
            </a:r>
            <a:r>
              <a:rPr lang="zh-CN" altLang="zh-CN" sz="2000" b="1" kern="100" dirty="0">
                <a:solidFill>
                  <a:srgbClr val="0000FF"/>
                </a:solidFill>
                <a:latin typeface="+mj-ea"/>
                <a:ea typeface="+mj-ea"/>
                <a:cs typeface="+mj-ea"/>
              </a:rPr>
              <a:t>昆虫学</a:t>
            </a:r>
            <a:r>
              <a:rPr lang="zh-CN" altLang="zh-CN" sz="2000" b="1" kern="100" dirty="0">
                <a:latin typeface="+mj-ea"/>
                <a:ea typeface="+mj-ea"/>
                <a:cs typeface="+mj-ea"/>
              </a:rPr>
              <a:t>和森林保护学等课程</a:t>
            </a:r>
            <a:endParaRPr lang="zh-CN" altLang="en-US" sz="2000" b="1" dirty="0">
              <a:latin typeface="+mj-ea"/>
              <a:ea typeface="+mj-ea"/>
              <a:cs typeface="+mj-ea"/>
            </a:endParaRPr>
          </a:p>
        </p:txBody>
      </p:sp>
      <p:sp>
        <p:nvSpPr>
          <p:cNvPr id="9" name="矩形 9"/>
          <p:cNvSpPr/>
          <p:nvPr/>
        </p:nvSpPr>
        <p:spPr>
          <a:xfrm>
            <a:off x="685800" y="1905000"/>
            <a:ext cx="7920038" cy="398780"/>
          </a:xfrm>
          <a:prstGeom prst="rect">
            <a:avLst/>
          </a:prstGeom>
          <a:ln>
            <a:solidFill>
              <a:srgbClr val="FF0000"/>
            </a:solidFill>
          </a:ln>
        </p:spPr>
        <p:txBody>
          <a:bodyPr>
            <a:spAutoFit/>
          </a:bodyPr>
          <a:lstStyle/>
          <a:p>
            <a:pPr algn="ctr">
              <a:defRPr/>
            </a:pPr>
            <a:r>
              <a:rPr lang="en-US" altLang="zh-CN" sz="2000" b="1" kern="100" dirty="0">
                <a:latin typeface="宋体" panose="02010600030101010101" pitchFamily="2" charset="-122"/>
                <a:ea typeface="宋体" panose="02010600030101010101" pitchFamily="2" charset="-122"/>
                <a:cs typeface="宋体" panose="02010600030101010101" pitchFamily="2" charset="-122"/>
              </a:rPr>
              <a:t>1949</a:t>
            </a:r>
            <a:r>
              <a:rPr lang="zh-CN" altLang="zh-CN" sz="2000" b="1" kern="100" dirty="0">
                <a:latin typeface="宋体" panose="02010600030101010101" pitchFamily="2" charset="-122"/>
                <a:ea typeface="宋体" panose="02010600030101010101" pitchFamily="2" charset="-122"/>
                <a:cs typeface="宋体" panose="02010600030101010101" pitchFamily="2" charset="-122"/>
              </a:rPr>
              <a:t>年山东大学设</a:t>
            </a:r>
            <a:r>
              <a:rPr lang="zh-CN" altLang="zh-CN" sz="2000" b="1" kern="100" dirty="0">
                <a:solidFill>
                  <a:srgbClr val="0000FF"/>
                </a:solidFill>
                <a:latin typeface="宋体" panose="02010600030101010101" pitchFamily="2" charset="-122"/>
                <a:ea typeface="宋体" panose="02010600030101010101" pitchFamily="2" charset="-122"/>
                <a:cs typeface="宋体" panose="02010600030101010101" pitchFamily="2" charset="-122"/>
              </a:rPr>
              <a:t>植物病虫害学系</a:t>
            </a:r>
            <a:r>
              <a:rPr lang="zh-CN" altLang="zh-CN" sz="2000" b="1" kern="100" dirty="0">
                <a:latin typeface="宋体" panose="02010600030101010101" pitchFamily="2" charset="-122"/>
                <a:ea typeface="宋体" panose="02010600030101010101" pitchFamily="2" charset="-122"/>
                <a:cs typeface="宋体" panose="02010600030101010101" pitchFamily="2" charset="-122"/>
              </a:rPr>
              <a:t>，</a:t>
            </a:r>
            <a:r>
              <a:rPr lang="en-US" altLang="zh-CN" sz="2000" b="1" kern="100" dirty="0">
                <a:latin typeface="宋体" panose="02010600030101010101" pitchFamily="2" charset="-122"/>
                <a:ea typeface="宋体" panose="02010600030101010101" pitchFamily="2" charset="-122"/>
                <a:cs typeface="宋体" panose="02010600030101010101" pitchFamily="2" charset="-122"/>
              </a:rPr>
              <a:t>1950</a:t>
            </a:r>
            <a:r>
              <a:rPr lang="zh-CN" altLang="zh-CN" sz="2000" b="1" kern="100" dirty="0">
                <a:latin typeface="宋体" panose="02010600030101010101" pitchFamily="2" charset="-122"/>
                <a:ea typeface="宋体" panose="02010600030101010101" pitchFamily="2" charset="-122"/>
                <a:cs typeface="宋体" panose="02010600030101010101" pitchFamily="2" charset="-122"/>
              </a:rPr>
              <a:t>年招收植物病虫害学本科生</a:t>
            </a:r>
            <a:endParaRPr lang="zh-CN" altLang="en-US" sz="2000" b="1" kern="100" dirty="0">
              <a:latin typeface="宋体" panose="02010600030101010101" pitchFamily="2" charset="-122"/>
              <a:ea typeface="宋体" panose="02010600030101010101" pitchFamily="2" charset="-122"/>
              <a:cs typeface="宋体" panose="02010600030101010101" pitchFamily="2" charset="-122"/>
            </a:endParaRPr>
          </a:p>
        </p:txBody>
      </p:sp>
      <p:sp>
        <p:nvSpPr>
          <p:cNvPr id="10" name="矩形 2"/>
          <p:cNvSpPr/>
          <p:nvPr/>
        </p:nvSpPr>
        <p:spPr>
          <a:xfrm>
            <a:off x="152400" y="2819400"/>
            <a:ext cx="8785225" cy="706755"/>
          </a:xfrm>
          <a:prstGeom prst="rect">
            <a:avLst/>
          </a:prstGeom>
          <a:ln>
            <a:solidFill>
              <a:srgbClr val="FA1212"/>
            </a:solidFill>
          </a:ln>
        </p:spPr>
        <p:txBody>
          <a:bodyPr>
            <a:spAutoFit/>
          </a:bodyPr>
          <a:lstStyle/>
          <a:p>
            <a:pPr algn="ctr">
              <a:defRPr/>
            </a:pPr>
            <a:r>
              <a:rPr lang="en-US" altLang="zh-CN" sz="2000" b="1" kern="100" dirty="0">
                <a:latin typeface="宋体" panose="02010600030101010101" pitchFamily="2" charset="-122"/>
                <a:ea typeface="宋体" panose="02010600030101010101" pitchFamily="2" charset="-122"/>
                <a:cs typeface="宋体" panose="02010600030101010101" pitchFamily="2" charset="-122"/>
              </a:rPr>
              <a:t>1952</a:t>
            </a:r>
            <a:r>
              <a:rPr lang="zh-CN" altLang="zh-CN" sz="2000" b="1" kern="100" dirty="0">
                <a:latin typeface="宋体" panose="02010600030101010101" pitchFamily="2" charset="-122"/>
                <a:ea typeface="宋体" panose="02010600030101010101" pitchFamily="2" charset="-122"/>
                <a:cs typeface="宋体" panose="02010600030101010101" pitchFamily="2" charset="-122"/>
              </a:rPr>
              <a:t>年山东大学农学院植物病虫害学系、省立农学院植物病理学和昆虫学教研室及齐鲁大学农业专科学校的一部分合并为山东农学院</a:t>
            </a:r>
            <a:r>
              <a:rPr lang="zh-CN" altLang="zh-CN" sz="2000" b="1" kern="100" dirty="0">
                <a:solidFill>
                  <a:srgbClr val="0000FF"/>
                </a:solidFill>
                <a:latin typeface="宋体" panose="02010600030101010101" pitchFamily="2" charset="-122"/>
                <a:ea typeface="宋体" panose="02010600030101010101" pitchFamily="2" charset="-122"/>
                <a:cs typeface="宋体" panose="02010600030101010101" pitchFamily="2" charset="-122"/>
              </a:rPr>
              <a:t>植物病虫害学系</a:t>
            </a:r>
            <a:endParaRPr lang="en-US" altLang="zh-CN" sz="2000" b="1" kern="100" dirty="0">
              <a:solidFill>
                <a:srgbClr val="0000FF"/>
              </a:solidFill>
              <a:latin typeface="宋体" panose="02010600030101010101" pitchFamily="2" charset="-122"/>
              <a:ea typeface="宋体" panose="02010600030101010101" pitchFamily="2" charset="-122"/>
              <a:cs typeface="宋体" panose="02010600030101010101" pitchFamily="2" charset="-122"/>
            </a:endParaRPr>
          </a:p>
        </p:txBody>
      </p:sp>
      <p:sp>
        <p:nvSpPr>
          <p:cNvPr id="11" name="矩形 3"/>
          <p:cNvSpPr/>
          <p:nvPr/>
        </p:nvSpPr>
        <p:spPr>
          <a:xfrm>
            <a:off x="3048000" y="3962400"/>
            <a:ext cx="3060700" cy="398780"/>
          </a:xfrm>
          <a:prstGeom prst="rect">
            <a:avLst/>
          </a:prstGeom>
          <a:ln>
            <a:solidFill>
              <a:srgbClr val="FA1212"/>
            </a:solidFill>
          </a:ln>
        </p:spPr>
        <p:txBody>
          <a:bodyPr>
            <a:spAutoFit/>
          </a:bodyPr>
          <a:lstStyle/>
          <a:p>
            <a:pPr algn="ctr">
              <a:defRPr/>
            </a:pPr>
            <a:r>
              <a:rPr lang="en-US" altLang="zh-CN" sz="2000" b="1" kern="100" dirty="0">
                <a:latin typeface="宋体" panose="02010600030101010101" pitchFamily="2" charset="-122"/>
                <a:ea typeface="宋体" panose="02010600030101010101" pitchFamily="2" charset="-122"/>
                <a:cs typeface="宋体" panose="02010600030101010101" pitchFamily="2" charset="-122"/>
              </a:rPr>
              <a:t>1954</a:t>
            </a:r>
            <a:r>
              <a:rPr lang="zh-CN" altLang="zh-CN" sz="2000" b="1" kern="100" dirty="0">
                <a:latin typeface="宋体" panose="02010600030101010101" pitchFamily="2" charset="-122"/>
                <a:ea typeface="宋体" panose="02010600030101010101" pitchFamily="2" charset="-122"/>
                <a:cs typeface="宋体" panose="02010600030101010101" pitchFamily="2" charset="-122"/>
              </a:rPr>
              <a:t>年更名为</a:t>
            </a:r>
            <a:r>
              <a:rPr lang="zh-CN" altLang="zh-CN" sz="2000" b="1" kern="100" dirty="0">
                <a:solidFill>
                  <a:srgbClr val="0000FF"/>
                </a:solidFill>
                <a:latin typeface="宋体" panose="02010600030101010101" pitchFamily="2" charset="-122"/>
                <a:ea typeface="宋体" panose="02010600030101010101" pitchFamily="2" charset="-122"/>
                <a:cs typeface="宋体" panose="02010600030101010101" pitchFamily="2" charset="-122"/>
              </a:rPr>
              <a:t>植物保护系</a:t>
            </a:r>
            <a:endParaRPr lang="en-US" altLang="zh-CN" sz="2000" b="1" kern="100" dirty="0">
              <a:solidFill>
                <a:srgbClr val="0000FF"/>
              </a:solidFill>
              <a:latin typeface="宋体" panose="02010600030101010101" pitchFamily="2" charset="-122"/>
              <a:ea typeface="宋体" panose="02010600030101010101" pitchFamily="2" charset="-122"/>
              <a:cs typeface="宋体" panose="02010600030101010101" pitchFamily="2" charset="-122"/>
            </a:endParaRPr>
          </a:p>
        </p:txBody>
      </p:sp>
      <p:sp>
        <p:nvSpPr>
          <p:cNvPr id="12" name="矩形 4"/>
          <p:cNvSpPr/>
          <p:nvPr/>
        </p:nvSpPr>
        <p:spPr>
          <a:xfrm>
            <a:off x="2186781" y="4724400"/>
            <a:ext cx="4781550" cy="398780"/>
          </a:xfrm>
          <a:prstGeom prst="rect">
            <a:avLst/>
          </a:prstGeom>
          <a:ln>
            <a:solidFill>
              <a:srgbClr val="FA1212"/>
            </a:solidFill>
          </a:ln>
        </p:spPr>
        <p:txBody>
          <a:bodyPr wrap="none">
            <a:spAutoFit/>
          </a:bodyPr>
          <a:lstStyle/>
          <a:p>
            <a:pPr algn="ctr">
              <a:defRPr/>
            </a:pPr>
            <a:r>
              <a:rPr lang="en-US" altLang="zh-CN" sz="2000" b="1" kern="100" dirty="0">
                <a:latin typeface="宋体" panose="02010600030101010101" pitchFamily="2" charset="-122"/>
                <a:ea typeface="宋体" panose="02010600030101010101" pitchFamily="2" charset="-122"/>
                <a:cs typeface="宋体" panose="02010600030101010101" pitchFamily="2" charset="-122"/>
              </a:rPr>
              <a:t>2000</a:t>
            </a:r>
            <a:r>
              <a:rPr lang="zh-CN" altLang="zh-CN" sz="2000" b="1" kern="100" dirty="0">
                <a:latin typeface="宋体" panose="02010600030101010101" pitchFamily="2" charset="-122"/>
                <a:ea typeface="宋体" panose="02010600030101010101" pitchFamily="2" charset="-122"/>
                <a:cs typeface="宋体" panose="02010600030101010101" pitchFamily="2" charset="-122"/>
              </a:rPr>
              <a:t>年</a:t>
            </a:r>
            <a:r>
              <a:rPr lang="en-US" altLang="zh-CN" sz="2000" b="1" kern="100" dirty="0">
                <a:latin typeface="宋体" panose="02010600030101010101" pitchFamily="2" charset="-122"/>
                <a:ea typeface="宋体" panose="02010600030101010101" pitchFamily="2" charset="-122"/>
                <a:cs typeface="宋体" panose="02010600030101010101" pitchFamily="2" charset="-122"/>
              </a:rPr>
              <a:t>12</a:t>
            </a:r>
            <a:r>
              <a:rPr lang="zh-CN" altLang="zh-CN" sz="2000" b="1" kern="100" dirty="0">
                <a:latin typeface="宋体" panose="02010600030101010101" pitchFamily="2" charset="-122"/>
                <a:ea typeface="宋体" panose="02010600030101010101" pitchFamily="2" charset="-122"/>
                <a:cs typeface="宋体" panose="02010600030101010101" pitchFamily="2" charset="-122"/>
              </a:rPr>
              <a:t>月撤系建院，成立</a:t>
            </a:r>
            <a:r>
              <a:rPr lang="zh-CN" altLang="zh-CN" sz="2000" b="1" kern="100" dirty="0">
                <a:solidFill>
                  <a:srgbClr val="0000FF"/>
                </a:solidFill>
                <a:latin typeface="宋体" panose="02010600030101010101" pitchFamily="2" charset="-122"/>
                <a:ea typeface="宋体" panose="02010600030101010101" pitchFamily="2" charset="-122"/>
                <a:cs typeface="宋体" panose="02010600030101010101" pitchFamily="2" charset="-122"/>
              </a:rPr>
              <a:t>植物保护学院</a:t>
            </a:r>
            <a:endParaRPr lang="zh-CN" altLang="en-US" sz="2000" b="1" kern="100" dirty="0">
              <a:solidFill>
                <a:srgbClr val="0000FF"/>
              </a:solidFill>
              <a:latin typeface="宋体" panose="02010600030101010101" pitchFamily="2" charset="-122"/>
              <a:ea typeface="宋体" panose="02010600030101010101" pitchFamily="2" charset="-122"/>
              <a:cs typeface="宋体" panose="02010600030101010101" pitchFamily="2" charset="-122"/>
            </a:endParaRPr>
          </a:p>
        </p:txBody>
      </p:sp>
      <p:cxnSp>
        <p:nvCxnSpPr>
          <p:cNvPr id="13" name="直接箭头连接符 10"/>
          <p:cNvCxnSpPr/>
          <p:nvPr/>
        </p:nvCxnSpPr>
        <p:spPr>
          <a:xfrm>
            <a:off x="4572000" y="1447800"/>
            <a:ext cx="0" cy="4683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7"/>
          <p:cNvCxnSpPr/>
          <p:nvPr/>
        </p:nvCxnSpPr>
        <p:spPr>
          <a:xfrm>
            <a:off x="4572000" y="4343400"/>
            <a:ext cx="0" cy="381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8"/>
          <p:cNvCxnSpPr/>
          <p:nvPr/>
        </p:nvCxnSpPr>
        <p:spPr>
          <a:xfrm>
            <a:off x="4572000" y="3505200"/>
            <a:ext cx="0" cy="4683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9"/>
          <p:cNvCxnSpPr/>
          <p:nvPr/>
        </p:nvCxnSpPr>
        <p:spPr>
          <a:xfrm>
            <a:off x="4572000" y="2286000"/>
            <a:ext cx="0" cy="468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3"/>
          <p:cNvSpPr/>
          <p:nvPr/>
        </p:nvSpPr>
        <p:spPr>
          <a:xfrm>
            <a:off x="6324600" y="3962400"/>
            <a:ext cx="2514600" cy="398780"/>
          </a:xfrm>
          <a:prstGeom prst="rect">
            <a:avLst/>
          </a:prstGeom>
          <a:ln>
            <a:solidFill>
              <a:srgbClr val="FA1212"/>
            </a:solidFill>
          </a:ln>
        </p:spPr>
        <p:txBody>
          <a:bodyPr wrap="square">
            <a:spAutoFit/>
          </a:bodyPr>
          <a:lstStyle/>
          <a:p>
            <a:pPr algn="ctr">
              <a:defRPr/>
            </a:pPr>
            <a:r>
              <a:rPr lang="zh-CN" altLang="en-US" sz="2000" b="1" kern="100" dirty="0">
                <a:solidFill>
                  <a:srgbClr val="0000FF"/>
                </a:solidFill>
                <a:latin typeface="宋体" panose="02010600030101010101" pitchFamily="2" charset="-122"/>
                <a:ea typeface="宋体" panose="02010600030101010101" pitchFamily="2" charset="-122"/>
                <a:cs typeface="Times New Roman" panose="02020603050405020304" pitchFamily="18" charset="0"/>
              </a:rPr>
              <a:t>昆虫学教研室</a:t>
            </a:r>
            <a:endParaRPr lang="en-US" altLang="zh-CN" sz="2000" b="1" kern="100" dirty="0">
              <a:solidFill>
                <a:srgbClr val="0000FF"/>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8" name="矩形 3"/>
          <p:cNvSpPr/>
          <p:nvPr/>
        </p:nvSpPr>
        <p:spPr>
          <a:xfrm>
            <a:off x="7162800" y="4724400"/>
            <a:ext cx="1752600" cy="398780"/>
          </a:xfrm>
          <a:prstGeom prst="rect">
            <a:avLst/>
          </a:prstGeom>
          <a:ln>
            <a:solidFill>
              <a:srgbClr val="FA1212"/>
            </a:solidFill>
          </a:ln>
        </p:spPr>
        <p:txBody>
          <a:bodyPr wrap="square">
            <a:spAutoFit/>
          </a:bodyPr>
          <a:lstStyle/>
          <a:p>
            <a:pPr algn="ctr">
              <a:defRPr/>
            </a:pPr>
            <a:r>
              <a:rPr lang="zh-CN" altLang="en-US" sz="2000" b="1" kern="100" dirty="0">
                <a:solidFill>
                  <a:srgbClr val="0000FF"/>
                </a:solidFill>
                <a:latin typeface="宋体" panose="02010600030101010101" pitchFamily="2" charset="-122"/>
                <a:ea typeface="宋体" panose="02010600030101010101" pitchFamily="2" charset="-122"/>
                <a:cs typeface="Times New Roman" panose="02020603050405020304" pitchFamily="18" charset="0"/>
              </a:rPr>
              <a:t>昆虫学系</a:t>
            </a:r>
            <a:endParaRPr lang="en-US" altLang="zh-CN" sz="2000" b="1" kern="100" dirty="0">
              <a:solidFill>
                <a:srgbClr val="0000FF"/>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9" name="矩形 4"/>
          <p:cNvSpPr/>
          <p:nvPr/>
        </p:nvSpPr>
        <p:spPr>
          <a:xfrm>
            <a:off x="2198062" y="5562600"/>
            <a:ext cx="4527550" cy="398780"/>
          </a:xfrm>
          <a:prstGeom prst="rect">
            <a:avLst/>
          </a:prstGeom>
          <a:ln>
            <a:solidFill>
              <a:srgbClr val="FA1212"/>
            </a:solidFill>
          </a:ln>
        </p:spPr>
        <p:txBody>
          <a:bodyPr wrap="none">
            <a:spAutoFit/>
          </a:bodyPr>
          <a:lstStyle/>
          <a:p>
            <a:pPr algn="ctr">
              <a:defRPr/>
            </a:pPr>
            <a:r>
              <a:rPr lang="en-US" altLang="zh-CN" sz="2000" b="1" kern="100" dirty="0">
                <a:solidFill>
                  <a:srgbClr val="0000FF"/>
                </a:solidFill>
                <a:latin typeface="宋体" panose="02010600030101010101" pitchFamily="2" charset="-122"/>
                <a:ea typeface="宋体" panose="02010600030101010101" pitchFamily="2" charset="-122"/>
                <a:cs typeface="宋体" panose="02010600030101010101" pitchFamily="2" charset="-122"/>
              </a:rPr>
              <a:t>1986</a:t>
            </a:r>
            <a:r>
              <a:rPr lang="zh-CN" altLang="en-US" sz="2000" b="1" kern="100" dirty="0">
                <a:solidFill>
                  <a:srgbClr val="0000FF"/>
                </a:solidFill>
                <a:latin typeface="宋体" panose="02010600030101010101" pitchFamily="2" charset="-122"/>
                <a:ea typeface="宋体" panose="02010600030101010101" pitchFamily="2" charset="-122"/>
                <a:cs typeface="宋体" panose="02010600030101010101" pitchFamily="2" charset="-122"/>
              </a:rPr>
              <a:t>年硕士授权点、</a:t>
            </a:r>
            <a:r>
              <a:rPr lang="en-US" altLang="zh-CN" sz="2000" b="1" kern="100" dirty="0">
                <a:solidFill>
                  <a:srgbClr val="0000FF"/>
                </a:solidFill>
                <a:latin typeface="宋体" panose="02010600030101010101" pitchFamily="2" charset="-122"/>
                <a:ea typeface="宋体" panose="02010600030101010101" pitchFamily="2" charset="-122"/>
                <a:cs typeface="宋体" panose="02010600030101010101" pitchFamily="2" charset="-122"/>
              </a:rPr>
              <a:t>2002</a:t>
            </a:r>
            <a:r>
              <a:rPr lang="zh-CN" altLang="en-US" sz="2000" b="1" kern="100" dirty="0">
                <a:solidFill>
                  <a:srgbClr val="0000FF"/>
                </a:solidFill>
                <a:latin typeface="宋体" panose="02010600030101010101" pitchFamily="2" charset="-122"/>
                <a:ea typeface="宋体" panose="02010600030101010101" pitchFamily="2" charset="-122"/>
                <a:cs typeface="宋体" panose="02010600030101010101" pitchFamily="2" charset="-122"/>
              </a:rPr>
              <a:t>年博士授权点</a:t>
            </a:r>
            <a:endParaRPr lang="zh-CN" altLang="en-US" sz="2000" b="1" kern="100" dirty="0">
              <a:solidFill>
                <a:srgbClr val="0000FF"/>
              </a:solidFill>
              <a:latin typeface="宋体" panose="02010600030101010101" pitchFamily="2" charset="-122"/>
              <a:ea typeface="宋体" panose="02010600030101010101" pitchFamily="2" charset="-122"/>
              <a:cs typeface="宋体" panose="02010600030101010101" pitchFamily="2" charset="-122"/>
            </a:endParaRPr>
          </a:p>
        </p:txBody>
      </p:sp>
      <p:cxnSp>
        <p:nvCxnSpPr>
          <p:cNvPr id="20" name="直接箭头连接符 17"/>
          <p:cNvCxnSpPr/>
          <p:nvPr/>
        </p:nvCxnSpPr>
        <p:spPr>
          <a:xfrm flipH="1">
            <a:off x="4572000" y="5181600"/>
            <a:ext cx="5556" cy="355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 Box 17"/>
          <p:cNvSpPr txBox="1">
            <a:spLocks noChangeArrowheads="1"/>
          </p:cNvSpPr>
          <p:nvPr/>
        </p:nvSpPr>
        <p:spPr bwMode="auto">
          <a:xfrm>
            <a:off x="152400" y="0"/>
            <a:ext cx="6353176" cy="708025"/>
          </a:xfrm>
          <a:prstGeom prst="rect">
            <a:avLst/>
          </a:prstGeom>
          <a:noFill/>
          <a:ln w="9525">
            <a:noFill/>
            <a:miter lim="800000"/>
          </a:ln>
          <a:effectLst/>
        </p:spPr>
        <p:txBody>
          <a:bodyPr wrap="square">
            <a:spAutoFit/>
          </a:bodyPr>
          <a:lstStyle/>
          <a:p>
            <a:pPr>
              <a:spcBef>
                <a:spcPct val="50000"/>
              </a:spcBef>
            </a:pPr>
            <a:r>
              <a:rPr lang="zh-CN" altLang="en-US" sz="4000" b="1" dirty="0">
                <a:solidFill>
                  <a:srgbClr val="0000FF"/>
                </a:solidFill>
                <a:ea typeface="黑体" panose="02010609060101010101" pitchFamily="2" charset="-122"/>
              </a:rPr>
              <a:t>一、学科历史与发展</a:t>
            </a:r>
            <a:endParaRPr lang="zh-CN" altLang="en-US" sz="4000" b="1" dirty="0">
              <a:solidFill>
                <a:srgbClr val="0000FF"/>
              </a:solidFill>
              <a:ea typeface="黑体" panose="02010609060101010101" pitchFamily="2" charset="-122"/>
            </a:endParaRPr>
          </a:p>
        </p:txBody>
      </p:sp>
      <p:sp>
        <p:nvSpPr>
          <p:cNvPr id="21" name="矩形 4"/>
          <p:cNvSpPr/>
          <p:nvPr/>
        </p:nvSpPr>
        <p:spPr>
          <a:xfrm>
            <a:off x="2866742" y="6248400"/>
            <a:ext cx="3248660" cy="398780"/>
          </a:xfrm>
          <a:prstGeom prst="rect">
            <a:avLst/>
          </a:prstGeom>
          <a:ln>
            <a:solidFill>
              <a:srgbClr val="FA1212"/>
            </a:solidFill>
          </a:ln>
        </p:spPr>
        <p:txBody>
          <a:bodyPr wrap="none">
            <a:spAutoFit/>
          </a:bodyPr>
          <a:lstStyle/>
          <a:p>
            <a:pPr algn="ctr">
              <a:defRPr/>
            </a:pPr>
            <a:r>
              <a:rPr lang="en-US" altLang="zh-CN" sz="2000" b="1" kern="100" dirty="0">
                <a:solidFill>
                  <a:srgbClr val="0000FF"/>
                </a:solidFill>
                <a:latin typeface="宋体" panose="02010600030101010101" pitchFamily="2" charset="-122"/>
                <a:ea typeface="宋体" panose="02010600030101010101" pitchFamily="2" charset="-122"/>
                <a:cs typeface="宋体" panose="02010600030101010101" pitchFamily="2" charset="-122"/>
              </a:rPr>
              <a:t>2006</a:t>
            </a:r>
            <a:r>
              <a:rPr lang="zh-CN" altLang="en-US" sz="2000" b="1" kern="100" dirty="0">
                <a:solidFill>
                  <a:srgbClr val="0000FF"/>
                </a:solidFill>
                <a:latin typeface="宋体" panose="02010600030101010101" pitchFamily="2" charset="-122"/>
                <a:ea typeface="宋体" panose="02010600030101010101" pitchFamily="2" charset="-122"/>
                <a:cs typeface="宋体" panose="02010600030101010101" pitchFamily="2" charset="-122"/>
              </a:rPr>
              <a:t>年被评为省级重点学科</a:t>
            </a:r>
            <a:endParaRPr lang="zh-CN" altLang="en-US" sz="2000" b="1" kern="100" dirty="0">
              <a:solidFill>
                <a:srgbClr val="0000FF"/>
              </a:solidFill>
              <a:latin typeface="宋体" panose="02010600030101010101" pitchFamily="2" charset="-122"/>
              <a:ea typeface="宋体" panose="02010600030101010101" pitchFamily="2" charset="-122"/>
              <a:cs typeface="宋体" panose="02010600030101010101" pitchFamily="2" charset="-122"/>
            </a:endParaRPr>
          </a:p>
        </p:txBody>
      </p:sp>
      <p:cxnSp>
        <p:nvCxnSpPr>
          <p:cNvPr id="23" name="直接箭头连接符 17"/>
          <p:cNvCxnSpPr/>
          <p:nvPr/>
        </p:nvCxnSpPr>
        <p:spPr>
          <a:xfrm flipH="1">
            <a:off x="4539456" y="5927755"/>
            <a:ext cx="5556" cy="355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800" y="228600"/>
            <a:ext cx="8534400" cy="6172200"/>
          </a:xfrm>
        </p:spPr>
        <p:txBody>
          <a:bodyPr>
            <a:normAutofit fontScale="77500" lnSpcReduction="20000"/>
          </a:bodyPr>
          <a:lstStyle/>
          <a:p>
            <a:pPr marL="0">
              <a:lnSpc>
                <a:spcPct val="135000"/>
              </a:lnSpc>
              <a:spcBef>
                <a:spcPts val="0"/>
              </a:spcBef>
              <a:buNone/>
            </a:pPr>
            <a:r>
              <a:rPr lang="en-US" altLang="zh-CN" dirty="0">
                <a:latin typeface="黑体" panose="02010609060101010101" pitchFamily="2" charset="-122"/>
                <a:ea typeface="黑体" panose="02010609060101010101" pitchFamily="2" charset="-122"/>
              </a:rPr>
              <a:t>    </a:t>
            </a:r>
            <a:r>
              <a:rPr lang="zh-CN" altLang="zh-CN" dirty="0">
                <a:latin typeface="黑体" panose="02010609060101010101" pitchFamily="2" charset="-122"/>
                <a:ea typeface="黑体" panose="02010609060101010101" pitchFamily="2" charset="-122"/>
              </a:rPr>
              <a:t>平台建设仪器设备齐全，学科拥有</a:t>
            </a:r>
            <a:r>
              <a:rPr lang="zh-CN" altLang="zh-CN" dirty="0">
                <a:solidFill>
                  <a:srgbClr val="FF0000"/>
                </a:solidFill>
                <a:latin typeface="黑体" panose="02010609060101010101" pitchFamily="2" charset="-122"/>
                <a:ea typeface="黑体" panose="02010609060101010101" pitchFamily="2" charset="-122"/>
              </a:rPr>
              <a:t>气质联用仪、荧光定量</a:t>
            </a:r>
            <a:r>
              <a:rPr lang="en-US" altLang="zh-CN" dirty="0">
                <a:solidFill>
                  <a:srgbClr val="FF0000"/>
                </a:solidFill>
                <a:latin typeface="黑体" panose="02010609060101010101" pitchFamily="2" charset="-122"/>
                <a:ea typeface="黑体" panose="02010609060101010101" pitchFamily="2" charset="-122"/>
              </a:rPr>
              <a:t>PCR</a:t>
            </a:r>
            <a:r>
              <a:rPr lang="zh-CN" altLang="zh-CN" dirty="0">
                <a:solidFill>
                  <a:srgbClr val="FF0000"/>
                </a:solidFill>
                <a:latin typeface="黑体" panose="02010609060101010101" pitchFamily="2" charset="-122"/>
                <a:ea typeface="黑体" panose="02010609060101010101" pitchFamily="2" charset="-122"/>
              </a:rPr>
              <a:t>仪、</a:t>
            </a:r>
            <a:r>
              <a:rPr lang="zh-CN" altLang="en-US" dirty="0">
                <a:solidFill>
                  <a:srgbClr val="FF0000"/>
                </a:solidFill>
                <a:latin typeface="黑体" panose="02010609060101010101" pitchFamily="2" charset="-122"/>
                <a:ea typeface="黑体" panose="02010609060101010101" pitchFamily="2" charset="-122"/>
              </a:rPr>
              <a:t>普通</a:t>
            </a:r>
            <a:r>
              <a:rPr lang="en-US" altLang="zh-CN" dirty="0">
                <a:solidFill>
                  <a:srgbClr val="FF0000"/>
                </a:solidFill>
                <a:latin typeface="黑体" panose="02010609060101010101" pitchFamily="2" charset="-122"/>
                <a:ea typeface="黑体" panose="02010609060101010101" pitchFamily="2" charset="-122"/>
              </a:rPr>
              <a:t>PCR</a:t>
            </a:r>
            <a:r>
              <a:rPr lang="zh-CN" altLang="en-US" dirty="0">
                <a:solidFill>
                  <a:srgbClr val="FF0000"/>
                </a:solidFill>
                <a:latin typeface="黑体" panose="02010609060101010101" pitchFamily="2" charset="-122"/>
                <a:ea typeface="黑体" panose="02010609060101010101" pitchFamily="2" charset="-122"/>
              </a:rPr>
              <a:t>、</a:t>
            </a:r>
            <a:r>
              <a:rPr lang="zh-CN" altLang="zh-CN" dirty="0">
                <a:solidFill>
                  <a:srgbClr val="FF0000"/>
                </a:solidFill>
                <a:latin typeface="黑体" panose="02010609060101010101" pitchFamily="2" charset="-122"/>
                <a:ea typeface="黑体" panose="02010609060101010101" pitchFamily="2" charset="-122"/>
              </a:rPr>
              <a:t>超低温冰箱、高速冷冻离心机、电泳仪、凝胶成像系统、微量分光光度计、岛津紫外分光光度计、昆虫触角电生理系统、昆虫行为测定系统、昆虫过冷却测定系统等，</a:t>
            </a:r>
            <a:r>
              <a:rPr lang="zh-CN" altLang="zh-CN" dirty="0">
                <a:solidFill>
                  <a:srgbClr val="0000FF"/>
                </a:solidFill>
                <a:latin typeface="黑体" panose="02010609060101010101" pitchFamily="2" charset="-122"/>
                <a:ea typeface="黑体" panose="02010609060101010101" pitchFamily="2" charset="-122"/>
              </a:rPr>
              <a:t>能满足昆虫生态、行为、生理生化和分子生物学和化学生态学的研究使用。</a:t>
            </a:r>
            <a:endParaRPr lang="en-US" altLang="zh-CN" dirty="0">
              <a:solidFill>
                <a:srgbClr val="0000FF"/>
              </a:solidFill>
              <a:latin typeface="黑体" panose="02010609060101010101" pitchFamily="2" charset="-122"/>
              <a:ea typeface="黑体" panose="02010609060101010101" pitchFamily="2" charset="-122"/>
            </a:endParaRPr>
          </a:p>
          <a:p>
            <a:pPr marL="0">
              <a:lnSpc>
                <a:spcPct val="135000"/>
              </a:lnSpc>
              <a:spcBef>
                <a:spcPts val="0"/>
              </a:spcBef>
              <a:buNone/>
            </a:pPr>
            <a:endParaRPr lang="en-US" altLang="zh-CN" dirty="0">
              <a:latin typeface="黑体" panose="02010609060101010101" pitchFamily="2" charset="-122"/>
              <a:ea typeface="黑体" panose="02010609060101010101" pitchFamily="2" charset="-122"/>
            </a:endParaRPr>
          </a:p>
          <a:p>
            <a:pPr marL="0">
              <a:lnSpc>
                <a:spcPct val="135000"/>
              </a:lnSpc>
              <a:spcBef>
                <a:spcPts val="0"/>
              </a:spcBef>
              <a:buNone/>
            </a:pPr>
            <a:r>
              <a:rPr lang="en-US" altLang="zh-CN" dirty="0">
                <a:latin typeface="黑体" panose="02010609060101010101" pitchFamily="2" charset="-122"/>
                <a:ea typeface="黑体" panose="02010609060101010101" pitchFamily="2" charset="-122"/>
              </a:rPr>
              <a:t>    </a:t>
            </a:r>
            <a:r>
              <a:rPr lang="zh-CN" altLang="zh-CN" dirty="0">
                <a:latin typeface="黑体" panose="02010609060101010101" pitchFamily="2" charset="-122"/>
                <a:ea typeface="黑体" panose="02010609060101010101" pitchFamily="2" charset="-122"/>
              </a:rPr>
              <a:t>近年来，昆虫学科面向山东省经济发展主战场，围绕粮食作物（小麦和玉米）和园艺作物（蔬菜、果树和茶叶）发生的重大害虫开展发生机制和绿色防控工作，同时开展了资源昆虫利用及产业化工作，</a:t>
            </a:r>
            <a:r>
              <a:rPr lang="zh-CN" altLang="zh-CN" dirty="0">
                <a:solidFill>
                  <a:srgbClr val="0000FF"/>
                </a:solidFill>
                <a:latin typeface="黑体" panose="02010609060101010101" pitchFamily="2" charset="-122"/>
                <a:ea typeface="黑体" panose="02010609060101010101" pitchFamily="2" charset="-122"/>
              </a:rPr>
              <a:t>形成了特色鲜明、优势突出的团队如粮食作物害虫防控协同创新团队、园艺作物害虫防控协同创新团队、植保大数据团队和资源昆虫产业化团队。</a:t>
            </a:r>
            <a:endParaRPr lang="zh-CN" altLang="zh-CN" dirty="0">
              <a:solidFill>
                <a:srgbClr val="0000FF"/>
              </a:solidFill>
              <a:latin typeface="黑体" panose="02010609060101010101" pitchFamily="2" charset="-122"/>
              <a:ea typeface="黑体" panose="02010609060101010101" pitchFamily="2" charset="-122"/>
            </a:endParaRPr>
          </a:p>
          <a:p>
            <a:pPr>
              <a:buNone/>
            </a:pP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srcRect/>
          <a:stretch>
            <a:fillRect/>
          </a:stretch>
        </p:blipFill>
        <p:spPr bwMode="auto">
          <a:xfrm>
            <a:off x="685800" y="533400"/>
            <a:ext cx="7839559" cy="5334000"/>
          </a:xfrm>
          <a:prstGeom prst="rect">
            <a:avLst/>
          </a:prstGeom>
          <a:noFill/>
          <a:ln w="9525">
            <a:noFill/>
            <a:miter lim="800000"/>
            <a:headEnd/>
            <a:tailEnd/>
          </a:ln>
        </p:spPr>
      </p:pic>
      <p:cxnSp>
        <p:nvCxnSpPr>
          <p:cNvPr id="4" name="直接连接符 3"/>
          <p:cNvCxnSpPr/>
          <p:nvPr/>
        </p:nvCxnSpPr>
        <p:spPr>
          <a:xfrm>
            <a:off x="685800" y="533400"/>
            <a:ext cx="777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srcRect/>
          <a:stretch>
            <a:fillRect/>
          </a:stretch>
        </p:blipFill>
        <p:spPr bwMode="auto">
          <a:xfrm>
            <a:off x="381000" y="889591"/>
            <a:ext cx="8333873" cy="3682409"/>
          </a:xfrm>
          <a:prstGeom prst="rect">
            <a:avLst/>
          </a:prstGeom>
          <a:noFill/>
          <a:ln w="9525">
            <a:noFill/>
            <a:miter lim="800000"/>
            <a:headEnd/>
            <a:tailEnd/>
          </a:ln>
        </p:spPr>
      </p:pic>
      <p:cxnSp>
        <p:nvCxnSpPr>
          <p:cNvPr id="4" name="直接连接符 3"/>
          <p:cNvCxnSpPr/>
          <p:nvPr/>
        </p:nvCxnSpPr>
        <p:spPr>
          <a:xfrm>
            <a:off x="381000" y="4572000"/>
            <a:ext cx="838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185737" y="0"/>
            <a:ext cx="2733441" cy="646331"/>
          </a:xfrm>
          <a:prstGeom prst="rect">
            <a:avLst/>
          </a:prstGeom>
          <a:noFill/>
          <a:ln w="9525">
            <a:noFill/>
            <a:miter lim="800000"/>
          </a:ln>
        </p:spPr>
        <p:txBody>
          <a:bodyPr wrap="none">
            <a:spAutoFit/>
          </a:bodyPr>
          <a:lstStyle/>
          <a:p>
            <a:r>
              <a:rPr lang="en-US" altLang="zh-CN" sz="3600" b="1" dirty="0">
                <a:solidFill>
                  <a:srgbClr val="220FB1"/>
                </a:solidFill>
                <a:latin typeface="黑体" panose="02010609060101010101" pitchFamily="2" charset="-122"/>
                <a:ea typeface="黑体" panose="02010609060101010101" pitchFamily="2" charset="-122"/>
              </a:rPr>
              <a:t>2</a:t>
            </a:r>
            <a:r>
              <a:rPr lang="zh-CN" altLang="en-US" sz="3600" b="1" dirty="0">
                <a:solidFill>
                  <a:srgbClr val="220FB1"/>
                </a:solidFill>
                <a:latin typeface="黑体" panose="02010609060101010101" pitchFamily="2" charset="-122"/>
                <a:ea typeface="黑体" panose="02010609060101010101" pitchFamily="2" charset="-122"/>
              </a:rPr>
              <a:t>、科研成就</a:t>
            </a:r>
            <a:endParaRPr lang="zh-CN" altLang="en-US" sz="3600" b="1" dirty="0">
              <a:solidFill>
                <a:srgbClr val="220FB1"/>
              </a:solidFill>
              <a:latin typeface="黑体" panose="02010609060101010101" pitchFamily="2" charset="-122"/>
              <a:ea typeface="黑体" panose="02010609060101010101" pitchFamily="2" charset="-122"/>
            </a:endParaRPr>
          </a:p>
        </p:txBody>
      </p:sp>
      <p:cxnSp>
        <p:nvCxnSpPr>
          <p:cNvPr id="3" name="Straight Connector 2"/>
          <p:cNvCxnSpPr/>
          <p:nvPr/>
        </p:nvCxnSpPr>
        <p:spPr>
          <a:xfrm>
            <a:off x="0" y="823913"/>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280987" y="1682574"/>
            <a:ext cx="8710613" cy="1126462"/>
          </a:xfrm>
          <a:prstGeom prst="rect">
            <a:avLst/>
          </a:prstGeom>
          <a:noFill/>
          <a:ln w="9525">
            <a:solidFill>
              <a:srgbClr val="0000FF"/>
            </a:solidFill>
            <a:miter lim="800000"/>
          </a:ln>
        </p:spPr>
        <p:txBody>
          <a:bodyPr>
            <a:spAutoFit/>
          </a:bodyPr>
          <a:lstStyle/>
          <a:p>
            <a:pPr>
              <a:lnSpc>
                <a:spcPct val="120000"/>
              </a:lnSpc>
              <a:buClr>
                <a:srgbClr val="FF0000"/>
              </a:buClr>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近年来承担国家级科研项目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20</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多</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 </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项，省部级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18 </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项，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    </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a:p>
            <a:pPr>
              <a:lnSpc>
                <a:spcPct val="120000"/>
              </a:lnSpc>
              <a:buClr>
                <a:srgbClr val="FF0000"/>
              </a:buClr>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立项经费  </a:t>
            </a:r>
            <a:r>
              <a:rPr lang="en-US" altLang="zh-CN"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1600</a:t>
            </a:r>
            <a:r>
              <a:rPr lang="zh-CN" altLang="en-US"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多</a:t>
            </a:r>
            <a:r>
              <a:rPr lang="en-US" altLang="zh-CN"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 </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万元。</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29" name="TextBox 28"/>
          <p:cNvSpPr txBox="1"/>
          <p:nvPr/>
        </p:nvSpPr>
        <p:spPr>
          <a:xfrm>
            <a:off x="304800" y="990600"/>
            <a:ext cx="3613490" cy="523220"/>
          </a:xfrm>
          <a:prstGeom prst="rect">
            <a:avLst/>
          </a:prstGeom>
          <a:noFill/>
        </p:spPr>
        <p:txBody>
          <a:bodyPr wrap="none" rtlCol="0">
            <a:spAutoFit/>
          </a:bodyPr>
          <a:lstStyle/>
          <a:p>
            <a:r>
              <a:rPr lang="zh-CN" altLang="en-US" sz="2800" b="1" dirty="0">
                <a:solidFill>
                  <a:srgbClr val="0000FF"/>
                </a:solidFill>
              </a:rPr>
              <a:t>（</a:t>
            </a:r>
            <a:r>
              <a:rPr lang="en-US" altLang="zh-CN" sz="2800" b="1" dirty="0">
                <a:solidFill>
                  <a:srgbClr val="0000FF"/>
                </a:solidFill>
              </a:rPr>
              <a:t>1</a:t>
            </a:r>
            <a:r>
              <a:rPr lang="zh-CN" altLang="en-US" sz="2800" b="1" dirty="0">
                <a:solidFill>
                  <a:srgbClr val="0000FF"/>
                </a:solidFill>
              </a:rPr>
              <a:t>）</a:t>
            </a:r>
            <a:r>
              <a:rPr lang="zh-CN" altLang="en-US" sz="2800" b="1" dirty="0">
                <a:solidFill>
                  <a:srgbClr val="0000FF"/>
                </a:solidFill>
                <a:latin typeface="黑体" panose="02010609060101010101" pitchFamily="2" charset="-122"/>
                <a:ea typeface="黑体" panose="02010609060101010101" pitchFamily="2" charset="-122"/>
              </a:rPr>
              <a:t>科研项目及经费</a:t>
            </a:r>
            <a:endParaRPr lang="zh-CN" altLang="en-US" sz="2800" b="1" dirty="0">
              <a:solidFill>
                <a:srgbClr val="0000FF"/>
              </a:solidFill>
              <a:latin typeface="黑体" panose="02010609060101010101" pitchFamily="2" charset="-122"/>
              <a:ea typeface="黑体" panose="02010609060101010101" pitchFamily="2" charset="-122"/>
            </a:endParaRPr>
          </a:p>
        </p:txBody>
      </p:sp>
      <p:sp>
        <p:nvSpPr>
          <p:cNvPr id="30" name="Rectangle 5"/>
          <p:cNvSpPr>
            <a:spLocks noChangeArrowheads="1"/>
          </p:cNvSpPr>
          <p:nvPr/>
        </p:nvSpPr>
        <p:spPr bwMode="auto">
          <a:xfrm>
            <a:off x="433387" y="2971800"/>
            <a:ext cx="8710613" cy="559897"/>
          </a:xfrm>
          <a:prstGeom prst="rect">
            <a:avLst/>
          </a:prstGeom>
          <a:noFill/>
          <a:ln w="9525">
            <a:noFill/>
            <a:miter lim="800000"/>
          </a:ln>
        </p:spPr>
        <p:txBody>
          <a:bodyPr>
            <a:spAutoFit/>
          </a:bodyPr>
          <a:lstStyle/>
          <a:p>
            <a:pPr>
              <a:lnSpc>
                <a:spcPct val="120000"/>
              </a:lnSpc>
              <a:buClr>
                <a:srgbClr val="FF0000"/>
              </a:buClr>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国家自然科学基金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9  </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项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260</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万</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31" name="Rectangle 5"/>
          <p:cNvSpPr>
            <a:spLocks noChangeArrowheads="1"/>
          </p:cNvSpPr>
          <p:nvPr/>
        </p:nvSpPr>
        <p:spPr bwMode="auto">
          <a:xfrm>
            <a:off x="433387" y="3581400"/>
            <a:ext cx="8710613" cy="609398"/>
          </a:xfrm>
          <a:prstGeom prst="rect">
            <a:avLst/>
          </a:prstGeom>
          <a:noFill/>
          <a:ln w="9525">
            <a:noFill/>
            <a:miter lim="800000"/>
          </a:ln>
        </p:spPr>
        <p:txBody>
          <a:bodyPr>
            <a:spAutoFit/>
          </a:bodyPr>
          <a:lstStyle/>
          <a:p>
            <a:pPr>
              <a:lnSpc>
                <a:spcPct val="120000"/>
              </a:lnSpc>
              <a:buClr>
                <a:srgbClr val="FF0000"/>
              </a:buClr>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国家重点研发项目子课题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6 </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项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480</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万</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32" name="Rectangle 5"/>
          <p:cNvSpPr>
            <a:spLocks noChangeArrowheads="1"/>
          </p:cNvSpPr>
          <p:nvPr/>
        </p:nvSpPr>
        <p:spPr bwMode="auto">
          <a:xfrm>
            <a:off x="433387" y="4114800"/>
            <a:ext cx="8710613" cy="609398"/>
          </a:xfrm>
          <a:prstGeom prst="rect">
            <a:avLst/>
          </a:prstGeom>
          <a:noFill/>
          <a:ln w="9525">
            <a:noFill/>
            <a:miter lim="800000"/>
          </a:ln>
        </p:spPr>
        <p:txBody>
          <a:bodyPr>
            <a:spAutoFit/>
          </a:bodyPr>
          <a:lstStyle/>
          <a:p>
            <a:pPr>
              <a:lnSpc>
                <a:spcPct val="120000"/>
              </a:lnSpc>
              <a:buClr>
                <a:srgbClr val="FF0000"/>
              </a:buClr>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国家公益性项目及子课题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4</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  项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146</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万</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33" name="Rectangle 5"/>
          <p:cNvSpPr>
            <a:spLocks noChangeArrowheads="1"/>
          </p:cNvSpPr>
          <p:nvPr/>
        </p:nvSpPr>
        <p:spPr bwMode="auto">
          <a:xfrm>
            <a:off x="433387" y="4648200"/>
            <a:ext cx="8710613" cy="609398"/>
          </a:xfrm>
          <a:prstGeom prst="rect">
            <a:avLst/>
          </a:prstGeom>
          <a:noFill/>
          <a:ln w="9525">
            <a:noFill/>
            <a:miter lim="800000"/>
          </a:ln>
        </p:spPr>
        <p:txBody>
          <a:bodyPr>
            <a:spAutoFit/>
          </a:bodyPr>
          <a:lstStyle/>
          <a:p>
            <a:pPr>
              <a:lnSpc>
                <a:spcPct val="120000"/>
              </a:lnSpc>
              <a:buClr>
                <a:srgbClr val="FF0000"/>
              </a:buClr>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省部级课题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13</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项，经费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488</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万  </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34" name="Rectangle 5"/>
          <p:cNvSpPr>
            <a:spLocks noChangeArrowheads="1"/>
          </p:cNvSpPr>
          <p:nvPr/>
        </p:nvSpPr>
        <p:spPr bwMode="auto">
          <a:xfrm>
            <a:off x="433387" y="5181600"/>
            <a:ext cx="8710613" cy="559897"/>
          </a:xfrm>
          <a:prstGeom prst="rect">
            <a:avLst/>
          </a:prstGeom>
          <a:noFill/>
          <a:ln w="9525">
            <a:noFill/>
            <a:miter lim="800000"/>
          </a:ln>
        </p:spPr>
        <p:txBody>
          <a:bodyPr>
            <a:spAutoFit/>
          </a:bodyPr>
          <a:lstStyle/>
          <a:p>
            <a:pPr>
              <a:lnSpc>
                <a:spcPct val="120000"/>
              </a:lnSpc>
              <a:buClr>
                <a:srgbClr val="FF0000"/>
              </a:buClr>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山东省现代化产业体系专家</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2</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位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225</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万</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11" name="Rectangle 5"/>
          <p:cNvSpPr>
            <a:spLocks noChangeArrowheads="1"/>
          </p:cNvSpPr>
          <p:nvPr/>
        </p:nvSpPr>
        <p:spPr bwMode="auto">
          <a:xfrm>
            <a:off x="433387" y="5791200"/>
            <a:ext cx="8710613" cy="609398"/>
          </a:xfrm>
          <a:prstGeom prst="rect">
            <a:avLst/>
          </a:prstGeom>
          <a:noFill/>
          <a:ln w="9525">
            <a:noFill/>
            <a:miter lim="800000"/>
          </a:ln>
        </p:spPr>
        <p:txBody>
          <a:bodyPr>
            <a:spAutoFit/>
          </a:bodyPr>
          <a:lstStyle/>
          <a:p>
            <a:pPr>
              <a:lnSpc>
                <a:spcPct val="120000"/>
              </a:lnSpc>
              <a:buClr>
                <a:srgbClr val="FF0000"/>
              </a:buClr>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环保部生物多样性调查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100</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万</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185737" y="0"/>
            <a:ext cx="3196709" cy="646331"/>
          </a:xfrm>
          <a:prstGeom prst="rect">
            <a:avLst/>
          </a:prstGeom>
          <a:noFill/>
          <a:ln w="9525">
            <a:noFill/>
            <a:miter lim="800000"/>
          </a:ln>
        </p:spPr>
        <p:txBody>
          <a:bodyPr wrap="none">
            <a:spAutoFit/>
          </a:bodyPr>
          <a:lstStyle/>
          <a:p>
            <a:r>
              <a:rPr lang="zh-CN" altLang="en-US" sz="3600" b="1" dirty="0">
                <a:solidFill>
                  <a:srgbClr val="220FB1"/>
                </a:solidFill>
                <a:latin typeface="黑体" panose="02010609060101010101" pitchFamily="2" charset="-122"/>
                <a:ea typeface="黑体" panose="02010609060101010101" pitchFamily="2" charset="-122"/>
              </a:rPr>
              <a:t>（</a:t>
            </a:r>
            <a:r>
              <a:rPr lang="en-US" altLang="zh-CN" sz="3600" b="1" dirty="0">
                <a:solidFill>
                  <a:srgbClr val="220FB1"/>
                </a:solidFill>
                <a:latin typeface="黑体" panose="02010609060101010101" pitchFamily="2" charset="-122"/>
                <a:ea typeface="黑体" panose="02010609060101010101" pitchFamily="2" charset="-122"/>
              </a:rPr>
              <a:t>2</a:t>
            </a:r>
            <a:r>
              <a:rPr lang="zh-CN" altLang="en-US" sz="3600" b="1" dirty="0">
                <a:solidFill>
                  <a:srgbClr val="220FB1"/>
                </a:solidFill>
                <a:latin typeface="黑体" panose="02010609060101010101" pitchFamily="2" charset="-122"/>
                <a:ea typeface="黑体" panose="02010609060101010101" pitchFamily="2" charset="-122"/>
              </a:rPr>
              <a:t>）科研成果</a:t>
            </a:r>
            <a:endParaRPr lang="zh-CN" altLang="en-US" sz="3600" b="1" dirty="0">
              <a:solidFill>
                <a:srgbClr val="220FB1"/>
              </a:solidFill>
              <a:latin typeface="黑体" panose="02010609060101010101" pitchFamily="2" charset="-122"/>
              <a:ea typeface="黑体" panose="02010609060101010101" pitchFamily="2" charset="-122"/>
            </a:endParaRPr>
          </a:p>
        </p:txBody>
      </p:sp>
      <p:cxnSp>
        <p:nvCxnSpPr>
          <p:cNvPr id="3" name="Straight Connector 2"/>
          <p:cNvCxnSpPr/>
          <p:nvPr/>
        </p:nvCxnSpPr>
        <p:spPr>
          <a:xfrm>
            <a:off x="0" y="823913"/>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noChangeArrowheads="1"/>
          </p:cNvSpPr>
          <p:nvPr/>
        </p:nvSpPr>
        <p:spPr bwMode="auto">
          <a:xfrm>
            <a:off x="228600" y="990600"/>
            <a:ext cx="8710613" cy="5466112"/>
          </a:xfrm>
          <a:prstGeom prst="rect">
            <a:avLst/>
          </a:prstGeom>
          <a:noFill/>
          <a:ln w="9525">
            <a:noFill/>
            <a:miter lim="800000"/>
          </a:ln>
        </p:spPr>
        <p:txBody>
          <a:bodyPr>
            <a:spAutoFit/>
          </a:bodyPr>
          <a:lstStyle/>
          <a:p>
            <a:pPr>
              <a:lnSpc>
                <a:spcPct val="150000"/>
              </a:lnSpc>
              <a:buClr>
                <a:srgbClr val="FF0000"/>
              </a:buClr>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       </a:t>
            </a:r>
            <a:r>
              <a:rPr lang="zh-CN" altLang="en-US"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山东省科技进步奖二等奖 </a:t>
            </a:r>
            <a:r>
              <a:rPr lang="en-US" altLang="zh-CN"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5</a:t>
            </a:r>
            <a:r>
              <a:rPr lang="zh-CN" altLang="en-US"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项</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（薛明 第</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1</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位</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1</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项、郑方强第</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2</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位</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1</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项、刘玉升第</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7</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位</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1</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项、叶保华第</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4</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位</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1</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项、刘永杰第</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4</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位</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1</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项），</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a:p>
            <a:pPr>
              <a:lnSpc>
                <a:spcPct val="150000"/>
              </a:lnSpc>
              <a:buClr>
                <a:srgbClr val="FF0000"/>
              </a:buClr>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       </a:t>
            </a:r>
            <a:r>
              <a:rPr lang="zh-CN" altLang="en-US"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山东省科技进步一等奖</a:t>
            </a:r>
            <a:r>
              <a:rPr lang="en-US" altLang="zh-CN"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1</a:t>
            </a:r>
            <a:r>
              <a:rPr lang="zh-CN" altLang="en-US"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项</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（许永玉  第</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6</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位），</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a:p>
            <a:pPr>
              <a:lnSpc>
                <a:spcPct val="150000"/>
              </a:lnSpc>
              <a:buClr>
                <a:srgbClr val="FF0000"/>
              </a:buClr>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       </a:t>
            </a:r>
            <a:r>
              <a:rPr lang="zh-CN" altLang="en-US"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泰安市科技进步奖</a:t>
            </a:r>
            <a:r>
              <a:rPr lang="en-US" altLang="zh-CN"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2</a:t>
            </a:r>
            <a:r>
              <a:rPr lang="zh-CN" altLang="en-US"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等奖</a:t>
            </a:r>
            <a:r>
              <a:rPr lang="en-US" altLang="zh-CN"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1</a:t>
            </a:r>
            <a:r>
              <a:rPr lang="zh-CN" altLang="en-US"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项</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（郑方强 ）。</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a:p>
            <a:pPr>
              <a:lnSpc>
                <a:spcPct val="150000"/>
              </a:lnSpc>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       </a:t>
            </a:r>
            <a:r>
              <a:rPr lang="zh-CN" altLang="en-US"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山东省教育厅科技进步奖三等奖</a:t>
            </a:r>
            <a:r>
              <a:rPr lang="en-US" altLang="zh-CN"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1</a:t>
            </a:r>
            <a:r>
              <a:rPr lang="zh-CN" altLang="en-US"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项</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（郑方强）</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a:p>
            <a:pPr>
              <a:lnSpc>
                <a:spcPct val="150000"/>
              </a:lnSpc>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       </a:t>
            </a:r>
            <a:r>
              <a:rPr lang="zh-CN" altLang="en-US"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山东省自然科学学术创新奖一等奖 </a:t>
            </a:r>
            <a:r>
              <a:rPr lang="en-US" altLang="zh-CN"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1</a:t>
            </a:r>
            <a:r>
              <a:rPr lang="zh-CN" altLang="en-US" sz="28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项</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（刘玉升）</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endParaRPr>
          </a:p>
          <a:p>
            <a:pPr>
              <a:lnSpc>
                <a:spcPct val="120000"/>
              </a:lnSpc>
              <a:buClr>
                <a:srgbClr val="FF0000"/>
              </a:buClr>
            </a:pP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a:p>
            <a:pPr>
              <a:lnSpc>
                <a:spcPct val="120000"/>
              </a:lnSpc>
              <a:buClr>
                <a:srgbClr val="FF0000"/>
              </a:buClr>
            </a:pPr>
            <a:endParaRPr lang="en-US" altLang="zh-CN" b="1" dirty="0">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152400" y="152400"/>
            <a:ext cx="4511171" cy="584775"/>
          </a:xfrm>
          <a:prstGeom prst="rect">
            <a:avLst/>
          </a:prstGeom>
          <a:noFill/>
          <a:ln w="9525">
            <a:noFill/>
            <a:miter lim="800000"/>
          </a:ln>
        </p:spPr>
        <p:txBody>
          <a:bodyPr wrap="none">
            <a:spAutoFit/>
          </a:bodyPr>
          <a:lstStyle/>
          <a:p>
            <a:r>
              <a:rPr lang="zh-CN" altLang="en-US" sz="3200" b="1" dirty="0">
                <a:solidFill>
                  <a:srgbClr val="220FB1"/>
                </a:solidFill>
                <a:latin typeface="黑体" panose="02010609060101010101" pitchFamily="2" charset="-122"/>
                <a:ea typeface="黑体" panose="02010609060101010101" pitchFamily="2" charset="-122"/>
              </a:rPr>
              <a:t>（</a:t>
            </a:r>
            <a:r>
              <a:rPr lang="en-US" altLang="zh-CN" sz="3200" b="1" dirty="0">
                <a:solidFill>
                  <a:srgbClr val="220FB1"/>
                </a:solidFill>
                <a:latin typeface="黑体" panose="02010609060101010101" pitchFamily="2" charset="-122"/>
                <a:ea typeface="黑体" panose="02010609060101010101" pitchFamily="2" charset="-122"/>
              </a:rPr>
              <a:t>3</a:t>
            </a:r>
            <a:r>
              <a:rPr lang="zh-CN" altLang="en-US" sz="3200" b="1" dirty="0">
                <a:solidFill>
                  <a:srgbClr val="220FB1"/>
                </a:solidFill>
                <a:latin typeface="黑体" panose="02010609060101010101" pitchFamily="2" charset="-122"/>
                <a:ea typeface="黑体" panose="02010609060101010101" pitchFamily="2" charset="-122"/>
              </a:rPr>
              <a:t>）学术论文、著作等</a:t>
            </a:r>
            <a:endParaRPr lang="zh-CN" altLang="en-US" sz="3200" b="1" dirty="0">
              <a:solidFill>
                <a:srgbClr val="220FB1"/>
              </a:solidFill>
              <a:latin typeface="黑体" panose="02010609060101010101" pitchFamily="2" charset="-122"/>
              <a:ea typeface="黑体" panose="02010609060101010101" pitchFamily="2" charset="-122"/>
            </a:endParaRPr>
          </a:p>
        </p:txBody>
      </p:sp>
      <p:cxnSp>
        <p:nvCxnSpPr>
          <p:cNvPr id="3" name="Straight Connector 2"/>
          <p:cNvCxnSpPr/>
          <p:nvPr/>
        </p:nvCxnSpPr>
        <p:spPr>
          <a:xfrm>
            <a:off x="0" y="823913"/>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noChangeArrowheads="1"/>
          </p:cNvSpPr>
          <p:nvPr/>
        </p:nvSpPr>
        <p:spPr bwMode="auto">
          <a:xfrm>
            <a:off x="228600" y="990600"/>
            <a:ext cx="8710613" cy="4561249"/>
          </a:xfrm>
          <a:prstGeom prst="rect">
            <a:avLst/>
          </a:prstGeom>
          <a:noFill/>
          <a:ln w="9525">
            <a:noFill/>
            <a:miter lim="800000"/>
          </a:ln>
        </p:spPr>
        <p:txBody>
          <a:bodyPr>
            <a:spAutoFit/>
          </a:bodyPr>
          <a:lstStyle/>
          <a:p>
            <a:pPr>
              <a:lnSpc>
                <a:spcPct val="120000"/>
              </a:lnSpc>
              <a:buClr>
                <a:srgbClr val="FF0000"/>
              </a:buClr>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近年来</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以第一或通讯作者发表论文</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150</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余</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篇，其中</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SCI</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论文</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 100 </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余</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篇。</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a:p>
            <a:pPr>
              <a:lnSpc>
                <a:spcPct val="120000"/>
              </a:lnSpc>
              <a:buClr>
                <a:srgbClr val="FF0000"/>
              </a:buClr>
            </a:pP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a:p>
            <a:pPr>
              <a:lnSpc>
                <a:spcPct val="120000"/>
              </a:lnSpc>
              <a:buClr>
                <a:srgbClr val="FF0000"/>
              </a:buClr>
            </a:pP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授权国家发明</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等</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专利</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 20</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余</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 </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项</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a:p>
            <a:pPr>
              <a:lnSpc>
                <a:spcPct val="120000"/>
              </a:lnSpc>
              <a:buClr>
                <a:srgbClr val="FF0000"/>
              </a:buClr>
            </a:pP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a:p>
            <a:pPr>
              <a:lnSpc>
                <a:spcPct val="120000"/>
              </a:lnSpc>
              <a:buClr>
                <a:srgbClr val="FF0000"/>
              </a:buClr>
            </a:pP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主编</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副主编</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和参编著作、教材：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20</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余</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 </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部</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a:p>
            <a:pPr>
              <a:lnSpc>
                <a:spcPct val="120000"/>
              </a:lnSpc>
              <a:buClr>
                <a:srgbClr val="FF0000"/>
              </a:buClr>
            </a:pP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a:p>
            <a:pPr>
              <a:lnSpc>
                <a:spcPct val="120000"/>
              </a:lnSpc>
              <a:buClr>
                <a:srgbClr val="FF0000"/>
              </a:buClr>
            </a:pP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制定地方标准</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和规范：</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4</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个。</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 </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a:p>
            <a:pPr>
              <a:lnSpc>
                <a:spcPct val="120000"/>
              </a:lnSpc>
              <a:buClr>
                <a:srgbClr val="FF0000"/>
              </a:buClr>
            </a:pPr>
            <a:endParaRPr lang="en-US" altLang="zh-CN" b="1" dirty="0">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229600" cy="639762"/>
          </a:xfrm>
        </p:spPr>
        <p:txBody>
          <a:bodyPr>
            <a:normAutofit fontScale="90000"/>
          </a:bodyPr>
          <a:lstStyle/>
          <a:p>
            <a:r>
              <a:rPr lang="zh-CN" altLang="en-US" sz="3600" b="1" dirty="0">
                <a:solidFill>
                  <a:srgbClr val="0000FF"/>
                </a:solidFill>
                <a:latin typeface="黑体" panose="02010609060101010101" pitchFamily="2" charset="-122"/>
                <a:ea typeface="黑体" panose="02010609060101010101" pitchFamily="2" charset="-122"/>
              </a:rPr>
              <a:t>我们昆虫学科的社会贡献</a:t>
            </a:r>
            <a:endParaRPr lang="zh-CN" altLang="en-US" sz="3600" b="1" dirty="0">
              <a:solidFill>
                <a:srgbClr val="0000FF"/>
              </a:solidFill>
              <a:latin typeface="黑体" panose="02010609060101010101" pitchFamily="2" charset="-122"/>
              <a:ea typeface="黑体" panose="02010609060101010101" pitchFamily="2" charset="-122"/>
            </a:endParaRPr>
          </a:p>
        </p:txBody>
      </p:sp>
      <p:sp>
        <p:nvSpPr>
          <p:cNvPr id="3" name="内容占位符 2"/>
          <p:cNvSpPr>
            <a:spLocks noGrp="1"/>
          </p:cNvSpPr>
          <p:nvPr>
            <p:ph idx="1"/>
          </p:nvPr>
        </p:nvSpPr>
        <p:spPr>
          <a:xfrm>
            <a:off x="381000" y="1219200"/>
            <a:ext cx="8229600" cy="4525963"/>
          </a:xfrm>
          <a:ln w="28575">
            <a:solidFill>
              <a:srgbClr val="FF0000"/>
            </a:solidFill>
          </a:ln>
        </p:spPr>
        <p:txBody>
          <a:bodyPr>
            <a:normAutofit/>
          </a:bodyPr>
          <a:lstStyle/>
          <a:p>
            <a:pPr marL="0">
              <a:lnSpc>
                <a:spcPct val="120000"/>
              </a:lnSpc>
              <a:spcBef>
                <a:spcPts val="0"/>
              </a:spcBef>
              <a:buNone/>
            </a:pPr>
            <a:r>
              <a:rPr lang="en-US" altLang="zh-CN" sz="2800" b="1" dirty="0">
                <a:latin typeface="黑体" panose="02010609060101010101" pitchFamily="2" charset="-122"/>
                <a:ea typeface="黑体" panose="02010609060101010101" pitchFamily="2" charset="-122"/>
              </a:rPr>
              <a:t>1</a:t>
            </a:r>
            <a:r>
              <a:rPr lang="zh-CN" altLang="en-US" sz="2800" b="1" dirty="0">
                <a:latin typeface="黑体" panose="02010609060101010101" pitchFamily="2" charset="-122"/>
                <a:ea typeface="黑体" panose="02010609060101010101" pitchFamily="2" charset="-122"/>
              </a:rPr>
              <a:t>、为我国的农业、教育、植物保护、植物检疫事业培养了大批有用人才。</a:t>
            </a:r>
            <a:endParaRPr lang="en-US" altLang="zh-CN" sz="2800" b="1" dirty="0">
              <a:latin typeface="黑体" panose="02010609060101010101" pitchFamily="2" charset="-122"/>
              <a:ea typeface="黑体" panose="02010609060101010101" pitchFamily="2" charset="-122"/>
            </a:endParaRPr>
          </a:p>
          <a:p>
            <a:pPr marL="0">
              <a:lnSpc>
                <a:spcPct val="120000"/>
              </a:lnSpc>
              <a:spcBef>
                <a:spcPts val="0"/>
              </a:spcBef>
              <a:buNone/>
            </a:pPr>
            <a:endParaRPr lang="en-US" altLang="zh-CN" sz="2800" b="1" dirty="0">
              <a:latin typeface="黑体" panose="02010609060101010101" pitchFamily="2" charset="-122"/>
              <a:ea typeface="黑体" panose="02010609060101010101" pitchFamily="2" charset="-122"/>
            </a:endParaRPr>
          </a:p>
          <a:p>
            <a:pPr marL="0">
              <a:lnSpc>
                <a:spcPct val="120000"/>
              </a:lnSpc>
              <a:spcBef>
                <a:spcPts val="0"/>
              </a:spcBef>
              <a:buNone/>
            </a:pPr>
            <a:r>
              <a:rPr lang="en-US" altLang="zh-CN" sz="2800" b="1" dirty="0">
                <a:latin typeface="黑体" panose="02010609060101010101" pitchFamily="2" charset="-122"/>
                <a:ea typeface="黑体" panose="02010609060101010101" pitchFamily="2" charset="-122"/>
              </a:rPr>
              <a:t>2</a:t>
            </a:r>
            <a:r>
              <a:rPr lang="zh-CN" altLang="en-US" sz="2800" b="1" dirty="0">
                <a:latin typeface="黑体" panose="02010609060101010101" pitchFamily="2" charset="-122"/>
                <a:ea typeface="黑体" panose="02010609060101010101" pitchFamily="2" charset="-122"/>
              </a:rPr>
              <a:t>、在山东省乃至全国小麦、玉米、棉花、蔬菜、果树、茶叶、烟草、食用菌、储藏物与检疫性害虫的绿色防控方面做出了巨大贡献，为我国的粮食安全、食品安全和生态安全做出了突出贡献。  </a:t>
            </a:r>
            <a:endParaRPr lang="en-US" altLang="zh-CN" sz="2800" b="1" dirty="0">
              <a:latin typeface="黑体" panose="02010609060101010101" pitchFamily="2" charset="-122"/>
              <a:ea typeface="黑体" panose="02010609060101010101" pitchFamily="2" charset="-122"/>
            </a:endParaRPr>
          </a:p>
          <a:p>
            <a:pPr marL="0">
              <a:lnSpc>
                <a:spcPct val="120000"/>
              </a:lnSpc>
              <a:spcBef>
                <a:spcPts val="0"/>
              </a:spcBef>
              <a:buNone/>
            </a:pPr>
            <a:endParaRPr lang="en-US" altLang="zh-CN" sz="2800" b="1" dirty="0">
              <a:latin typeface="黑体" panose="02010609060101010101" pitchFamily="2" charset="-122"/>
              <a:ea typeface="黑体" panose="0201060906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a:solidFill>
                  <a:srgbClr val="0000FF"/>
                </a:solidFill>
                <a:latin typeface="黑体" panose="02010609060101010101" pitchFamily="2" charset="-122"/>
                <a:ea typeface="黑体" panose="02010609060101010101" pitchFamily="2" charset="-122"/>
              </a:rPr>
              <a:t>选择昆虫做研究的理由！</a:t>
            </a:r>
            <a:endParaRPr lang="zh-CN" altLang="en-US" sz="3600" b="1" dirty="0">
              <a:solidFill>
                <a:srgbClr val="0000FF"/>
              </a:solidFill>
              <a:latin typeface="黑体" panose="02010609060101010101" pitchFamily="2" charset="-122"/>
              <a:ea typeface="黑体" panose="02010609060101010101" pitchFamily="2" charset="-122"/>
            </a:endParaRPr>
          </a:p>
        </p:txBody>
      </p:sp>
      <p:sp>
        <p:nvSpPr>
          <p:cNvPr id="3" name="内容占位符 2"/>
          <p:cNvSpPr>
            <a:spLocks noGrp="1"/>
          </p:cNvSpPr>
          <p:nvPr>
            <p:ph idx="1"/>
          </p:nvPr>
        </p:nvSpPr>
        <p:spPr>
          <a:xfrm>
            <a:off x="152400" y="1524000"/>
            <a:ext cx="8839200" cy="4114800"/>
          </a:xfrm>
          <a:ln w="28575">
            <a:solidFill>
              <a:srgbClr val="0000FF"/>
            </a:solidFill>
          </a:ln>
        </p:spPr>
        <p:txBody>
          <a:bodyPr>
            <a:normAutofit fontScale="92500" lnSpcReduction="10000"/>
          </a:bodyPr>
          <a:lstStyle/>
          <a:p>
            <a:pPr marL="0">
              <a:lnSpc>
                <a:spcPct val="125000"/>
              </a:lnSpc>
              <a:spcBef>
                <a:spcPts val="0"/>
              </a:spcBef>
              <a:buNone/>
            </a:pPr>
            <a:r>
              <a:rPr lang="en-US" altLang="zh-CN" sz="3000" b="1" dirty="0">
                <a:latin typeface="黑体" panose="02010609060101010101" pitchFamily="2" charset="-122"/>
                <a:ea typeface="黑体" panose="02010609060101010101" pitchFamily="2" charset="-122"/>
                <a:cs typeface="Times New Roman" panose="02020603050405020304" pitchFamily="18" charset="0"/>
              </a:rPr>
              <a:t>1</a:t>
            </a:r>
            <a:r>
              <a:rPr lang="zh-CN" altLang="en-US" sz="3000" b="1" dirty="0">
                <a:latin typeface="黑体" panose="02010609060101010101" pitchFamily="2" charset="-122"/>
                <a:ea typeface="黑体" panose="02010609060101010101" pitchFamily="2" charset="-122"/>
                <a:cs typeface="Times New Roman" panose="02020603050405020304" pitchFamily="18" charset="0"/>
              </a:rPr>
              <a:t>、昆虫与人类的发展与生存（农林医、生态、气候</a:t>
            </a:r>
            <a:endParaRPr lang="en-US" altLang="zh-CN" sz="3000" b="1" dirty="0">
              <a:latin typeface="黑体" panose="02010609060101010101" pitchFamily="2" charset="-122"/>
              <a:ea typeface="黑体" panose="02010609060101010101" pitchFamily="2" charset="-122"/>
              <a:cs typeface="Times New Roman" panose="02020603050405020304" pitchFamily="18" charset="0"/>
            </a:endParaRPr>
          </a:p>
          <a:p>
            <a:pPr marL="0">
              <a:lnSpc>
                <a:spcPct val="125000"/>
              </a:lnSpc>
              <a:spcBef>
                <a:spcPts val="0"/>
              </a:spcBef>
              <a:buNone/>
            </a:pPr>
            <a:r>
              <a:rPr lang="en-US" altLang="zh-CN" sz="3000" b="1" dirty="0">
                <a:latin typeface="黑体" panose="02010609060101010101" pitchFamily="2" charset="-122"/>
                <a:ea typeface="黑体" panose="02010609060101010101" pitchFamily="2" charset="-122"/>
                <a:cs typeface="Times New Roman" panose="02020603050405020304" pitchFamily="18" charset="0"/>
              </a:rPr>
              <a:t>   </a:t>
            </a:r>
            <a:r>
              <a:rPr lang="zh-CN" altLang="en-US" sz="3000" b="1" dirty="0">
                <a:latin typeface="黑体" panose="02010609060101010101" pitchFamily="2" charset="-122"/>
                <a:ea typeface="黑体" panose="02010609060101010101" pitchFamily="2" charset="-122"/>
                <a:cs typeface="Times New Roman" panose="02020603050405020304" pitchFamily="18" charset="0"/>
              </a:rPr>
              <a:t>变化）息息相关。</a:t>
            </a:r>
            <a:endParaRPr lang="en-US" altLang="zh-CN" sz="3000" b="1" dirty="0">
              <a:latin typeface="黑体" panose="02010609060101010101" pitchFamily="2" charset="-122"/>
              <a:ea typeface="黑体" panose="02010609060101010101" pitchFamily="2" charset="-122"/>
              <a:cs typeface="Times New Roman" panose="02020603050405020304" pitchFamily="18" charset="0"/>
            </a:endParaRPr>
          </a:p>
          <a:p>
            <a:pPr marL="0">
              <a:lnSpc>
                <a:spcPct val="125000"/>
              </a:lnSpc>
              <a:spcBef>
                <a:spcPts val="0"/>
              </a:spcBef>
              <a:buNone/>
            </a:pPr>
            <a:endParaRPr lang="en-US" altLang="zh-CN" sz="3000" b="1" dirty="0">
              <a:latin typeface="黑体" panose="02010609060101010101" pitchFamily="2" charset="-122"/>
              <a:ea typeface="黑体" panose="02010609060101010101" pitchFamily="2" charset="-122"/>
              <a:cs typeface="Times New Roman" panose="02020603050405020304" pitchFamily="18" charset="0"/>
            </a:endParaRPr>
          </a:p>
          <a:p>
            <a:pPr marL="0">
              <a:lnSpc>
                <a:spcPct val="125000"/>
              </a:lnSpc>
              <a:spcBef>
                <a:spcPts val="0"/>
              </a:spcBef>
              <a:buNone/>
            </a:pPr>
            <a:r>
              <a:rPr lang="en-US" altLang="zh-CN" sz="3000" b="1" dirty="0">
                <a:latin typeface="黑体" panose="02010609060101010101" pitchFamily="2" charset="-122"/>
                <a:ea typeface="黑体" panose="02010609060101010101" pitchFamily="2" charset="-122"/>
                <a:cs typeface="Times New Roman" panose="02020603050405020304" pitchFamily="18" charset="0"/>
              </a:rPr>
              <a:t>2</a:t>
            </a:r>
            <a:r>
              <a:rPr lang="zh-CN" altLang="en-US" sz="3000" b="1" dirty="0">
                <a:latin typeface="黑体" panose="02010609060101010101" pitchFamily="2" charset="-122"/>
                <a:ea typeface="黑体" panose="02010609060101010101" pitchFamily="2" charset="-122"/>
                <a:cs typeface="Times New Roman" panose="02020603050405020304" pitchFamily="18" charset="0"/>
              </a:rPr>
              <a:t>、昆虫为生命科学和遗传学做出的贡献最大。</a:t>
            </a:r>
            <a:endParaRPr lang="en-US" altLang="zh-CN" sz="3000" b="1" dirty="0">
              <a:latin typeface="黑体" panose="02010609060101010101" pitchFamily="2" charset="-122"/>
              <a:ea typeface="黑体" panose="02010609060101010101" pitchFamily="2" charset="-122"/>
              <a:cs typeface="Times New Roman" panose="02020603050405020304" pitchFamily="18" charset="0"/>
            </a:endParaRPr>
          </a:p>
          <a:p>
            <a:pPr marL="0">
              <a:lnSpc>
                <a:spcPct val="125000"/>
              </a:lnSpc>
              <a:spcBef>
                <a:spcPts val="0"/>
              </a:spcBef>
              <a:buNone/>
            </a:pPr>
            <a:endParaRPr lang="en-US" altLang="zh-CN" sz="3000" b="1" dirty="0">
              <a:latin typeface="黑体" panose="02010609060101010101" pitchFamily="2" charset="-122"/>
              <a:ea typeface="黑体" panose="02010609060101010101" pitchFamily="2" charset="-122"/>
              <a:cs typeface="Times New Roman" panose="02020603050405020304" pitchFamily="18" charset="0"/>
            </a:endParaRPr>
          </a:p>
          <a:p>
            <a:pPr marL="0">
              <a:lnSpc>
                <a:spcPct val="125000"/>
              </a:lnSpc>
              <a:spcBef>
                <a:spcPts val="0"/>
              </a:spcBef>
              <a:buNone/>
            </a:pPr>
            <a:r>
              <a:rPr lang="en-US" altLang="zh-CN" sz="3000" b="1" dirty="0">
                <a:latin typeface="黑体" panose="02010609060101010101" pitchFamily="2" charset="-122"/>
                <a:ea typeface="黑体" panose="02010609060101010101" pitchFamily="2" charset="-122"/>
                <a:cs typeface="Times New Roman" panose="02020603050405020304" pitchFamily="18" charset="0"/>
              </a:rPr>
              <a:t>3</a:t>
            </a:r>
            <a:r>
              <a:rPr lang="zh-CN" altLang="en-US" sz="3000" b="1" dirty="0">
                <a:latin typeface="黑体" panose="02010609060101010101" pitchFamily="2" charset="-122"/>
                <a:ea typeface="黑体" panose="02010609060101010101" pitchFamily="2" charset="-122"/>
                <a:cs typeface="Times New Roman" panose="02020603050405020304" pitchFamily="18" charset="0"/>
              </a:rPr>
              <a:t>、研究昆虫获得诺贝尔奖的科学家很多！</a:t>
            </a:r>
            <a:endParaRPr lang="en-US" altLang="zh-CN" sz="3000" b="1" dirty="0">
              <a:latin typeface="黑体" panose="02010609060101010101" pitchFamily="2" charset="-122"/>
              <a:ea typeface="黑体" panose="02010609060101010101" pitchFamily="2" charset="-122"/>
              <a:cs typeface="Times New Roman" panose="02020603050405020304" pitchFamily="18" charset="0"/>
            </a:endParaRPr>
          </a:p>
          <a:p>
            <a:pPr marL="0">
              <a:lnSpc>
                <a:spcPct val="125000"/>
              </a:lnSpc>
              <a:spcBef>
                <a:spcPts val="0"/>
              </a:spcBef>
              <a:buNone/>
            </a:pPr>
            <a:endParaRPr lang="en-US" altLang="zh-CN" sz="3000" b="1" dirty="0">
              <a:latin typeface="黑体" panose="02010609060101010101" pitchFamily="2" charset="-122"/>
              <a:ea typeface="黑体" panose="02010609060101010101" pitchFamily="2" charset="-122"/>
              <a:cs typeface="Times New Roman" panose="02020603050405020304" pitchFamily="18" charset="0"/>
            </a:endParaRPr>
          </a:p>
          <a:p>
            <a:pPr marL="0">
              <a:lnSpc>
                <a:spcPct val="125000"/>
              </a:lnSpc>
              <a:spcBef>
                <a:spcPts val="0"/>
              </a:spcBef>
              <a:buNone/>
            </a:pPr>
            <a:r>
              <a:rPr lang="en-US" altLang="zh-CN" sz="3000" b="1" dirty="0">
                <a:latin typeface="黑体" panose="02010609060101010101" pitchFamily="2" charset="-122"/>
                <a:ea typeface="黑体" panose="02010609060101010101" pitchFamily="2" charset="-122"/>
                <a:cs typeface="Times New Roman" panose="02020603050405020304" pitchFamily="18" charset="0"/>
              </a:rPr>
              <a:t>4</a:t>
            </a:r>
            <a:r>
              <a:rPr lang="zh-CN" altLang="en-US" sz="3000" b="1" dirty="0">
                <a:latin typeface="黑体" panose="02010609060101010101" pitchFamily="2" charset="-122"/>
                <a:ea typeface="黑体" panose="02010609060101010101" pitchFamily="2" charset="-122"/>
                <a:cs typeface="Times New Roman" panose="02020603050405020304" pitchFamily="18" charset="0"/>
              </a:rPr>
              <a:t>、在中国生物学界，研究昆虫获得院士的科学家很多！</a:t>
            </a:r>
            <a:endParaRPr lang="en-US" altLang="zh-CN" sz="3000" b="1" dirty="0">
              <a:latin typeface="黑体" panose="02010609060101010101" pitchFamily="2" charset="-122"/>
              <a:ea typeface="黑体" panose="02010609060101010101" pitchFamily="2" charset="-122"/>
              <a:cs typeface="Times New Roman" panose="02020603050405020304" pitchFamily="18" charset="0"/>
            </a:endParaRPr>
          </a:p>
          <a:p>
            <a:pPr marL="0">
              <a:lnSpc>
                <a:spcPct val="125000"/>
              </a:lnSpc>
              <a:spcBef>
                <a:spcPts val="0"/>
              </a:spcBef>
              <a:buNone/>
            </a:pPr>
            <a:endParaRPr lang="zh-CN" altLang="en-US" sz="3000" b="1" dirty="0">
              <a:latin typeface="黑体" panose="02010609060101010101" pitchFamily="2" charset="-122"/>
              <a:ea typeface="黑体" panose="02010609060101010101" pitchFamily="2" charset="-122"/>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32460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4158678" y="0"/>
            <a:ext cx="468398" cy="769441"/>
          </a:xfrm>
          <a:prstGeom prst="rect">
            <a:avLst/>
          </a:prstGeom>
          <a:noFill/>
          <a:ln w="9525">
            <a:noFill/>
            <a:miter lim="800000"/>
          </a:ln>
        </p:spPr>
        <p:txBody>
          <a:bodyPr wrap="none">
            <a:spAutoFit/>
          </a:bodyPr>
          <a:lstStyle/>
          <a:p>
            <a:pPr algn="ctr"/>
            <a:r>
              <a:rPr lang="zh-CN" altLang="en-US" sz="4400" b="1" dirty="0">
                <a:solidFill>
                  <a:srgbClr val="220FB1"/>
                </a:solidFill>
                <a:latin typeface="黑体" panose="02010609060101010101" pitchFamily="2" charset="-122"/>
                <a:ea typeface="黑体" panose="02010609060101010101" pitchFamily="2" charset="-122"/>
              </a:rPr>
              <a:t> </a:t>
            </a:r>
            <a:endParaRPr lang="zh-CN" altLang="en-US" sz="4400" b="1" dirty="0">
              <a:solidFill>
                <a:srgbClr val="220FB1"/>
              </a:solidFill>
              <a:latin typeface="黑体" panose="02010609060101010101" pitchFamily="2" charset="-122"/>
              <a:ea typeface="黑体" panose="02010609060101010101" pitchFamily="2" charset="-122"/>
            </a:endParaRPr>
          </a:p>
        </p:txBody>
      </p:sp>
      <p:sp>
        <p:nvSpPr>
          <p:cNvPr id="5" name="TextBox 4"/>
          <p:cNvSpPr txBox="1"/>
          <p:nvPr/>
        </p:nvSpPr>
        <p:spPr>
          <a:xfrm>
            <a:off x="381000" y="1524000"/>
            <a:ext cx="8352928" cy="1882760"/>
          </a:xfrm>
          <a:prstGeom prst="rect">
            <a:avLst/>
          </a:prstGeom>
          <a:noFill/>
        </p:spPr>
        <p:txBody>
          <a:bodyPr wrap="square" rtlCol="0">
            <a:spAutoFit/>
          </a:bodyPr>
          <a:lstStyle/>
          <a:p>
            <a:pPr algn="ctr">
              <a:lnSpc>
                <a:spcPct val="150000"/>
              </a:lnSpc>
            </a:pPr>
            <a:endParaRPr lang="en-US" altLang="zh-CN" sz="3200" b="1" dirty="0">
              <a:solidFill>
                <a:srgbClr val="0000FF"/>
              </a:solidFill>
              <a:latin typeface="黑体" panose="02010609060101010101" pitchFamily="2" charset="-122"/>
              <a:ea typeface="黑体" panose="02010609060101010101" pitchFamily="2" charset="-122"/>
            </a:endParaRPr>
          </a:p>
          <a:p>
            <a:pPr algn="ctr">
              <a:lnSpc>
                <a:spcPct val="150000"/>
              </a:lnSpc>
            </a:pPr>
            <a:r>
              <a:rPr lang="zh-CN" altLang="en-US" sz="5400" b="1" dirty="0">
                <a:solidFill>
                  <a:srgbClr val="0000FF"/>
                </a:solidFill>
                <a:latin typeface="黑体" panose="02010609060101010101" pitchFamily="2" charset="-122"/>
                <a:ea typeface="黑体" panose="02010609060101010101" pitchFamily="2" charset="-122"/>
              </a:rPr>
              <a:t>谢谢大家！</a:t>
            </a:r>
            <a:endParaRPr lang="zh-CN" altLang="en-US" sz="5400" b="1" dirty="0">
              <a:solidFill>
                <a:srgbClr val="0000FF"/>
              </a:solidFill>
              <a:latin typeface="黑体" panose="02010609060101010101" pitchFamily="2" charset="-122"/>
              <a:ea typeface="黑体" panose="0201060906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185737" y="0"/>
            <a:ext cx="4815742" cy="707886"/>
          </a:xfrm>
          <a:prstGeom prst="rect">
            <a:avLst/>
          </a:prstGeom>
          <a:noFill/>
          <a:ln w="9525">
            <a:noFill/>
            <a:miter lim="800000"/>
          </a:ln>
        </p:spPr>
        <p:txBody>
          <a:bodyPr wrap="none">
            <a:spAutoFit/>
          </a:bodyPr>
          <a:lstStyle/>
          <a:p>
            <a:r>
              <a:rPr lang="zh-CN" altLang="en-US" sz="4000" b="1" dirty="0">
                <a:solidFill>
                  <a:srgbClr val="220FB1"/>
                </a:solidFill>
                <a:latin typeface="黑体" panose="02010609060101010101" pitchFamily="2" charset="-122"/>
                <a:ea typeface="黑体" panose="02010609060101010101" pitchFamily="2" charset="-122"/>
              </a:rPr>
              <a:t>二、昆虫学科的名人</a:t>
            </a:r>
            <a:endParaRPr lang="zh-CN" altLang="en-US" sz="4000" b="1" dirty="0">
              <a:solidFill>
                <a:srgbClr val="220FB1"/>
              </a:solidFill>
              <a:latin typeface="黑体" panose="02010609060101010101" pitchFamily="2" charset="-122"/>
              <a:ea typeface="黑体" panose="02010609060101010101" pitchFamily="2" charset="-122"/>
            </a:endParaRPr>
          </a:p>
        </p:txBody>
      </p:sp>
      <p:cxnSp>
        <p:nvCxnSpPr>
          <p:cNvPr id="3" name="Straight Connector 2"/>
          <p:cNvCxnSpPr/>
          <p:nvPr/>
        </p:nvCxnSpPr>
        <p:spPr>
          <a:xfrm>
            <a:off x="0" y="823913"/>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2208" y="1302088"/>
            <a:ext cx="646331" cy="3046988"/>
          </a:xfrm>
          <a:prstGeom prst="rect">
            <a:avLst/>
          </a:prstGeom>
          <a:noFill/>
        </p:spPr>
        <p:txBody>
          <a:bodyPr wrap="none" rtlCol="0">
            <a:spAutoFit/>
          </a:bodyPr>
          <a:lstStyle/>
          <a:p>
            <a:pPr>
              <a:lnSpc>
                <a:spcPct val="200000"/>
              </a:lnSpc>
            </a:pPr>
            <a:endParaRPr lang="en-US" altLang="zh-CN" sz="2400" dirty="0"/>
          </a:p>
          <a:p>
            <a:pPr lvl="1">
              <a:lnSpc>
                <a:spcPct val="200000"/>
              </a:lnSpc>
            </a:pPr>
            <a:endParaRPr lang="zh-CN" altLang="zh-CN" sz="2400" dirty="0"/>
          </a:p>
          <a:p>
            <a:pPr lvl="0">
              <a:lnSpc>
                <a:spcPct val="200000"/>
              </a:lnSpc>
            </a:pPr>
            <a:endParaRPr lang="zh-CN" altLang="zh-CN" sz="2400" dirty="0"/>
          </a:p>
          <a:p>
            <a:pPr>
              <a:lnSpc>
                <a:spcPct val="200000"/>
              </a:lnSpc>
            </a:pPr>
            <a:endParaRPr lang="zh-CN" altLang="en-US" sz="2400" dirty="0"/>
          </a:p>
        </p:txBody>
      </p:sp>
      <p:sp>
        <p:nvSpPr>
          <p:cNvPr id="17" name="Rectangle 16"/>
          <p:cNvSpPr/>
          <p:nvPr/>
        </p:nvSpPr>
        <p:spPr>
          <a:xfrm>
            <a:off x="152400" y="1219200"/>
            <a:ext cx="8763000" cy="3393237"/>
          </a:xfrm>
          <a:prstGeom prst="rect">
            <a:avLst/>
          </a:prstGeom>
          <a:noFill/>
        </p:spPr>
        <p:txBody>
          <a:bodyPr wrap="square">
            <a:spAutoFit/>
          </a:bodyPr>
          <a:lstStyle/>
          <a:p>
            <a:pPr marL="514350" indent="-514350" fontAlgn="auto">
              <a:lnSpc>
                <a:spcPct val="150000"/>
              </a:lnSpc>
              <a:spcBef>
                <a:spcPts val="600"/>
              </a:spcBef>
              <a:spcAft>
                <a:spcPts val="600"/>
              </a:spcAft>
              <a:buClr>
                <a:srgbClr val="FF0000"/>
              </a:buClr>
              <a:buFont typeface="Wingdings" panose="05000000000000000000" pitchFamily="2" charset="2"/>
              <a:buChar char="l"/>
              <a:defRPr/>
            </a:pPr>
            <a:r>
              <a:rPr lang="zh-CN" altLang="en-US" sz="3200" b="1" dirty="0">
                <a:solidFill>
                  <a:srgbClr val="0000FF"/>
                </a:solidFill>
                <a:latin typeface="黑体" panose="02010609060101010101" pitchFamily="2" charset="-122"/>
                <a:ea typeface="黑体" panose="02010609060101010101" pitchFamily="2" charset="-122"/>
              </a:rPr>
              <a:t>张之光   原植物保护系主任</a:t>
            </a:r>
            <a:endParaRPr lang="en-US" altLang="zh-CN" sz="3200" b="1" dirty="0">
              <a:solidFill>
                <a:srgbClr val="0000FF"/>
              </a:solidFill>
              <a:latin typeface="黑体" panose="02010609060101010101" pitchFamily="2" charset="-122"/>
              <a:ea typeface="黑体" panose="02010609060101010101" pitchFamily="2" charset="-122"/>
            </a:endParaRPr>
          </a:p>
          <a:p>
            <a:pPr marL="514350" indent="-514350" fontAlgn="auto">
              <a:lnSpc>
                <a:spcPct val="150000"/>
              </a:lnSpc>
              <a:spcBef>
                <a:spcPts val="600"/>
              </a:spcBef>
              <a:spcAft>
                <a:spcPts val="600"/>
              </a:spcAft>
              <a:buClr>
                <a:srgbClr val="FF0000"/>
              </a:buClr>
              <a:buFont typeface="Wingdings" panose="05000000000000000000" pitchFamily="2" charset="2"/>
              <a:buChar char="l"/>
              <a:defRPr/>
            </a:pPr>
            <a:r>
              <a:rPr lang="zh-CN" altLang="en-US" sz="3200" b="1" dirty="0">
                <a:solidFill>
                  <a:srgbClr val="0000FF"/>
                </a:solidFill>
                <a:latin typeface="黑体" panose="02010609060101010101" pitchFamily="2" charset="-122"/>
                <a:ea typeface="黑体" panose="02010609060101010101" pitchFamily="2" charset="-122"/>
              </a:rPr>
              <a:t>孙少轩   著名昆虫学家   </a:t>
            </a:r>
            <a:endParaRPr lang="en-US" altLang="zh-CN" sz="3200" b="1" dirty="0">
              <a:solidFill>
                <a:srgbClr val="0000FF"/>
              </a:solidFill>
              <a:latin typeface="黑体" panose="02010609060101010101" pitchFamily="2" charset="-122"/>
              <a:ea typeface="黑体" panose="02010609060101010101" pitchFamily="2" charset="-122"/>
            </a:endParaRPr>
          </a:p>
          <a:p>
            <a:pPr marL="514350" indent="-514350" fontAlgn="auto">
              <a:lnSpc>
                <a:spcPct val="150000"/>
              </a:lnSpc>
              <a:spcBef>
                <a:spcPts val="600"/>
              </a:spcBef>
              <a:spcAft>
                <a:spcPts val="600"/>
              </a:spcAft>
              <a:buClr>
                <a:srgbClr val="FF0000"/>
              </a:buClr>
              <a:buFont typeface="Wingdings" panose="05000000000000000000" pitchFamily="2" charset="2"/>
              <a:buChar char="l"/>
              <a:defRPr/>
            </a:pPr>
            <a:r>
              <a:rPr lang="zh-CN" altLang="en-US" sz="3200" b="1" dirty="0">
                <a:solidFill>
                  <a:srgbClr val="0000FF"/>
                </a:solidFill>
                <a:latin typeface="黑体" panose="02010609060101010101" pitchFamily="2" charset="-122"/>
                <a:ea typeface="黑体" panose="02010609060101010101" pitchFamily="2" charset="-122"/>
              </a:rPr>
              <a:t>牟吉元   原植物保护系主任</a:t>
            </a:r>
            <a:endParaRPr lang="en-US" altLang="zh-CN" sz="3200" b="1" dirty="0">
              <a:solidFill>
                <a:srgbClr val="0000FF"/>
              </a:solidFill>
              <a:latin typeface="黑体" panose="02010609060101010101" pitchFamily="2" charset="-122"/>
              <a:ea typeface="黑体" panose="02010609060101010101" pitchFamily="2" charset="-122"/>
            </a:endParaRPr>
          </a:p>
          <a:p>
            <a:pPr marL="514350" indent="-514350" fontAlgn="auto">
              <a:lnSpc>
                <a:spcPct val="150000"/>
              </a:lnSpc>
              <a:spcBef>
                <a:spcPts val="600"/>
              </a:spcBef>
              <a:spcAft>
                <a:spcPts val="600"/>
              </a:spcAft>
              <a:buClr>
                <a:srgbClr val="FF0000"/>
              </a:buClr>
              <a:buFont typeface="Wingdings" panose="05000000000000000000" pitchFamily="2" charset="2"/>
              <a:buChar char="l"/>
              <a:defRPr/>
            </a:pPr>
            <a:r>
              <a:rPr lang="zh-CN" altLang="en-US" sz="3200" b="1" dirty="0">
                <a:solidFill>
                  <a:srgbClr val="0000FF"/>
                </a:solidFill>
                <a:latin typeface="黑体" panose="02010609060101010101" pitchFamily="2" charset="-122"/>
                <a:ea typeface="黑体" panose="02010609060101010101" pitchFamily="2" charset="-122"/>
              </a:rPr>
              <a:t>印象初   中国科学院院士  </a:t>
            </a:r>
            <a:endParaRPr lang="en-US" altLang="zh-CN" sz="3200" b="1" dirty="0">
              <a:solidFill>
                <a:srgbClr val="0000FF"/>
              </a:solidFill>
              <a:latin typeface="黑体" panose="02010609060101010101" pitchFamily="2" charset="-122"/>
              <a:ea typeface="黑体" panose="02010609060101010101" pitchFamily="2" charset="-122"/>
            </a:endParaRPr>
          </a:p>
        </p:txBody>
      </p:sp>
      <p:pic>
        <p:nvPicPr>
          <p:cNvPr id="6" name="Picture 2"/>
          <p:cNvPicPr>
            <a:picLocks noChangeAspect="1" noChangeArrowheads="1"/>
          </p:cNvPicPr>
          <p:nvPr/>
        </p:nvPicPr>
        <p:blipFill>
          <a:blip r:embed="rId1" cstate="print"/>
          <a:srcRect/>
          <a:stretch>
            <a:fillRect/>
          </a:stretch>
        </p:blipFill>
        <p:spPr bwMode="auto">
          <a:xfrm>
            <a:off x="1" y="4766742"/>
            <a:ext cx="2743200" cy="2091257"/>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2928730" y="4744140"/>
            <a:ext cx="2743200" cy="2113860"/>
          </a:xfrm>
          <a:prstGeom prst="rect">
            <a:avLst/>
          </a:prstGeom>
          <a:noFill/>
          <a:ln w="9525">
            <a:noFill/>
            <a:miter lim="800000"/>
            <a:headEnd/>
            <a:tailEnd/>
          </a:ln>
          <a:effectLst/>
        </p:spPr>
      </p:pic>
      <p:pic>
        <p:nvPicPr>
          <p:cNvPr id="8" name="Picture 2" descr="http://photocdn.sohu.com/20150702/mp21029557_1435831065181_2_th.jpeg"/>
          <p:cNvPicPr>
            <a:picLocks noChangeAspect="1" noChangeArrowheads="1"/>
          </p:cNvPicPr>
          <p:nvPr/>
        </p:nvPicPr>
        <p:blipFill>
          <a:blip r:embed="rId3" cstate="print"/>
          <a:srcRect/>
          <a:stretch>
            <a:fillRect/>
          </a:stretch>
        </p:blipFill>
        <p:spPr bwMode="auto">
          <a:xfrm>
            <a:off x="5867400" y="4682190"/>
            <a:ext cx="3266660" cy="217580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185737" y="0"/>
            <a:ext cx="3579826" cy="769441"/>
          </a:xfrm>
          <a:prstGeom prst="rect">
            <a:avLst/>
          </a:prstGeom>
          <a:noFill/>
          <a:ln w="9525">
            <a:noFill/>
            <a:miter lim="800000"/>
          </a:ln>
        </p:spPr>
        <p:txBody>
          <a:bodyPr wrap="none">
            <a:spAutoFit/>
          </a:bodyPr>
          <a:lstStyle/>
          <a:p>
            <a:r>
              <a:rPr lang="zh-CN" altLang="en-US" sz="4400" b="1" dirty="0">
                <a:solidFill>
                  <a:srgbClr val="220FB1"/>
                </a:solidFill>
                <a:latin typeface="黑体" panose="02010609060101010101" pitchFamily="2" charset="-122"/>
                <a:ea typeface="黑体" panose="02010609060101010101" pitchFamily="2" charset="-122"/>
              </a:rPr>
              <a:t>三、研究方向</a:t>
            </a:r>
            <a:endParaRPr lang="zh-CN" altLang="en-US" sz="4400" b="1" dirty="0">
              <a:solidFill>
                <a:srgbClr val="220FB1"/>
              </a:solidFill>
              <a:latin typeface="黑体" panose="02010609060101010101" pitchFamily="2" charset="-122"/>
              <a:ea typeface="黑体" panose="02010609060101010101" pitchFamily="2" charset="-122"/>
            </a:endParaRPr>
          </a:p>
        </p:txBody>
      </p:sp>
      <p:cxnSp>
        <p:nvCxnSpPr>
          <p:cNvPr id="3" name="Straight Connector 2"/>
          <p:cNvCxnSpPr/>
          <p:nvPr/>
        </p:nvCxnSpPr>
        <p:spPr>
          <a:xfrm>
            <a:off x="0" y="823913"/>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2208" y="1302088"/>
            <a:ext cx="646331" cy="3046988"/>
          </a:xfrm>
          <a:prstGeom prst="rect">
            <a:avLst/>
          </a:prstGeom>
          <a:noFill/>
        </p:spPr>
        <p:txBody>
          <a:bodyPr wrap="none" rtlCol="0">
            <a:spAutoFit/>
          </a:bodyPr>
          <a:lstStyle/>
          <a:p>
            <a:pPr>
              <a:lnSpc>
                <a:spcPct val="200000"/>
              </a:lnSpc>
            </a:pPr>
            <a:endParaRPr lang="en-US" altLang="zh-CN" sz="2400" dirty="0"/>
          </a:p>
          <a:p>
            <a:pPr lvl="1">
              <a:lnSpc>
                <a:spcPct val="200000"/>
              </a:lnSpc>
            </a:pPr>
            <a:endParaRPr lang="zh-CN" altLang="zh-CN" sz="2400" dirty="0"/>
          </a:p>
          <a:p>
            <a:pPr lvl="0">
              <a:lnSpc>
                <a:spcPct val="200000"/>
              </a:lnSpc>
            </a:pPr>
            <a:endParaRPr lang="zh-CN" altLang="zh-CN" sz="2400" dirty="0"/>
          </a:p>
          <a:p>
            <a:pPr>
              <a:lnSpc>
                <a:spcPct val="200000"/>
              </a:lnSpc>
            </a:pPr>
            <a:endParaRPr lang="zh-CN" altLang="en-US" sz="2400" dirty="0"/>
          </a:p>
        </p:txBody>
      </p:sp>
      <p:sp>
        <p:nvSpPr>
          <p:cNvPr id="7" name="TextBox 6"/>
          <p:cNvSpPr txBox="1"/>
          <p:nvPr/>
        </p:nvSpPr>
        <p:spPr>
          <a:xfrm>
            <a:off x="3048000" y="3886200"/>
            <a:ext cx="5791200" cy="1666875"/>
          </a:xfrm>
          <a:prstGeom prst="rect">
            <a:avLst/>
          </a:prstGeom>
          <a:ln>
            <a:no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457200" indent="-457200" algn="l" fontAlgn="auto">
              <a:lnSpc>
                <a:spcPct val="110000"/>
              </a:lnSpc>
              <a:spcBef>
                <a:spcPts val="600"/>
              </a:spcBef>
              <a:buClrTx/>
              <a:buSzTx/>
              <a:buFont typeface="Arial" panose="020B0604020202020204" pitchFamily="34" charset="0"/>
              <a:buChar char="•"/>
            </a:pP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昆虫（螨）分类与资源利用</a:t>
            </a:r>
            <a:endParaRPr lang="zh-CN" altLang="zh-CN" sz="2800" b="1" dirty="0">
              <a:latin typeface="Times New Roman" panose="02020603050405020304" pitchFamily="18" charset="0"/>
              <a:ea typeface="黑体" panose="02010609060101010101" pitchFamily="2" charset="-122"/>
              <a:cs typeface="Times New Roman" panose="02020603050405020304" pitchFamily="18" charset="0"/>
            </a:endParaRPr>
          </a:p>
          <a:p>
            <a:pPr marL="457200" indent="-457200" algn="l" fontAlgn="auto">
              <a:lnSpc>
                <a:spcPct val="110000"/>
              </a:lnSpc>
              <a:spcBef>
                <a:spcPts val="600"/>
              </a:spcBef>
              <a:buClrTx/>
              <a:buSzTx/>
              <a:buFont typeface="Arial" panose="020B0604020202020204" pitchFamily="34" charset="0"/>
              <a:buChar char="•"/>
            </a:pP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昆虫生态与害虫综合治理</a:t>
            </a:r>
            <a:endParaRPr lang="zh-CN" altLang="zh-CN" sz="2800" b="1" dirty="0">
              <a:latin typeface="Times New Roman" panose="02020603050405020304" pitchFamily="18" charset="0"/>
              <a:ea typeface="黑体" panose="02010609060101010101" pitchFamily="2" charset="-122"/>
              <a:cs typeface="Times New Roman" panose="02020603050405020304" pitchFamily="18" charset="0"/>
            </a:endParaRPr>
          </a:p>
          <a:p>
            <a:pPr marL="457200" indent="-457200" algn="l" fontAlgn="auto">
              <a:lnSpc>
                <a:spcPct val="110000"/>
              </a:lnSpc>
              <a:spcBef>
                <a:spcPts val="600"/>
              </a:spcBef>
              <a:buClrTx/>
              <a:buSzTx/>
              <a:buFont typeface="Arial" panose="020B0604020202020204" pitchFamily="34" charset="0"/>
              <a:buChar char="•"/>
            </a:pP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昆虫生理生化与分子生物学</a:t>
            </a:r>
            <a:endParaRPr lang="zh-CN" altLang="zh-CN" sz="2800" b="1"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6" name="矩形 5"/>
          <p:cNvSpPr/>
          <p:nvPr/>
        </p:nvSpPr>
        <p:spPr>
          <a:xfrm>
            <a:off x="152400" y="914400"/>
            <a:ext cx="4648200" cy="1986280"/>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a:lnSpc>
                <a:spcPct val="110000"/>
              </a:lnSpc>
            </a:pPr>
            <a:r>
              <a:rPr lang="zh-CN" altLang="zh-CN" sz="2800" b="1"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植物保护：</a:t>
            </a:r>
            <a:br>
              <a:rPr lang="en-US" altLang="zh-CN" sz="2800" dirty="0">
                <a:latin typeface="Times New Roman" panose="02020603050405020304" pitchFamily="18" charset="0"/>
                <a:ea typeface="黑体" panose="02010609060101010101" pitchFamily="2" charset="-122"/>
                <a:cs typeface="Times New Roman" panose="02020603050405020304" pitchFamily="18" charset="0"/>
              </a:rPr>
            </a:br>
            <a:r>
              <a:rPr lang="en-US" altLang="zh-CN" sz="2800" dirty="0">
                <a:latin typeface="Times New Roman" panose="02020603050405020304" pitchFamily="18" charset="0"/>
                <a:ea typeface="黑体" panose="02010609060101010101" pitchFamily="2" charset="-122"/>
                <a:cs typeface="Times New Roman" panose="02020603050405020304" pitchFamily="18" charset="0"/>
              </a:rPr>
              <a:t>    </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植物病理学</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        </a:t>
            </a:r>
            <a:b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b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    </a:t>
            </a:r>
            <a:r>
              <a:rPr lang="zh-CN" altLang="zh-CN" sz="2800" b="1" dirty="0">
                <a:solidFill>
                  <a:srgbClr val="0000FF"/>
                </a:solidFill>
                <a:latin typeface="Times New Roman" panose="02020603050405020304" pitchFamily="18" charset="0"/>
                <a:ea typeface="黑体" panose="02010609060101010101" pitchFamily="2" charset="-122"/>
                <a:cs typeface="Times New Roman" panose="02020603050405020304" pitchFamily="18" charset="0"/>
              </a:rPr>
              <a:t>农业昆虫与害虫防治</a:t>
            </a:r>
            <a:r>
              <a:rPr lang="en-US" altLang="zh-CN" sz="2800" b="1" dirty="0">
                <a:solidFill>
                  <a:srgbClr val="0000FF"/>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      </a:t>
            </a:r>
            <a:b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b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    </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rPr>
              <a:t>农药学</a:t>
            </a:r>
            <a:endParaRPr lang="zh-CN" altLang="en-US" sz="2800" b="1" dirty="0"/>
          </a:p>
        </p:txBody>
      </p:sp>
      <p:sp>
        <p:nvSpPr>
          <p:cNvPr id="10" name="Text Box 25"/>
          <p:cNvSpPr txBox="1">
            <a:spLocks noChangeArrowheads="1"/>
          </p:cNvSpPr>
          <p:nvPr/>
        </p:nvSpPr>
        <p:spPr bwMode="auto">
          <a:xfrm>
            <a:off x="5029200" y="1066800"/>
            <a:ext cx="4114800" cy="523220"/>
          </a:xfrm>
          <a:prstGeom prst="rect">
            <a:avLst/>
          </a:prstGeom>
          <a:noFill/>
          <a:ln w="9525">
            <a:noFill/>
            <a:miter lim="800000"/>
          </a:ln>
          <a:effectLst/>
        </p:spPr>
        <p:txBody>
          <a:bodyPr wrap="square">
            <a:spAutoFit/>
          </a:bodyPr>
          <a:lstStyle/>
          <a:p>
            <a:pPr>
              <a:spcBef>
                <a:spcPct val="50000"/>
              </a:spcBef>
            </a:pPr>
            <a:r>
              <a:rPr lang="zh-CN" altLang="zh-CN" sz="2800" b="1" dirty="0">
                <a:solidFill>
                  <a:srgbClr val="0000FF"/>
                </a:solidFill>
                <a:latin typeface="黑体" panose="02010609060101010101" pitchFamily="2" charset="-122"/>
                <a:ea typeface="黑体" panose="02010609060101010101" pitchFamily="2" charset="-122"/>
              </a:rPr>
              <a:t>博士学位授权</a:t>
            </a:r>
            <a:r>
              <a:rPr lang="en-US" altLang="zh-CN" sz="2800" b="1" dirty="0">
                <a:solidFill>
                  <a:srgbClr val="0000FF"/>
                </a:solidFill>
                <a:latin typeface="黑体" panose="02010609060101010101" pitchFamily="2" charset="-122"/>
                <a:ea typeface="黑体" panose="02010609060101010101" pitchFamily="2" charset="-122"/>
              </a:rPr>
              <a:t> </a:t>
            </a:r>
            <a:r>
              <a:rPr lang="zh-CN" altLang="zh-CN" sz="2800" b="1" dirty="0">
                <a:solidFill>
                  <a:srgbClr val="0000FF"/>
                </a:solidFill>
                <a:latin typeface="黑体" panose="02010609060101010101" pitchFamily="2" charset="-122"/>
                <a:ea typeface="黑体" panose="02010609060101010101" pitchFamily="2" charset="-122"/>
              </a:rPr>
              <a:t>一级学科</a:t>
            </a:r>
            <a:endParaRPr lang="zh-CN" altLang="en-US" sz="2800" b="1" dirty="0">
              <a:solidFill>
                <a:srgbClr val="0000FF"/>
              </a:solidFill>
              <a:latin typeface="黑体" panose="02010609060101010101" pitchFamily="2" charset="-122"/>
              <a:ea typeface="黑体" panose="02010609060101010101" pitchFamily="2" charset="-122"/>
            </a:endParaRPr>
          </a:p>
        </p:txBody>
      </p:sp>
      <p:sp>
        <p:nvSpPr>
          <p:cNvPr id="11" name="Text Box 25"/>
          <p:cNvSpPr txBox="1">
            <a:spLocks noChangeArrowheads="1"/>
          </p:cNvSpPr>
          <p:nvPr/>
        </p:nvSpPr>
        <p:spPr bwMode="auto">
          <a:xfrm>
            <a:off x="5029200" y="1676400"/>
            <a:ext cx="4114800" cy="523220"/>
          </a:xfrm>
          <a:prstGeom prst="rect">
            <a:avLst/>
          </a:prstGeom>
          <a:noFill/>
          <a:ln w="9525">
            <a:noFill/>
            <a:miter lim="800000"/>
          </a:ln>
          <a:effectLst/>
        </p:spPr>
        <p:txBody>
          <a:bodyPr wrap="square">
            <a:spAutoFit/>
          </a:bodyPr>
          <a:lstStyle/>
          <a:p>
            <a:pPr>
              <a:spcBef>
                <a:spcPct val="50000"/>
              </a:spcBef>
            </a:pPr>
            <a:r>
              <a:rPr lang="zh-CN" altLang="en-US" sz="2800" b="1" dirty="0">
                <a:solidFill>
                  <a:srgbClr val="0000FF"/>
                </a:solidFill>
                <a:latin typeface="黑体" panose="02010609060101010101" pitchFamily="2" charset="-122"/>
                <a:ea typeface="黑体" panose="02010609060101010101" pitchFamily="2" charset="-122"/>
              </a:rPr>
              <a:t>硕</a:t>
            </a:r>
            <a:r>
              <a:rPr lang="zh-CN" altLang="zh-CN" sz="2800" b="1" dirty="0">
                <a:solidFill>
                  <a:srgbClr val="0000FF"/>
                </a:solidFill>
                <a:latin typeface="黑体" panose="02010609060101010101" pitchFamily="2" charset="-122"/>
                <a:ea typeface="黑体" panose="02010609060101010101" pitchFamily="2" charset="-122"/>
              </a:rPr>
              <a:t>士学位授权</a:t>
            </a:r>
            <a:r>
              <a:rPr lang="en-US" altLang="zh-CN" sz="2800" b="1" dirty="0">
                <a:solidFill>
                  <a:srgbClr val="0000FF"/>
                </a:solidFill>
                <a:latin typeface="黑体" panose="02010609060101010101" pitchFamily="2" charset="-122"/>
                <a:ea typeface="黑体" panose="02010609060101010101" pitchFamily="2" charset="-122"/>
              </a:rPr>
              <a:t> </a:t>
            </a:r>
            <a:r>
              <a:rPr lang="zh-CN" altLang="zh-CN" sz="2800" b="1" dirty="0">
                <a:solidFill>
                  <a:srgbClr val="0000FF"/>
                </a:solidFill>
                <a:latin typeface="黑体" panose="02010609060101010101" pitchFamily="2" charset="-122"/>
                <a:ea typeface="黑体" panose="02010609060101010101" pitchFamily="2" charset="-122"/>
              </a:rPr>
              <a:t>一级学科</a:t>
            </a:r>
            <a:endParaRPr lang="zh-CN" altLang="en-US" sz="2800" b="1" dirty="0">
              <a:solidFill>
                <a:srgbClr val="0000FF"/>
              </a:solidFill>
              <a:latin typeface="黑体" panose="02010609060101010101" pitchFamily="2" charset="-122"/>
              <a:ea typeface="黑体" panose="02010609060101010101" pitchFamily="2" charset="-122"/>
            </a:endParaRPr>
          </a:p>
        </p:txBody>
      </p:sp>
      <p:sp>
        <p:nvSpPr>
          <p:cNvPr id="12" name="下箭头 11"/>
          <p:cNvSpPr/>
          <p:nvPr/>
        </p:nvSpPr>
        <p:spPr>
          <a:xfrm>
            <a:off x="3962400" y="2895600"/>
            <a:ext cx="911860" cy="91440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文本框 2"/>
          <p:cNvSpPr txBox="1">
            <a:spLocks noChangeArrowheads="1"/>
          </p:cNvSpPr>
          <p:nvPr/>
        </p:nvSpPr>
        <p:spPr bwMode="auto">
          <a:xfrm>
            <a:off x="1041400" y="168275"/>
            <a:ext cx="7061200" cy="6615430"/>
          </a:xfrm>
          <a:prstGeom prst="rect">
            <a:avLst/>
          </a:prstGeom>
          <a:noFill/>
          <a:ln w="9525">
            <a:noFill/>
            <a:miter lim="800000"/>
          </a:ln>
        </p:spPr>
        <p:txBody>
          <a:bodyPr>
            <a:spAutoFit/>
          </a:bodyPr>
          <a:lstStyle/>
          <a:p>
            <a:pPr>
              <a:lnSpc>
                <a:spcPct val="120000"/>
              </a:lnSpc>
            </a:pPr>
            <a:r>
              <a:rPr lang="en-US" altLang="zh-CN" sz="2200" b="1" dirty="0">
                <a:solidFill>
                  <a:srgbClr val="0000FF"/>
                </a:solidFill>
                <a:latin typeface="黑体" panose="02010609060101010101" pitchFamily="2" charset="-122"/>
                <a:ea typeface="黑体" panose="02010609060101010101" pitchFamily="2" charset="-122"/>
              </a:rPr>
              <a:t>                 </a:t>
            </a:r>
            <a:r>
              <a:rPr lang="zh-CN" altLang="en-US" sz="2200" b="1" dirty="0">
                <a:solidFill>
                  <a:srgbClr val="0000FF"/>
                </a:solidFill>
                <a:latin typeface="黑体" panose="02010609060101010101" pitchFamily="2" charset="-122"/>
                <a:ea typeface="黑体" panose="02010609060101010101" pitchFamily="2" charset="-122"/>
              </a:rPr>
              <a:t>细分的科研方向</a:t>
            </a:r>
            <a:endParaRPr lang="en-US" altLang="zh-CN" sz="2200" b="1" dirty="0">
              <a:solidFill>
                <a:srgbClr val="0000FF"/>
              </a:solidFill>
              <a:latin typeface="黑体" panose="02010609060101010101" pitchFamily="2" charset="-122"/>
              <a:ea typeface="黑体" panose="02010609060101010101" pitchFamily="2" charset="-122"/>
            </a:endParaRPr>
          </a:p>
          <a:p>
            <a:pPr>
              <a:lnSpc>
                <a:spcPct val="130000"/>
              </a:lnSpc>
            </a:pPr>
            <a:r>
              <a:rPr lang="en-US" altLang="zh-CN" sz="2200" b="1" dirty="0">
                <a:latin typeface="黑体" panose="02010609060101010101" pitchFamily="2" charset="-122"/>
                <a:ea typeface="黑体" panose="02010609060101010101" pitchFamily="2" charset="-122"/>
              </a:rPr>
              <a:t>1</a:t>
            </a:r>
            <a:r>
              <a:rPr lang="zh-CN" altLang="en-US" sz="2200" b="1" dirty="0">
                <a:latin typeface="黑体" panose="02010609060101010101" pitchFamily="2" charset="-122"/>
                <a:ea typeface="黑体" panose="02010609060101010101" pitchFamily="2" charset="-122"/>
              </a:rPr>
              <a:t>、蝗虫系统学</a:t>
            </a:r>
            <a:r>
              <a:rPr lang="en-US" altLang="zh-CN" sz="2200" b="1" dirty="0">
                <a:latin typeface="黑体" panose="02010609060101010101" pitchFamily="2" charset="-122"/>
                <a:ea typeface="黑体" panose="02010609060101010101" pitchFamily="2" charset="-122"/>
              </a:rPr>
              <a:t>/</a:t>
            </a:r>
            <a:r>
              <a:rPr lang="zh-CN" altLang="en-US" sz="2200" b="1" dirty="0">
                <a:latin typeface="黑体" panose="02010609060101010101" pitchFamily="2" charset="-122"/>
                <a:ea typeface="黑体" panose="02010609060101010101" pitchFamily="2" charset="-122"/>
              </a:rPr>
              <a:t>分类学</a:t>
            </a:r>
            <a:endParaRPr lang="zh-CN" altLang="en-US" sz="2200" b="1" dirty="0">
              <a:latin typeface="黑体" panose="02010609060101010101" pitchFamily="2" charset="-122"/>
              <a:ea typeface="黑体" panose="02010609060101010101" pitchFamily="2" charset="-122"/>
            </a:endParaRPr>
          </a:p>
          <a:p>
            <a:pPr>
              <a:lnSpc>
                <a:spcPct val="130000"/>
              </a:lnSpc>
            </a:pPr>
            <a:r>
              <a:rPr lang="en-US" altLang="zh-CN" sz="2200" b="1" dirty="0">
                <a:latin typeface="黑体" panose="02010609060101010101" pitchFamily="2" charset="-122"/>
                <a:ea typeface="黑体" panose="02010609060101010101" pitchFamily="2" charset="-122"/>
              </a:rPr>
              <a:t>2</a:t>
            </a:r>
            <a:r>
              <a:rPr lang="zh-CN" altLang="en-US" sz="2200" b="1" dirty="0">
                <a:latin typeface="黑体" panose="02010609060101010101" pitchFamily="2" charset="-122"/>
                <a:ea typeface="黑体" panose="02010609060101010101" pitchFamily="2" charset="-122"/>
              </a:rPr>
              <a:t>、昆虫生理与生态</a:t>
            </a:r>
            <a:endParaRPr lang="en-US" altLang="zh-CN" sz="2200" b="1" dirty="0">
              <a:latin typeface="黑体" panose="02010609060101010101" pitchFamily="2" charset="-122"/>
              <a:ea typeface="黑体" panose="02010609060101010101" pitchFamily="2" charset="-122"/>
            </a:endParaRPr>
          </a:p>
          <a:p>
            <a:pPr>
              <a:lnSpc>
                <a:spcPct val="130000"/>
              </a:lnSpc>
            </a:pPr>
            <a:r>
              <a:rPr lang="en-US" altLang="zh-CN" sz="2200" b="1" dirty="0">
                <a:latin typeface="黑体" panose="02010609060101010101" pitchFamily="2" charset="-122"/>
                <a:ea typeface="黑体" panose="02010609060101010101" pitchFamily="2" charset="-122"/>
              </a:rPr>
              <a:t>3</a:t>
            </a:r>
            <a:r>
              <a:rPr lang="zh-CN" altLang="en-US" sz="2200" b="1" dirty="0">
                <a:latin typeface="黑体" panose="02010609060101010101" pitchFamily="2" charset="-122"/>
                <a:ea typeface="黑体" panose="02010609060101010101" pitchFamily="2" charset="-122"/>
              </a:rPr>
              <a:t>、天敌昆虫（中华通草蛉、异色瓢虫）的研究</a:t>
            </a:r>
            <a:endParaRPr lang="zh-CN" altLang="en-US" sz="2200" b="1" dirty="0">
              <a:latin typeface="黑体" panose="02010609060101010101" pitchFamily="2" charset="-122"/>
              <a:ea typeface="黑体" panose="02010609060101010101" pitchFamily="2" charset="-122"/>
            </a:endParaRPr>
          </a:p>
          <a:p>
            <a:pPr>
              <a:lnSpc>
                <a:spcPct val="130000"/>
              </a:lnSpc>
            </a:pPr>
            <a:r>
              <a:rPr lang="en-US" altLang="zh-CN" sz="2200" b="1" dirty="0">
                <a:latin typeface="黑体" panose="02010609060101010101" pitchFamily="2" charset="-122"/>
                <a:ea typeface="黑体" panose="02010609060101010101" pitchFamily="2" charset="-122"/>
              </a:rPr>
              <a:t>4</a:t>
            </a:r>
            <a:r>
              <a:rPr lang="zh-CN" altLang="en-US" sz="2200" b="1" dirty="0">
                <a:latin typeface="黑体" panose="02010609060101010101" pitchFamily="2" charset="-122"/>
                <a:ea typeface="黑体" panose="02010609060101010101" pitchFamily="2" charset="-122"/>
              </a:rPr>
              <a:t>、土壤昆虫、螨类</a:t>
            </a:r>
            <a:endParaRPr lang="zh-CN" altLang="en-US" sz="2200" b="1" dirty="0">
              <a:latin typeface="黑体" panose="02010609060101010101" pitchFamily="2" charset="-122"/>
              <a:ea typeface="黑体" panose="02010609060101010101" pitchFamily="2" charset="-122"/>
            </a:endParaRPr>
          </a:p>
          <a:p>
            <a:pPr>
              <a:lnSpc>
                <a:spcPct val="130000"/>
              </a:lnSpc>
            </a:pPr>
            <a:r>
              <a:rPr lang="en-US" altLang="zh-CN" sz="2200" b="1" dirty="0">
                <a:latin typeface="黑体" panose="02010609060101010101" pitchFamily="2" charset="-122"/>
                <a:ea typeface="黑体" panose="02010609060101010101" pitchFamily="2" charset="-122"/>
                <a:sym typeface="宋体" panose="02010600030101010101" pitchFamily="2" charset="-122"/>
              </a:rPr>
              <a:t>5</a:t>
            </a:r>
            <a:r>
              <a:rPr lang="zh-CN" altLang="en-US" sz="2200" b="1" dirty="0">
                <a:latin typeface="黑体" panose="02010609060101010101" pitchFamily="2" charset="-122"/>
                <a:ea typeface="黑体" panose="02010609060101010101" pitchFamily="2" charset="-122"/>
                <a:sym typeface="宋体" panose="02010600030101010101" pitchFamily="2" charset="-122"/>
              </a:rPr>
              <a:t>、果树害虫、蔬菜害虫等经济作物昆虫</a:t>
            </a:r>
            <a:endParaRPr lang="zh-CN" altLang="en-US" sz="2200" b="1" dirty="0">
              <a:latin typeface="黑体" panose="02010609060101010101" pitchFamily="2" charset="-122"/>
              <a:ea typeface="黑体" panose="02010609060101010101" pitchFamily="2" charset="-122"/>
            </a:endParaRPr>
          </a:p>
          <a:p>
            <a:pPr>
              <a:lnSpc>
                <a:spcPct val="130000"/>
              </a:lnSpc>
            </a:pPr>
            <a:r>
              <a:rPr lang="en-US" altLang="zh-CN" sz="2200" b="1" dirty="0">
                <a:latin typeface="黑体" panose="02010609060101010101" pitchFamily="2" charset="-122"/>
                <a:ea typeface="黑体" panose="02010609060101010101" pitchFamily="2" charset="-122"/>
                <a:sym typeface="宋体" panose="02010600030101010101" pitchFamily="2" charset="-122"/>
              </a:rPr>
              <a:t>6</a:t>
            </a:r>
            <a:r>
              <a:rPr lang="zh-CN" altLang="en-US" sz="2200" b="1" dirty="0">
                <a:latin typeface="黑体" panose="02010609060101010101" pitchFamily="2" charset="-122"/>
                <a:ea typeface="黑体" panose="02010609060101010101" pitchFamily="2" charset="-122"/>
                <a:sym typeface="宋体" panose="02010600030101010101" pitchFamily="2" charset="-122"/>
              </a:rPr>
              <a:t>、小麦、</a:t>
            </a:r>
            <a:r>
              <a:rPr lang="zh-CN" altLang="en-US" sz="2200" b="1" dirty="0">
                <a:latin typeface="黑体" panose="02010609060101010101" pitchFamily="2" charset="-122"/>
                <a:ea typeface="黑体" panose="02010609060101010101" pitchFamily="2" charset="-122"/>
              </a:rPr>
              <a:t>玉米害虫</a:t>
            </a:r>
            <a:endParaRPr lang="zh-CN" altLang="en-US" sz="2200" b="1" dirty="0">
              <a:latin typeface="黑体" panose="02010609060101010101" pitchFamily="2" charset="-122"/>
              <a:ea typeface="黑体" panose="02010609060101010101" pitchFamily="2" charset="-122"/>
            </a:endParaRPr>
          </a:p>
          <a:p>
            <a:pPr>
              <a:lnSpc>
                <a:spcPct val="130000"/>
              </a:lnSpc>
            </a:pPr>
            <a:r>
              <a:rPr lang="en-US" altLang="zh-CN" sz="2200" b="1" dirty="0">
                <a:latin typeface="黑体" panose="02010609060101010101" pitchFamily="2" charset="-122"/>
                <a:ea typeface="黑体" panose="02010609060101010101" pitchFamily="2" charset="-122"/>
              </a:rPr>
              <a:t>7</a:t>
            </a:r>
            <a:r>
              <a:rPr lang="zh-CN" altLang="en-US" sz="2200" b="1" dirty="0">
                <a:latin typeface="黑体" panose="02010609060101010101" pitchFamily="2" charset="-122"/>
                <a:ea typeface="黑体" panose="02010609060101010101" pitchFamily="2" charset="-122"/>
              </a:rPr>
              <a:t>、植保大数据</a:t>
            </a:r>
            <a:endParaRPr lang="en-US" altLang="zh-CN" sz="2200" b="1" dirty="0">
              <a:latin typeface="黑体" panose="02010609060101010101" pitchFamily="2" charset="-122"/>
              <a:ea typeface="黑体" panose="02010609060101010101" pitchFamily="2" charset="-122"/>
            </a:endParaRPr>
          </a:p>
          <a:p>
            <a:pPr>
              <a:lnSpc>
                <a:spcPct val="130000"/>
              </a:lnSpc>
            </a:pPr>
            <a:r>
              <a:rPr lang="en-US" altLang="zh-CN" sz="2200" b="1" dirty="0">
                <a:latin typeface="黑体" panose="02010609060101010101" pitchFamily="2" charset="-122"/>
                <a:ea typeface="黑体" panose="02010609060101010101" pitchFamily="2" charset="-122"/>
              </a:rPr>
              <a:t>8</a:t>
            </a:r>
            <a:r>
              <a:rPr lang="zh-CN" altLang="en-US" sz="2200" b="1" dirty="0">
                <a:latin typeface="黑体" panose="02010609060101010101" pitchFamily="2" charset="-122"/>
                <a:ea typeface="黑体" panose="02010609060101010101" pitchFamily="2" charset="-122"/>
              </a:rPr>
              <a:t>、昆虫分子生物学</a:t>
            </a:r>
            <a:endParaRPr lang="zh-CN" altLang="en-US" sz="2200" b="1" dirty="0">
              <a:latin typeface="黑体" panose="02010609060101010101" pitchFamily="2" charset="-122"/>
              <a:ea typeface="黑体" panose="02010609060101010101" pitchFamily="2" charset="-122"/>
            </a:endParaRPr>
          </a:p>
          <a:p>
            <a:pPr>
              <a:lnSpc>
                <a:spcPct val="130000"/>
              </a:lnSpc>
            </a:pPr>
            <a:r>
              <a:rPr lang="en-US" altLang="zh-CN" sz="2200" b="1" dirty="0">
                <a:latin typeface="黑体" panose="02010609060101010101" pitchFamily="2" charset="-122"/>
                <a:ea typeface="黑体" panose="02010609060101010101" pitchFamily="2" charset="-122"/>
              </a:rPr>
              <a:t>9</a:t>
            </a:r>
            <a:r>
              <a:rPr lang="zh-CN" altLang="en-US" sz="2200" b="1" dirty="0">
                <a:latin typeface="黑体" panose="02010609060101010101" pitchFamily="2" charset="-122"/>
                <a:ea typeface="黑体" panose="02010609060101010101" pitchFamily="2" charset="-122"/>
              </a:rPr>
              <a:t>、环境昆虫转化有机废弃物</a:t>
            </a:r>
            <a:endParaRPr lang="zh-CN" altLang="en-US" sz="2200" b="1" dirty="0">
              <a:latin typeface="黑体" panose="02010609060101010101" pitchFamily="2" charset="-122"/>
              <a:ea typeface="黑体" panose="02010609060101010101" pitchFamily="2" charset="-122"/>
            </a:endParaRPr>
          </a:p>
          <a:p>
            <a:pPr>
              <a:lnSpc>
                <a:spcPct val="130000"/>
              </a:lnSpc>
            </a:pPr>
            <a:r>
              <a:rPr lang="en-US" altLang="zh-CN" sz="2200" b="1" dirty="0">
                <a:latin typeface="黑体" panose="02010609060101010101" pitchFamily="2" charset="-122"/>
                <a:ea typeface="黑体" panose="02010609060101010101" pitchFamily="2" charset="-122"/>
              </a:rPr>
              <a:t>10</a:t>
            </a:r>
            <a:r>
              <a:rPr lang="zh-CN" altLang="en-US" sz="2200" b="1" dirty="0">
                <a:latin typeface="黑体" panose="02010609060101010101" pitchFamily="2" charset="-122"/>
                <a:ea typeface="黑体" panose="02010609060101010101" pitchFamily="2" charset="-122"/>
              </a:rPr>
              <a:t>、革螨、捕食螨</a:t>
            </a:r>
            <a:endParaRPr lang="en-US" altLang="zh-CN" sz="2200" b="1" dirty="0">
              <a:latin typeface="黑体" panose="02010609060101010101" pitchFamily="2" charset="-122"/>
              <a:ea typeface="黑体" panose="02010609060101010101" pitchFamily="2" charset="-122"/>
            </a:endParaRPr>
          </a:p>
          <a:p>
            <a:pPr>
              <a:lnSpc>
                <a:spcPct val="130000"/>
              </a:lnSpc>
            </a:pPr>
            <a:r>
              <a:rPr lang="en-US" altLang="zh-CN" sz="2200" b="1" dirty="0">
                <a:latin typeface="黑体" panose="02010609060101010101" pitchFamily="2" charset="-122"/>
                <a:ea typeface="黑体" panose="02010609060101010101" pitchFamily="2" charset="-122"/>
              </a:rPr>
              <a:t>11</a:t>
            </a:r>
            <a:r>
              <a:rPr lang="zh-CN" altLang="en-US" sz="2200" b="1" dirty="0">
                <a:latin typeface="黑体" panose="02010609060101010101" pitchFamily="2" charset="-122"/>
                <a:ea typeface="黑体" panose="02010609060101010101" pitchFamily="2" charset="-122"/>
              </a:rPr>
              <a:t>、水虻、食蚜蝇等研究</a:t>
            </a:r>
            <a:endParaRPr lang="zh-CN" altLang="en-US" sz="2200" b="1" dirty="0">
              <a:latin typeface="黑体" panose="02010609060101010101" pitchFamily="2" charset="-122"/>
              <a:ea typeface="黑体" panose="02010609060101010101" pitchFamily="2" charset="-122"/>
            </a:endParaRPr>
          </a:p>
          <a:p>
            <a:pPr>
              <a:lnSpc>
                <a:spcPct val="130000"/>
              </a:lnSpc>
            </a:pPr>
            <a:r>
              <a:rPr lang="en-US" altLang="zh-CN" sz="2200" b="1" dirty="0">
                <a:latin typeface="黑体" panose="02010609060101010101" pitchFamily="2" charset="-122"/>
                <a:ea typeface="黑体" panose="02010609060101010101" pitchFamily="2" charset="-122"/>
              </a:rPr>
              <a:t>12</a:t>
            </a:r>
            <a:r>
              <a:rPr lang="zh-CN" altLang="en-US" sz="2200" b="1" dirty="0">
                <a:latin typeface="黑体" panose="02010609060101010101" pitchFamily="2" charset="-122"/>
                <a:ea typeface="黑体" panose="02010609060101010101" pitchFamily="2" charset="-122"/>
              </a:rPr>
              <a:t>、检疫与储藏物昆虫研究</a:t>
            </a:r>
            <a:endParaRPr lang="zh-CN" altLang="en-US" sz="2200" b="1" dirty="0">
              <a:latin typeface="黑体" panose="02010609060101010101" pitchFamily="2" charset="-122"/>
              <a:ea typeface="黑体" panose="02010609060101010101" pitchFamily="2" charset="-122"/>
            </a:endParaRPr>
          </a:p>
          <a:p>
            <a:pPr>
              <a:lnSpc>
                <a:spcPct val="130000"/>
              </a:lnSpc>
            </a:pPr>
            <a:r>
              <a:rPr lang="en-US" altLang="zh-CN" sz="2200" b="1" dirty="0">
                <a:latin typeface="黑体" panose="02010609060101010101" pitchFamily="2" charset="-122"/>
                <a:ea typeface="黑体" panose="02010609060101010101" pitchFamily="2" charset="-122"/>
              </a:rPr>
              <a:t>13</a:t>
            </a:r>
            <a:r>
              <a:rPr lang="zh-CN" altLang="en-US" sz="2200" b="1" dirty="0">
                <a:latin typeface="黑体" panose="02010609060101010101" pitchFamily="2" charset="-122"/>
                <a:ea typeface="黑体" panose="02010609060101010101" pitchFamily="2" charset="-122"/>
              </a:rPr>
              <a:t>、食药用昆虫研究</a:t>
            </a:r>
            <a:endParaRPr lang="zh-CN" altLang="en-US" sz="2200" b="1" dirty="0">
              <a:latin typeface="黑体" panose="02010609060101010101" pitchFamily="2" charset="-122"/>
              <a:ea typeface="黑体" panose="02010609060101010101" pitchFamily="2" charset="-122"/>
            </a:endParaRPr>
          </a:p>
          <a:p>
            <a:pPr>
              <a:lnSpc>
                <a:spcPct val="130000"/>
              </a:lnSpc>
            </a:pPr>
            <a:r>
              <a:rPr lang="en-US" altLang="zh-CN" sz="2200" b="1" dirty="0">
                <a:latin typeface="黑体" panose="02010609060101010101" pitchFamily="2" charset="-122"/>
                <a:ea typeface="黑体" panose="02010609060101010101" pitchFamily="2" charset="-122"/>
              </a:rPr>
              <a:t>14</a:t>
            </a:r>
            <a:r>
              <a:rPr lang="zh-CN" altLang="en-US" sz="2200" b="1" dirty="0">
                <a:latin typeface="黑体" panose="02010609060101010101" pitchFamily="2" charset="-122"/>
                <a:ea typeface="黑体" panose="02010609060101010101" pitchFamily="2" charset="-122"/>
              </a:rPr>
              <a:t>、昆虫肠道微生物 等等。</a:t>
            </a:r>
            <a:endParaRPr lang="en-US" altLang="zh-CN" sz="2200" b="1" dirty="0">
              <a:latin typeface="黑体" panose="02010609060101010101" pitchFamily="2" charset="-122"/>
              <a:ea typeface="黑体" panose="0201060906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23913"/>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2208" y="1302088"/>
            <a:ext cx="646331" cy="3046988"/>
          </a:xfrm>
          <a:prstGeom prst="rect">
            <a:avLst/>
          </a:prstGeom>
          <a:noFill/>
        </p:spPr>
        <p:txBody>
          <a:bodyPr wrap="none" rtlCol="0">
            <a:spAutoFit/>
          </a:bodyPr>
          <a:lstStyle/>
          <a:p>
            <a:pPr>
              <a:lnSpc>
                <a:spcPct val="200000"/>
              </a:lnSpc>
            </a:pPr>
            <a:endParaRPr lang="en-US" altLang="zh-CN" sz="2400" dirty="0"/>
          </a:p>
          <a:p>
            <a:pPr lvl="1">
              <a:lnSpc>
                <a:spcPct val="200000"/>
              </a:lnSpc>
            </a:pPr>
            <a:endParaRPr lang="zh-CN" altLang="zh-CN" sz="2400" dirty="0"/>
          </a:p>
          <a:p>
            <a:pPr lvl="0">
              <a:lnSpc>
                <a:spcPct val="200000"/>
              </a:lnSpc>
            </a:pPr>
            <a:endParaRPr lang="zh-CN" altLang="zh-CN" sz="2400" dirty="0"/>
          </a:p>
          <a:p>
            <a:pPr>
              <a:lnSpc>
                <a:spcPct val="200000"/>
              </a:lnSpc>
            </a:pPr>
            <a:endParaRPr lang="zh-CN" altLang="en-US" sz="2400" dirty="0"/>
          </a:p>
        </p:txBody>
      </p:sp>
      <p:sp>
        <p:nvSpPr>
          <p:cNvPr id="6" name="TextBox 5"/>
          <p:cNvSpPr txBox="1"/>
          <p:nvPr/>
        </p:nvSpPr>
        <p:spPr>
          <a:xfrm>
            <a:off x="228600" y="1219200"/>
            <a:ext cx="3200400" cy="5477510"/>
          </a:xfrm>
          <a:prstGeom prst="rect">
            <a:avLst/>
          </a:prstGeom>
          <a:noFill/>
          <a:ln>
            <a:solidFill>
              <a:srgbClr val="FF0000"/>
            </a:solidFill>
          </a:ln>
        </p:spPr>
        <p:txBody>
          <a:bodyPr wrap="square" rtlCol="0">
            <a:spAutoFit/>
          </a:bodyPr>
          <a:lstStyle/>
          <a:p>
            <a:pPr>
              <a:lnSpc>
                <a:spcPct val="150000"/>
              </a:lnSpc>
            </a:pPr>
            <a:r>
              <a:rPr lang="zh-CN" altLang="en-US" sz="2000" b="1" dirty="0">
                <a:solidFill>
                  <a:srgbClr val="0000FF"/>
                </a:solidFill>
                <a:latin typeface="黑体" panose="02010609060101010101" pitchFamily="2" charset="-122"/>
                <a:ea typeface="黑体" panose="02010609060101010101" pitchFamily="2" charset="-122"/>
              </a:rPr>
              <a:t>昆虫学系</a:t>
            </a:r>
            <a:r>
              <a:rPr lang="en-US" altLang="zh-CN" sz="2000" b="1" dirty="0">
                <a:solidFill>
                  <a:srgbClr val="0000FF"/>
                </a:solidFill>
                <a:latin typeface="黑体" panose="02010609060101010101" pitchFamily="2" charset="-122"/>
                <a:ea typeface="黑体" panose="02010609060101010101" pitchFamily="2" charset="-122"/>
              </a:rPr>
              <a:t>16</a:t>
            </a:r>
            <a:r>
              <a:rPr lang="zh-CN" altLang="en-US" sz="2000" b="1" dirty="0">
                <a:solidFill>
                  <a:srgbClr val="0000FF"/>
                </a:solidFill>
                <a:latin typeface="黑体" panose="02010609060101010101" pitchFamily="2" charset="-122"/>
                <a:ea typeface="黑体" panose="02010609060101010101" pitchFamily="2" charset="-122"/>
              </a:rPr>
              <a:t>人</a:t>
            </a:r>
            <a:endParaRPr lang="zh-CN" altLang="en-US" sz="2000" b="1" dirty="0">
              <a:solidFill>
                <a:srgbClr val="0000FF"/>
              </a:solidFill>
              <a:latin typeface="黑体" panose="02010609060101010101" pitchFamily="2" charset="-122"/>
              <a:ea typeface="黑体" panose="02010609060101010101" pitchFamily="2" charset="-122"/>
            </a:endParaRPr>
          </a:p>
          <a:p>
            <a:pPr>
              <a:lnSpc>
                <a:spcPct val="150000"/>
              </a:lnSpc>
            </a:pPr>
            <a:r>
              <a:rPr lang="zh-CN" altLang="en-US" sz="2000" b="1" dirty="0">
                <a:solidFill>
                  <a:srgbClr val="0000FF"/>
                </a:solidFill>
                <a:latin typeface="黑体" panose="02010609060101010101" pitchFamily="2" charset="-122"/>
                <a:ea typeface="黑体" panose="02010609060101010101" pitchFamily="2" charset="-122"/>
              </a:rPr>
              <a:t>昆虫学系现有专职教师</a:t>
            </a:r>
            <a:r>
              <a:rPr lang="en-US" altLang="zh-CN" sz="2000" b="1" dirty="0">
                <a:solidFill>
                  <a:srgbClr val="0000FF"/>
                </a:solidFill>
                <a:latin typeface="黑体" panose="02010609060101010101" pitchFamily="2" charset="-122"/>
                <a:ea typeface="黑体" panose="02010609060101010101" pitchFamily="2" charset="-122"/>
              </a:rPr>
              <a:t>15</a:t>
            </a:r>
            <a:r>
              <a:rPr lang="zh-CN" altLang="en-US" sz="2000" b="1" dirty="0">
                <a:solidFill>
                  <a:srgbClr val="0000FF"/>
                </a:solidFill>
                <a:latin typeface="黑体" panose="02010609060101010101" pitchFamily="2" charset="-122"/>
                <a:ea typeface="黑体" panose="02010609060101010101" pitchFamily="2" charset="-122"/>
              </a:rPr>
              <a:t>人，其中院士</a:t>
            </a:r>
            <a:r>
              <a:rPr lang="en-US" altLang="zh-CN" sz="2000" b="1" dirty="0">
                <a:solidFill>
                  <a:srgbClr val="0000FF"/>
                </a:solidFill>
                <a:latin typeface="黑体" panose="02010609060101010101" pitchFamily="2" charset="-122"/>
                <a:ea typeface="黑体" panose="02010609060101010101" pitchFamily="2" charset="-122"/>
              </a:rPr>
              <a:t>1</a:t>
            </a:r>
            <a:r>
              <a:rPr lang="zh-CN" altLang="en-US" sz="2000" b="1" dirty="0">
                <a:solidFill>
                  <a:srgbClr val="0000FF"/>
                </a:solidFill>
                <a:latin typeface="黑体" panose="02010609060101010101" pitchFamily="2" charset="-122"/>
                <a:ea typeface="黑体" panose="02010609060101010101" pitchFamily="2" charset="-122"/>
              </a:rPr>
              <a:t>人，教授</a:t>
            </a:r>
            <a:r>
              <a:rPr lang="en-US" altLang="zh-CN" sz="2000" b="1" dirty="0">
                <a:solidFill>
                  <a:srgbClr val="0000FF"/>
                </a:solidFill>
                <a:latin typeface="黑体" panose="02010609060101010101" pitchFamily="2" charset="-122"/>
                <a:ea typeface="黑体" panose="02010609060101010101" pitchFamily="2" charset="-122"/>
              </a:rPr>
              <a:t>7</a:t>
            </a:r>
            <a:r>
              <a:rPr lang="zh-CN" altLang="en-US" sz="2000" b="1" dirty="0">
                <a:solidFill>
                  <a:srgbClr val="0000FF"/>
                </a:solidFill>
                <a:latin typeface="黑体" panose="02010609060101010101" pitchFamily="2" charset="-122"/>
                <a:ea typeface="黑体" panose="02010609060101010101" pitchFamily="2" charset="-122"/>
              </a:rPr>
              <a:t>人，副教授</a:t>
            </a:r>
            <a:r>
              <a:rPr lang="en-US" altLang="zh-CN" sz="2000" b="1" dirty="0">
                <a:solidFill>
                  <a:srgbClr val="0000FF"/>
                </a:solidFill>
                <a:latin typeface="黑体" panose="02010609060101010101" pitchFamily="2" charset="-122"/>
                <a:ea typeface="黑体" panose="02010609060101010101" pitchFamily="2" charset="-122"/>
              </a:rPr>
              <a:t>5</a:t>
            </a:r>
            <a:r>
              <a:rPr lang="zh-CN" altLang="en-US" sz="2000" b="1" dirty="0">
                <a:solidFill>
                  <a:srgbClr val="0000FF"/>
                </a:solidFill>
                <a:latin typeface="黑体" panose="02010609060101010101" pitchFamily="2" charset="-122"/>
                <a:ea typeface="黑体" panose="02010609060101010101" pitchFamily="2" charset="-122"/>
              </a:rPr>
              <a:t>人，讲师</a:t>
            </a:r>
            <a:r>
              <a:rPr lang="en-US" altLang="zh-CN" sz="2000" b="1" dirty="0">
                <a:solidFill>
                  <a:srgbClr val="0000FF"/>
                </a:solidFill>
                <a:latin typeface="黑体" panose="02010609060101010101" pitchFamily="2" charset="-122"/>
                <a:ea typeface="黑体" panose="02010609060101010101" pitchFamily="2" charset="-122"/>
              </a:rPr>
              <a:t>3</a:t>
            </a:r>
            <a:r>
              <a:rPr lang="zh-CN" altLang="en-US" sz="2000" b="1" dirty="0">
                <a:solidFill>
                  <a:srgbClr val="0000FF"/>
                </a:solidFill>
                <a:latin typeface="黑体" panose="02010609060101010101" pitchFamily="2" charset="-122"/>
                <a:ea typeface="黑体" panose="02010609060101010101" pitchFamily="2" charset="-122"/>
              </a:rPr>
              <a:t>人；实验师</a:t>
            </a:r>
            <a:r>
              <a:rPr lang="en-US" altLang="zh-CN" sz="2000" b="1" dirty="0">
                <a:solidFill>
                  <a:srgbClr val="0000FF"/>
                </a:solidFill>
                <a:latin typeface="黑体" panose="02010609060101010101" pitchFamily="2" charset="-122"/>
                <a:ea typeface="黑体" panose="02010609060101010101" pitchFamily="2" charset="-122"/>
              </a:rPr>
              <a:t>1</a:t>
            </a:r>
            <a:r>
              <a:rPr lang="zh-CN" altLang="en-US" sz="2000" b="1" dirty="0">
                <a:solidFill>
                  <a:srgbClr val="0000FF"/>
                </a:solidFill>
                <a:latin typeface="黑体" panose="02010609060101010101" pitchFamily="2" charset="-122"/>
                <a:ea typeface="黑体" panose="02010609060101010101" pitchFamily="2" charset="-122"/>
              </a:rPr>
              <a:t>人。</a:t>
            </a:r>
            <a:endParaRPr lang="en-US" altLang="zh-CN" sz="2000" b="1" dirty="0">
              <a:solidFill>
                <a:srgbClr val="0000FF"/>
              </a:solidFill>
              <a:latin typeface="黑体" panose="02010609060101010101" pitchFamily="2" charset="-122"/>
              <a:ea typeface="黑体" panose="02010609060101010101" pitchFamily="2" charset="-122"/>
            </a:endParaRPr>
          </a:p>
          <a:p>
            <a:pPr>
              <a:lnSpc>
                <a:spcPct val="150000"/>
              </a:lnSpc>
            </a:pPr>
            <a:endParaRPr lang="en-US" altLang="zh-CN" sz="2000" b="1" dirty="0">
              <a:solidFill>
                <a:srgbClr val="0000FF"/>
              </a:solidFill>
              <a:latin typeface="黑体" panose="02010609060101010101" pitchFamily="2" charset="-122"/>
              <a:ea typeface="黑体" panose="02010609060101010101" pitchFamily="2" charset="-122"/>
            </a:endParaRPr>
          </a:p>
          <a:p>
            <a:pPr>
              <a:lnSpc>
                <a:spcPct val="150000"/>
              </a:lnSpc>
            </a:pPr>
            <a:r>
              <a:rPr lang="zh-CN" altLang="en-US" sz="2000" b="1" dirty="0">
                <a:solidFill>
                  <a:srgbClr val="0000FF"/>
                </a:solidFill>
                <a:latin typeface="黑体" panose="02010609060101010101" pitchFamily="2" charset="-122"/>
                <a:ea typeface="黑体" panose="02010609060101010101" pitchFamily="2" charset="-122"/>
              </a:rPr>
              <a:t>    博士生导师</a:t>
            </a:r>
            <a:r>
              <a:rPr lang="en-US" altLang="zh-CN" sz="2000" b="1" dirty="0">
                <a:solidFill>
                  <a:srgbClr val="0000FF"/>
                </a:solidFill>
                <a:latin typeface="黑体" panose="02010609060101010101" pitchFamily="2" charset="-122"/>
                <a:ea typeface="黑体" panose="02010609060101010101" pitchFamily="2" charset="-122"/>
              </a:rPr>
              <a:t>6</a:t>
            </a:r>
            <a:r>
              <a:rPr lang="zh-CN" altLang="en-US" sz="2000" b="1" dirty="0">
                <a:solidFill>
                  <a:srgbClr val="0000FF"/>
                </a:solidFill>
                <a:latin typeface="黑体" panose="02010609060101010101" pitchFamily="2" charset="-122"/>
                <a:ea typeface="黑体" panose="02010609060101010101" pitchFamily="2" charset="-122"/>
              </a:rPr>
              <a:t>人，硕士生导师</a:t>
            </a:r>
            <a:r>
              <a:rPr lang="en-US" altLang="zh-CN" sz="2000" b="1" dirty="0">
                <a:solidFill>
                  <a:srgbClr val="0000FF"/>
                </a:solidFill>
                <a:latin typeface="黑体" panose="02010609060101010101" pitchFamily="2" charset="-122"/>
                <a:ea typeface="黑体" panose="02010609060101010101" pitchFamily="2" charset="-122"/>
              </a:rPr>
              <a:t>13</a:t>
            </a:r>
            <a:r>
              <a:rPr lang="zh-CN" altLang="en-US" sz="2000" b="1" dirty="0">
                <a:solidFill>
                  <a:srgbClr val="0000FF"/>
                </a:solidFill>
                <a:latin typeface="黑体" panose="02010609060101010101" pitchFamily="2" charset="-122"/>
                <a:ea typeface="黑体" panose="02010609060101010101" pitchFamily="2" charset="-122"/>
              </a:rPr>
              <a:t>人。</a:t>
            </a:r>
            <a:endParaRPr lang="en-US" altLang="zh-CN" sz="2000" b="1" dirty="0">
              <a:solidFill>
                <a:srgbClr val="0000FF"/>
              </a:solidFill>
              <a:latin typeface="黑体" panose="02010609060101010101" pitchFamily="2" charset="-122"/>
              <a:ea typeface="黑体" panose="02010609060101010101" pitchFamily="2" charset="-122"/>
            </a:endParaRPr>
          </a:p>
          <a:p>
            <a:pPr>
              <a:lnSpc>
                <a:spcPct val="150000"/>
              </a:lnSpc>
            </a:pPr>
            <a:endParaRPr lang="en-US" altLang="zh-CN" sz="2000" b="1" dirty="0">
              <a:solidFill>
                <a:srgbClr val="0000FF"/>
              </a:solidFill>
              <a:latin typeface="黑体" panose="02010609060101010101" pitchFamily="2" charset="-122"/>
              <a:ea typeface="黑体" panose="02010609060101010101" pitchFamily="2" charset="-122"/>
            </a:endParaRPr>
          </a:p>
          <a:p>
            <a:pPr>
              <a:lnSpc>
                <a:spcPct val="150000"/>
              </a:lnSpc>
            </a:pPr>
            <a:r>
              <a:rPr lang="zh-CN" altLang="en-US" sz="2000" b="1" dirty="0">
                <a:solidFill>
                  <a:srgbClr val="0000FF"/>
                </a:solidFill>
                <a:latin typeface="黑体" panose="02010609060101010101" pitchFamily="2" charset="-122"/>
                <a:ea typeface="黑体" panose="02010609060101010101" pitchFamily="2" charset="-122"/>
              </a:rPr>
              <a:t>    山东省农业现代化产业岗位专家</a:t>
            </a:r>
            <a:r>
              <a:rPr lang="en-US" altLang="zh-CN" sz="2000" b="1" dirty="0">
                <a:solidFill>
                  <a:srgbClr val="0000FF"/>
                </a:solidFill>
                <a:latin typeface="黑体" panose="02010609060101010101" pitchFamily="2" charset="-122"/>
                <a:ea typeface="黑体" panose="02010609060101010101" pitchFamily="2" charset="-122"/>
              </a:rPr>
              <a:t>2</a:t>
            </a:r>
            <a:r>
              <a:rPr lang="zh-CN" altLang="en-US" sz="2000" b="1" dirty="0">
                <a:solidFill>
                  <a:srgbClr val="0000FF"/>
                </a:solidFill>
                <a:latin typeface="黑体" panose="02010609060101010101" pitchFamily="2" charset="-122"/>
                <a:ea typeface="黑体" panose="02010609060101010101" pitchFamily="2" charset="-122"/>
              </a:rPr>
              <a:t>人。</a:t>
            </a:r>
            <a:endParaRPr lang="en-US" altLang="zh-CN" sz="2000" b="1" dirty="0">
              <a:solidFill>
                <a:srgbClr val="0000FF"/>
              </a:solidFill>
              <a:latin typeface="黑体" panose="02010609060101010101" pitchFamily="2" charset="-122"/>
              <a:ea typeface="黑体" panose="02010609060101010101" pitchFamily="2" charset="-122"/>
            </a:endParaRPr>
          </a:p>
          <a:p>
            <a:endParaRPr lang="zh-CN" altLang="en-US" sz="2000" dirty="0"/>
          </a:p>
        </p:txBody>
      </p:sp>
      <p:sp>
        <p:nvSpPr>
          <p:cNvPr id="7" name="Text Box 17"/>
          <p:cNvSpPr txBox="1">
            <a:spLocks noChangeArrowheads="1"/>
          </p:cNvSpPr>
          <p:nvPr/>
        </p:nvSpPr>
        <p:spPr bwMode="auto">
          <a:xfrm>
            <a:off x="228600" y="152400"/>
            <a:ext cx="6353176" cy="708025"/>
          </a:xfrm>
          <a:prstGeom prst="rect">
            <a:avLst/>
          </a:prstGeom>
          <a:noFill/>
          <a:ln w="9525">
            <a:noFill/>
            <a:miter lim="800000"/>
          </a:ln>
          <a:effectLst/>
        </p:spPr>
        <p:txBody>
          <a:bodyPr wrap="square">
            <a:spAutoFit/>
          </a:bodyPr>
          <a:lstStyle/>
          <a:p>
            <a:pPr>
              <a:spcBef>
                <a:spcPct val="50000"/>
              </a:spcBef>
            </a:pPr>
            <a:r>
              <a:rPr lang="zh-CN" altLang="en-US" sz="4000" b="1" dirty="0">
                <a:solidFill>
                  <a:srgbClr val="0000FF"/>
                </a:solidFill>
                <a:ea typeface="黑体" panose="02010609060101010101" pitchFamily="2" charset="-122"/>
              </a:rPr>
              <a:t>四、研究生导师队伍</a:t>
            </a:r>
            <a:endParaRPr lang="zh-CN" altLang="en-US" sz="4000" b="1" dirty="0">
              <a:solidFill>
                <a:srgbClr val="0000FF"/>
              </a:solidFill>
              <a:ea typeface="黑体" panose="02010609060101010101" pitchFamily="2" charset="-122"/>
            </a:endParaRPr>
          </a:p>
        </p:txBody>
      </p:sp>
      <p:graphicFrame>
        <p:nvGraphicFramePr>
          <p:cNvPr id="8" name="Table 4"/>
          <p:cNvGraphicFramePr>
            <a:graphicFrameLocks noGrp="1"/>
          </p:cNvGraphicFramePr>
          <p:nvPr/>
        </p:nvGraphicFramePr>
        <p:xfrm>
          <a:off x="3657600" y="990600"/>
          <a:ext cx="5254487" cy="5794474"/>
        </p:xfrm>
        <a:graphic>
          <a:graphicData uri="http://schemas.openxmlformats.org/drawingml/2006/table">
            <a:tbl>
              <a:tblPr/>
              <a:tblGrid>
                <a:gridCol w="911086"/>
                <a:gridCol w="609600"/>
                <a:gridCol w="2008870"/>
                <a:gridCol w="831796"/>
                <a:gridCol w="893135"/>
              </a:tblGrid>
              <a:tr h="406171">
                <a:tc>
                  <a:txBody>
                    <a:bodyPr/>
                    <a:lstStyle/>
                    <a:p>
                      <a:pPr algn="ctr">
                        <a:spcAft>
                          <a:spcPts val="0"/>
                        </a:spcAft>
                      </a:pPr>
                      <a:r>
                        <a:rPr lang="zh-CN" sz="1400" b="1" kern="100" dirty="0">
                          <a:latin typeface="Calibri" panose="020F0502020204030204"/>
                          <a:ea typeface="宋体" panose="02010600030101010101" pitchFamily="2" charset="-122"/>
                          <a:cs typeface="Times New Roman" panose="02020603050405020304"/>
                        </a:rPr>
                        <a:t>姓名</a:t>
                      </a:r>
                      <a:endParaRPr lang="zh-CN" sz="14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latin typeface="Calibri" panose="020F0502020204030204"/>
                          <a:ea typeface="宋体" panose="02010600030101010101" pitchFamily="2" charset="-122"/>
                          <a:cs typeface="Times New Roman" panose="02020603050405020304"/>
                        </a:rPr>
                        <a:t>性别</a:t>
                      </a:r>
                      <a:endParaRPr lang="zh-CN" sz="14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latin typeface="Calibri" panose="020F0502020204030204"/>
                          <a:ea typeface="宋体" panose="02010600030101010101" pitchFamily="2" charset="-122"/>
                          <a:cs typeface="Times New Roman" panose="02020603050405020304"/>
                        </a:rPr>
                        <a:t>职称</a:t>
                      </a:r>
                      <a:endParaRPr lang="zh-CN" sz="14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a:latin typeface="Calibri" panose="020F0502020204030204"/>
                          <a:ea typeface="宋体" panose="02010600030101010101" pitchFamily="2" charset="-122"/>
                          <a:cs typeface="Times New Roman" panose="02020603050405020304"/>
                        </a:rPr>
                        <a:t>博导</a:t>
                      </a:r>
                      <a:endParaRPr lang="zh-CN" sz="14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a:latin typeface="Calibri" panose="020F0502020204030204"/>
                          <a:ea typeface="宋体" panose="02010600030101010101" pitchFamily="2" charset="-122"/>
                          <a:cs typeface="Times New Roman" panose="02020603050405020304"/>
                        </a:rPr>
                        <a:t>硕导</a:t>
                      </a:r>
                      <a:endParaRPr lang="zh-CN" sz="14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印象初</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男</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院士、</a:t>
                      </a:r>
                      <a:r>
                        <a:rPr lang="zh-CN" sz="1400" b="1" kern="100" dirty="0">
                          <a:solidFill>
                            <a:schemeClr val="tx1"/>
                          </a:solidFill>
                          <a:latin typeface="Calibri" panose="020F0502020204030204"/>
                          <a:ea typeface="宋体" panose="02010600030101010101" pitchFamily="2" charset="-122"/>
                          <a:cs typeface="Times New Roman" panose="02020603050405020304"/>
                        </a:rPr>
                        <a:t>教授</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刘永杰</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男</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教授</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kern="100" dirty="0">
                          <a:solidFill>
                            <a:schemeClr val="tx1"/>
                          </a:solidFill>
                          <a:latin typeface="+mn-lt"/>
                          <a:ea typeface="+mn-ea"/>
                          <a:cs typeface="Times New Roman" panose="02020603050405020304"/>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kern="100" dirty="0">
                          <a:solidFill>
                            <a:schemeClr val="tx1"/>
                          </a:solidFill>
                          <a:latin typeface="+mn-lt"/>
                          <a:ea typeface="+mn-ea"/>
                          <a:cs typeface="Times New Roman" panose="02020603050405020304"/>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刘玉升</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男</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教授</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kern="100" dirty="0">
                          <a:solidFill>
                            <a:schemeClr val="tx1"/>
                          </a:solidFill>
                          <a:latin typeface="+mn-lt"/>
                          <a:ea typeface="+mn-ea"/>
                          <a:cs typeface="Times New Roman" panose="02020603050405020304"/>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kern="100" dirty="0">
                          <a:solidFill>
                            <a:schemeClr val="tx1"/>
                          </a:solidFill>
                          <a:latin typeface="+mn-lt"/>
                          <a:ea typeface="+mn-ea"/>
                          <a:cs typeface="Times New Roman" panose="02020603050405020304"/>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许永玉</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男</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教授</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kern="100" dirty="0">
                          <a:solidFill>
                            <a:schemeClr val="tx1"/>
                          </a:solidFill>
                          <a:latin typeface="+mn-lt"/>
                          <a:ea typeface="+mn-ea"/>
                          <a:cs typeface="Times New Roman" panose="02020603050405020304"/>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kern="100" dirty="0">
                          <a:solidFill>
                            <a:schemeClr val="tx1"/>
                          </a:solidFill>
                          <a:latin typeface="+mn-lt"/>
                          <a:ea typeface="+mn-ea"/>
                          <a:cs typeface="Times New Roman" panose="02020603050405020304"/>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刘勇</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男</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教授</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kern="100" dirty="0">
                          <a:solidFill>
                            <a:schemeClr val="tx1"/>
                          </a:solidFill>
                          <a:latin typeface="+mn-lt"/>
                          <a:ea typeface="+mn-ea"/>
                          <a:cs typeface="Times New Roman" panose="02020603050405020304"/>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kern="100" dirty="0">
                          <a:solidFill>
                            <a:schemeClr val="tx1"/>
                          </a:solidFill>
                          <a:latin typeface="+mn-lt"/>
                          <a:ea typeface="+mn-ea"/>
                          <a:cs typeface="Times New Roman" panose="02020603050405020304"/>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郑方强</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男</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教授</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kern="100" dirty="0">
                          <a:solidFill>
                            <a:schemeClr val="tx1"/>
                          </a:solidFill>
                          <a:latin typeface="+mn-lt"/>
                          <a:ea typeface="+mn-ea"/>
                          <a:cs typeface="Times New Roman" panose="02020603050405020304"/>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王宁新</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女</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教授</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kern="100" dirty="0">
                          <a:solidFill>
                            <a:schemeClr val="tx1"/>
                          </a:solidFill>
                          <a:latin typeface="+mn-lt"/>
                          <a:ea typeface="+mn-ea"/>
                          <a:cs typeface="Times New Roman" panose="02020603050405020304"/>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叶保华</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男</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副</a:t>
                      </a:r>
                      <a:r>
                        <a:rPr lang="zh-CN" sz="1400" b="1" kern="100" dirty="0">
                          <a:solidFill>
                            <a:schemeClr val="tx1"/>
                          </a:solidFill>
                          <a:latin typeface="Calibri" panose="020F0502020204030204"/>
                          <a:ea typeface="宋体" panose="02010600030101010101" pitchFamily="2" charset="-122"/>
                          <a:cs typeface="Times New Roman" panose="02020603050405020304"/>
                        </a:rPr>
                        <a:t>教授</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kern="100" dirty="0">
                          <a:solidFill>
                            <a:schemeClr val="tx1"/>
                          </a:solidFill>
                          <a:latin typeface="+mn-lt"/>
                          <a:ea typeface="+mn-ea"/>
                          <a:cs typeface="Times New Roman" panose="02020603050405020304"/>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曲爱军</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男</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副</a:t>
                      </a:r>
                      <a:r>
                        <a:rPr lang="zh-CN" sz="1400" b="1" kern="100" dirty="0">
                          <a:solidFill>
                            <a:schemeClr val="tx1"/>
                          </a:solidFill>
                          <a:latin typeface="Calibri" panose="020F0502020204030204"/>
                          <a:ea typeface="宋体" panose="02010600030101010101" pitchFamily="2" charset="-122"/>
                          <a:cs typeface="Times New Roman" panose="02020603050405020304"/>
                        </a:rPr>
                        <a:t>教授</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kern="100" dirty="0">
                          <a:solidFill>
                            <a:schemeClr val="tx1"/>
                          </a:solidFill>
                          <a:latin typeface="+mn-lt"/>
                          <a:ea typeface="+mn-ea"/>
                          <a:cs typeface="Times New Roman" panose="02020603050405020304"/>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谢丽霞</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女</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副</a:t>
                      </a:r>
                      <a:r>
                        <a:rPr lang="zh-CN" sz="1400" b="1" kern="100" dirty="0">
                          <a:solidFill>
                            <a:schemeClr val="tx1"/>
                          </a:solidFill>
                          <a:latin typeface="Calibri" panose="020F0502020204030204"/>
                          <a:ea typeface="宋体" panose="02010600030101010101" pitchFamily="2" charset="-122"/>
                          <a:cs typeface="Times New Roman" panose="02020603050405020304"/>
                        </a:rPr>
                        <a:t>教授</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kern="100" dirty="0">
                          <a:solidFill>
                            <a:schemeClr val="tx1"/>
                          </a:solidFill>
                          <a:latin typeface="+mn-lt"/>
                          <a:ea typeface="+mn-ea"/>
                          <a:cs typeface="Times New Roman" panose="02020603050405020304"/>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陈珍珍</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女</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400" b="1" kern="100" dirty="0">
                          <a:solidFill>
                            <a:schemeClr val="tx1"/>
                          </a:solidFill>
                          <a:latin typeface="+mn-lt"/>
                          <a:ea typeface="+mn-ea"/>
                          <a:cs typeface="Times New Roman" panose="02020603050405020304"/>
                        </a:rPr>
                        <a:t>副教授</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cs typeface="Times New Roman" panose="02020603050405020304"/>
                          <a:sym typeface="+mn-ea"/>
                        </a:rPr>
                        <a:t>√</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张婷婷</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女</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副教授</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kern="100" dirty="0">
                          <a:cs typeface="Times New Roman" panose="02020603050405020304"/>
                          <a:sym typeface="+mn-ea"/>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赵海朋</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男</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mn-lt"/>
                          <a:ea typeface="+mn-ea"/>
                          <a:cs typeface="Times New Roman" panose="02020603050405020304"/>
                        </a:rPr>
                        <a:t>副教授</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kern="100" dirty="0">
                          <a:cs typeface="Times New Roman" panose="02020603050405020304"/>
                          <a:sym typeface="+mn-ea"/>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闫毅</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男</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mn-lt"/>
                          <a:ea typeface="+mn-ea"/>
                          <a:cs typeface="Times New Roman" panose="02020603050405020304"/>
                        </a:rPr>
                        <a:t>副教授</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kern="100" dirty="0">
                          <a:cs typeface="Times New Roman" panose="02020603050405020304"/>
                          <a:sym typeface="+mn-ea"/>
                        </a:rPr>
                        <a:t>√</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康志伟</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男</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mn-lt"/>
                          <a:ea typeface="+mn-ea"/>
                          <a:cs typeface="Times New Roman" panose="02020603050405020304"/>
                        </a:rPr>
                        <a:t>副教授</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刘芳华</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sz="1400" b="1" kern="100" dirty="0">
                          <a:solidFill>
                            <a:schemeClr val="tx1"/>
                          </a:solidFill>
                          <a:latin typeface="Calibri" panose="020F0502020204030204"/>
                          <a:ea typeface="宋体" panose="02010600030101010101" pitchFamily="2" charset="-122"/>
                          <a:cs typeface="Times New Roman" panose="02020603050405020304"/>
                        </a:rPr>
                        <a:t>女</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mn-lt"/>
                          <a:ea typeface="+mn-ea"/>
                          <a:cs typeface="Times New Roman" panose="02020603050405020304"/>
                        </a:rPr>
                        <a:t>副教授</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9">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姬小雪</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400" b="1" kern="100" dirty="0">
                          <a:solidFill>
                            <a:schemeClr val="tx1"/>
                          </a:solidFill>
                          <a:latin typeface="+mn-lt"/>
                          <a:ea typeface="+mn-ea"/>
                          <a:cs typeface="Times New Roman" panose="02020603050405020304"/>
                        </a:rPr>
                        <a:t>女</a:t>
                      </a: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zh-CN" altLang="en-US" sz="1400" b="1" kern="100" dirty="0">
                          <a:solidFill>
                            <a:schemeClr val="tx1"/>
                          </a:solidFill>
                          <a:latin typeface="Calibri" panose="020F0502020204030204"/>
                          <a:ea typeface="宋体" panose="02010600030101010101" pitchFamily="2" charset="-122"/>
                          <a:cs typeface="Times New Roman" panose="02020603050405020304"/>
                        </a:rPr>
                        <a:t>实验师</a:t>
                      </a: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lang="zh-CN" sz="1400" b="1" kern="100" dirty="0">
                        <a:solidFill>
                          <a:schemeClr val="tx1"/>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zh-CN" sz="1400" b="1" kern="100" dirty="0">
                        <a:solidFill>
                          <a:schemeClr val="tx1"/>
                        </a:solidFill>
                        <a:latin typeface="+mn-lt"/>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106363" y="112713"/>
            <a:ext cx="6769100" cy="1282700"/>
          </a:xfrm>
          <a:prstGeom prst="rect">
            <a:avLst/>
          </a:prstGeom>
          <a:solidFill>
            <a:schemeClr val="bg1"/>
          </a:solidFill>
          <a:ln w="9525">
            <a:solidFill>
              <a:srgbClr val="C00000"/>
            </a:solidFill>
            <a:round/>
          </a:ln>
        </p:spPr>
        <p:txBody>
          <a:bodyPr lIns="90170" tIns="46990" rIns="90170" bIns="46990">
            <a:spAutoFit/>
          </a:bodyPr>
          <a:lstStyle/>
          <a:p>
            <a:pPr algn="ctr">
              <a:lnSpc>
                <a:spcPct val="130000"/>
              </a:lnSpc>
            </a:pPr>
            <a:r>
              <a:rPr lang="en-US" altLang="zh-CN" sz="2000" b="1" dirty="0">
                <a:solidFill>
                  <a:srgbClr val="0000FF"/>
                </a:solidFill>
                <a:latin typeface="仿宋_GB2312" panose="02010609030101010101" charset="-122"/>
                <a:ea typeface="黑体" panose="02010609060101010101" pitchFamily="2" charset="-122"/>
              </a:rPr>
              <a:t>       </a:t>
            </a:r>
            <a:r>
              <a:rPr lang="zh-CN" altLang="en-US" sz="2000" b="1" dirty="0">
                <a:solidFill>
                  <a:srgbClr val="C00000"/>
                </a:solidFill>
                <a:latin typeface="仿宋_GB2312" panose="02010609030101010101" charset="-122"/>
                <a:ea typeface="黑体" panose="02010609060101010101" pitchFamily="2" charset="-122"/>
              </a:rPr>
              <a:t>刘永杰教授简介</a:t>
            </a:r>
            <a:endParaRPr lang="zh-CN" altLang="en-US" sz="2000" b="1" dirty="0">
              <a:solidFill>
                <a:srgbClr val="C00000"/>
              </a:solidFill>
              <a:latin typeface="仿宋_GB2312" panose="02010609030101010101" charset="-122"/>
              <a:ea typeface="黑体" panose="02010609060101010101" pitchFamily="2" charset="-122"/>
            </a:endParaRPr>
          </a:p>
          <a:p>
            <a:pPr>
              <a:lnSpc>
                <a:spcPct val="130000"/>
              </a:lnSpc>
            </a:pPr>
            <a:r>
              <a:rPr lang="zh-CN" altLang="en-US" sz="2000" b="1" dirty="0">
                <a:solidFill>
                  <a:srgbClr val="0000FF"/>
                </a:solidFill>
                <a:latin typeface="仿宋_GB2312" panose="02010609030101010101" charset="-122"/>
                <a:ea typeface="黑体" panose="02010609060101010101" pitchFamily="2" charset="-122"/>
              </a:rPr>
              <a:t>教授，博士生导师。</a:t>
            </a:r>
            <a:endParaRPr lang="zh-CN" altLang="en-US" sz="2000" b="1" dirty="0">
              <a:solidFill>
                <a:srgbClr val="0000FF"/>
              </a:solidFill>
              <a:latin typeface="仿宋_GB2312" panose="02010609030101010101" charset="-122"/>
              <a:ea typeface="黑体" panose="02010609060101010101" pitchFamily="2" charset="-122"/>
            </a:endParaRPr>
          </a:p>
          <a:p>
            <a:pPr>
              <a:lnSpc>
                <a:spcPct val="130000"/>
              </a:lnSpc>
            </a:pPr>
            <a:r>
              <a:rPr lang="zh-CN" altLang="en-US" sz="2000" b="1" dirty="0">
                <a:solidFill>
                  <a:srgbClr val="0000FF"/>
                </a:solidFill>
                <a:latin typeface="仿宋_GB2312" panose="02010609030101010101" charset="-122"/>
                <a:ea typeface="黑体" panose="02010609060101010101" pitchFamily="2" charset="-122"/>
              </a:rPr>
              <a:t>学院教授委员会主任。</a:t>
            </a:r>
            <a:endParaRPr lang="zh-CN" altLang="en-US" sz="2000" b="1" dirty="0">
              <a:solidFill>
                <a:srgbClr val="0000FF"/>
              </a:solidFill>
              <a:latin typeface="仿宋_GB2312" panose="02010609030101010101" charset="-122"/>
              <a:ea typeface="黑体" panose="02010609060101010101" pitchFamily="2" charset="-122"/>
            </a:endParaRPr>
          </a:p>
        </p:txBody>
      </p:sp>
      <p:sp>
        <p:nvSpPr>
          <p:cNvPr id="2" name="矩形 1"/>
          <p:cNvSpPr/>
          <p:nvPr/>
        </p:nvSpPr>
        <p:spPr>
          <a:xfrm>
            <a:off x="252413" y="1484313"/>
            <a:ext cx="8783637" cy="4718215"/>
          </a:xfrm>
          <a:prstGeom prst="rect">
            <a:avLst/>
          </a:prstGeom>
          <a:ln>
            <a:solidFill>
              <a:srgbClr val="0070C0"/>
            </a:solidFill>
          </a:ln>
        </p:spPr>
        <p:txBody>
          <a:bodyPr>
            <a:spAutoFit/>
          </a:bodyPr>
          <a:lstStyle/>
          <a:p>
            <a:pPr fontAlgn="ctr">
              <a:lnSpc>
                <a:spcPct val="110000"/>
              </a:lnSpc>
              <a:defRPr/>
            </a:pPr>
            <a:r>
              <a:rPr lang="en-US" altLang="zh-CN" b="1" noProof="1">
                <a:solidFill>
                  <a:srgbClr val="990000"/>
                </a:solidFill>
                <a:latin typeface="Times New Roman" panose="02020603050405020304" pitchFamily="18" charset="0"/>
                <a:ea typeface="黑体" panose="02010609060101010101" pitchFamily="2" charset="-122"/>
                <a:cs typeface="+mn-ea"/>
                <a:sym typeface="+mn-ea"/>
              </a:rPr>
              <a:t>      </a:t>
            </a:r>
            <a:r>
              <a:rPr lang="zh-CN" altLang="en-US" b="1" noProof="1">
                <a:solidFill>
                  <a:srgbClr val="990000"/>
                </a:solidFill>
                <a:latin typeface="Times New Roman" panose="02020603050405020304" pitchFamily="18" charset="0"/>
                <a:ea typeface="黑体" panose="02010609060101010101" pitchFamily="2" charset="-122"/>
                <a:cs typeface="+mn-ea"/>
                <a:sym typeface="+mn-ea"/>
              </a:rPr>
              <a:t>主要研究方向：</a:t>
            </a:r>
            <a:r>
              <a:rPr lang="zh-CN" altLang="en-US" b="1" noProof="1">
                <a:solidFill>
                  <a:srgbClr val="000000"/>
                </a:solidFill>
                <a:latin typeface="Times New Roman" panose="02020603050405020304" pitchFamily="18" charset="0"/>
                <a:ea typeface="黑体" panose="02010609060101010101" pitchFamily="2" charset="-122"/>
                <a:cs typeface="+mn-ea"/>
                <a:sym typeface="+mn-ea"/>
              </a:rPr>
              <a:t>园艺害虫综合防治（生防）</a:t>
            </a:r>
            <a:endParaRPr lang="zh-CN" altLang="en-US" b="1" noProof="1">
              <a:solidFill>
                <a:srgbClr val="000000"/>
              </a:solidFill>
              <a:latin typeface="Times New Roman" panose="02020603050405020304" pitchFamily="18" charset="0"/>
              <a:ea typeface="黑体" panose="02010609060101010101" pitchFamily="2" charset="-122"/>
            </a:endParaRPr>
          </a:p>
          <a:p>
            <a:pPr fontAlgn="ctr">
              <a:lnSpc>
                <a:spcPct val="110000"/>
              </a:lnSpc>
              <a:defRPr/>
            </a:pPr>
            <a:r>
              <a:rPr lang="zh-CN" altLang="en-US" b="1" noProof="1">
                <a:solidFill>
                  <a:srgbClr val="000000"/>
                </a:solidFill>
                <a:latin typeface="Times New Roman" panose="02020603050405020304" pitchFamily="18" charset="0"/>
                <a:ea typeface="黑体" panose="02010609060101010101" pitchFamily="2" charset="-122"/>
                <a:cs typeface="+mn-ea"/>
                <a:sym typeface="+mn-ea"/>
              </a:rPr>
              <a:t>                                  害虫毒理与抗药性</a:t>
            </a:r>
            <a:endParaRPr lang="zh-CN" altLang="en-US" b="1" noProof="1">
              <a:solidFill>
                <a:srgbClr val="000000"/>
              </a:solidFill>
              <a:latin typeface="Times New Roman" panose="02020603050405020304" pitchFamily="18" charset="0"/>
              <a:ea typeface="黑体" panose="02010609060101010101" pitchFamily="2" charset="-122"/>
            </a:endParaRPr>
          </a:p>
          <a:p>
            <a:pPr marL="342900" indent="-342900">
              <a:buClr>
                <a:srgbClr val="C00000"/>
              </a:buClr>
              <a:buFont typeface="Wingdings" panose="05000000000000000000" pitchFamily="2" charset="2"/>
              <a:buChar char="p"/>
              <a:defRPr/>
            </a:pPr>
            <a:r>
              <a:rPr b="1" noProof="1">
                <a:solidFill>
                  <a:srgbClr val="0000FF"/>
                </a:solidFill>
                <a:cs typeface="+mn-ea"/>
              </a:rPr>
              <a:t>主要课题：</a:t>
            </a:r>
            <a:endParaRPr b="1" noProof="1">
              <a:solidFill>
                <a:srgbClr val="0000FF"/>
              </a:solidFill>
              <a:cs typeface="+mn-ea"/>
            </a:endParaRPr>
          </a:p>
          <a:p>
            <a:pPr>
              <a:lnSpc>
                <a:spcPct val="150000"/>
              </a:lnSpc>
            </a:pPr>
            <a:r>
              <a:rPr lang="zh-CN" altLang="en-US"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dirty="0">
                <a:latin typeface="Times New Roman" panose="02020603050405020304" pitchFamily="18" charset="0"/>
                <a:ea typeface="黑体" panose="02010609060101010101" pitchFamily="2" charset="-122"/>
                <a:cs typeface="Times New Roman" panose="02020603050405020304" pitchFamily="18" charset="0"/>
              </a:rPr>
              <a:t>1</a:t>
            </a:r>
            <a:r>
              <a:rPr lang="zh-CN" altLang="en-US" dirty="0">
                <a:latin typeface="Times New Roman" panose="02020603050405020304" pitchFamily="18" charset="0"/>
                <a:ea typeface="黑体" panose="02010609060101010101" pitchFamily="2" charset="-122"/>
                <a:cs typeface="Times New Roman" panose="02020603050405020304" pitchFamily="18" charset="0"/>
              </a:rPr>
              <a:t>、国家重点研发计划</a:t>
            </a:r>
            <a:r>
              <a:rPr lang="zh-CN" altLang="en-US" dirty="0">
                <a:latin typeface="Times New Roman" panose="02020603050405020304" pitchFamily="18" charset="0"/>
                <a:ea typeface="黑体" panose="02010609060101010101" pitchFamily="2" charset="-122"/>
                <a:cs typeface="Times New Roman" panose="02020603050405020304" pitchFamily="18" charset="0"/>
                <a:sym typeface="+mn-ea"/>
              </a:rPr>
              <a:t>“</a:t>
            </a:r>
            <a:r>
              <a:rPr lang="zh-CN" altLang="en-US" dirty="0">
                <a:latin typeface="Times New Roman" panose="02020603050405020304" pitchFamily="18" charset="0"/>
                <a:ea typeface="黑体" panose="02010609060101010101" pitchFamily="2" charset="-122"/>
                <a:cs typeface="Times New Roman" panose="02020603050405020304" pitchFamily="18" charset="0"/>
              </a:rPr>
              <a:t>苹果化肥农药减施增效技术集成研究与示范</a:t>
            </a:r>
            <a:r>
              <a:rPr lang="zh-CN" altLang="en-US" dirty="0">
                <a:latin typeface="Times New Roman" panose="02020603050405020304" pitchFamily="18" charset="0"/>
                <a:ea typeface="黑体" panose="02010609060101010101" pitchFamily="2" charset="-122"/>
                <a:cs typeface="Times New Roman" panose="02020603050405020304" pitchFamily="18" charset="0"/>
                <a:sym typeface="+mn-ea"/>
              </a:rPr>
              <a:t>”项目</a:t>
            </a:r>
            <a:r>
              <a:rPr lang="zh-CN" altLang="en-US" dirty="0">
                <a:latin typeface="Times New Roman" panose="02020603050405020304" pitchFamily="18" charset="0"/>
                <a:ea typeface="黑体" panose="02010609060101010101" pitchFamily="2" charset="-122"/>
                <a:cs typeface="Times New Roman" panose="02020603050405020304" pitchFamily="18" charset="0"/>
              </a:rPr>
              <a:t>“苹果主要害虫生物防控技术研发与集成”</a:t>
            </a:r>
            <a:r>
              <a:rPr lang="zh-CN" altLang="en-US" dirty="0">
                <a:latin typeface="Times New Roman" panose="02020603050405020304" pitchFamily="18" charset="0"/>
                <a:ea typeface="黑体" panose="02010609060101010101" pitchFamily="2" charset="-122"/>
                <a:cs typeface="Times New Roman" panose="02020603050405020304" pitchFamily="18" charset="0"/>
                <a:sym typeface="+mn-ea"/>
              </a:rPr>
              <a:t>课题，</a:t>
            </a:r>
            <a:r>
              <a:rPr lang="en-US" altLang="zh-CN" dirty="0">
                <a:latin typeface="Times New Roman" panose="02020603050405020304" pitchFamily="18" charset="0"/>
                <a:ea typeface="黑体" panose="02010609060101010101" pitchFamily="2" charset="-122"/>
                <a:cs typeface="Times New Roman" panose="02020603050405020304" pitchFamily="18" charset="0"/>
              </a:rPr>
              <a:t>2016.1-2020.12</a:t>
            </a:r>
            <a:r>
              <a:rPr lang="zh-CN" altLang="en-US" dirty="0">
                <a:latin typeface="Times New Roman" panose="02020603050405020304" pitchFamily="18" charset="0"/>
                <a:ea typeface="黑体" panose="02010609060101010101" pitchFamily="2" charset="-122"/>
                <a:cs typeface="Times New Roman" panose="02020603050405020304" pitchFamily="18" charset="0"/>
              </a:rPr>
              <a:t>，</a:t>
            </a:r>
            <a:r>
              <a:rPr lang="en-US" altLang="zh-CN" dirty="0">
                <a:latin typeface="Times New Roman" panose="02020603050405020304" pitchFamily="18" charset="0"/>
                <a:ea typeface="黑体" panose="02010609060101010101" pitchFamily="2" charset="-122"/>
                <a:cs typeface="Times New Roman" panose="02020603050405020304" pitchFamily="18" charset="0"/>
              </a:rPr>
              <a:t>120</a:t>
            </a:r>
            <a:r>
              <a:rPr lang="zh-CN" altLang="en-US" dirty="0">
                <a:latin typeface="Times New Roman" panose="02020603050405020304" pitchFamily="18" charset="0"/>
                <a:ea typeface="黑体" panose="02010609060101010101" pitchFamily="2" charset="-122"/>
                <a:cs typeface="Times New Roman" panose="02020603050405020304" pitchFamily="18" charset="0"/>
              </a:rPr>
              <a:t>万元</a:t>
            </a:r>
            <a:endParaRPr lang="zh-CN" altLang="en-US" dirty="0">
              <a:latin typeface="Times New Roman" panose="02020603050405020304" pitchFamily="18" charset="0"/>
              <a:ea typeface="黑体" panose="02010609060101010101" pitchFamily="2" charset="-122"/>
              <a:cs typeface="Times New Roman" panose="02020603050405020304" pitchFamily="18" charset="0"/>
            </a:endParaRPr>
          </a:p>
          <a:p>
            <a:pPr>
              <a:lnSpc>
                <a:spcPct val="150000"/>
              </a:lnSpc>
            </a:pPr>
            <a:r>
              <a:rPr lang="zh-CN" altLang="en-US" dirty="0">
                <a:latin typeface="Times New Roman" panose="02020603050405020304" pitchFamily="18" charset="0"/>
                <a:ea typeface="黑体" panose="02010609060101010101" pitchFamily="2" charset="-122"/>
                <a:cs typeface="Times New Roman" panose="02020603050405020304" pitchFamily="18" charset="0"/>
                <a:sym typeface="+mn-ea"/>
              </a:rPr>
              <a:t> </a:t>
            </a:r>
            <a:r>
              <a:rPr lang="en-US" altLang="zh-CN" dirty="0">
                <a:latin typeface="Times New Roman" panose="02020603050405020304" pitchFamily="18" charset="0"/>
                <a:ea typeface="黑体" panose="02010609060101010101" pitchFamily="2" charset="-122"/>
                <a:cs typeface="Times New Roman" panose="02020603050405020304" pitchFamily="18" charset="0"/>
                <a:sym typeface="+mn-ea"/>
              </a:rPr>
              <a:t>2</a:t>
            </a:r>
            <a:r>
              <a:rPr lang="zh-CN" altLang="en-US" dirty="0">
                <a:latin typeface="Times New Roman" panose="02020603050405020304" pitchFamily="18" charset="0"/>
                <a:ea typeface="黑体" panose="02010609060101010101" pitchFamily="2" charset="-122"/>
                <a:cs typeface="Times New Roman" panose="02020603050405020304" pitchFamily="18" charset="0"/>
                <a:sym typeface="+mn-ea"/>
              </a:rPr>
              <a:t>、</a:t>
            </a:r>
            <a:r>
              <a:rPr lang="zh-CN" altLang="zh-CN"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国家重点研发计划</a:t>
            </a:r>
            <a:r>
              <a:rPr lang="zh-CN" altLang="en-US" dirty="0">
                <a:latin typeface="Times New Roman" panose="02020603050405020304" pitchFamily="18" charset="0"/>
                <a:ea typeface="黑体" panose="02010609060101010101" pitchFamily="2" charset="-122"/>
                <a:cs typeface="Times New Roman" panose="02020603050405020304" pitchFamily="18" charset="0"/>
                <a:sym typeface="+mn-ea"/>
              </a:rPr>
              <a:t>“梨树和桃树化肥农药减施增效技术集成研究与示范”项目</a:t>
            </a:r>
            <a:r>
              <a:rPr lang="zh-CN" altLang="en-US"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a:t>
            </a:r>
            <a:r>
              <a:rPr lang="zh-CN" altLang="zh-CN" kern="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华北（山东）梨树肥药减施增效技术集成研究与示范</a:t>
            </a:r>
            <a:r>
              <a:rPr lang="zh-CN" altLang="en-US"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a:t>
            </a:r>
            <a:r>
              <a:rPr lang="zh-CN" altLang="zh-CN"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子</a:t>
            </a:r>
            <a:r>
              <a:rPr lang="zh-CN" altLang="en-US"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课题，</a:t>
            </a:r>
            <a:r>
              <a:rPr lang="en-US" altLang="zh-CN"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2018.6-2020.12</a:t>
            </a:r>
            <a:r>
              <a:rPr lang="zh-CN" altLang="en-US"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a:t>
            </a:r>
            <a:r>
              <a:rPr lang="en-US" altLang="zh-CN"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90</a:t>
            </a:r>
            <a:r>
              <a:rPr lang="zh-CN" altLang="en-US"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万元</a:t>
            </a:r>
            <a:endParaRPr lang="zh-CN" altLang="en-US"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endParaRPr>
          </a:p>
          <a:p>
            <a:pPr>
              <a:lnSpc>
                <a:spcPct val="150000"/>
              </a:lnSpc>
            </a:pPr>
            <a:r>
              <a:rPr lang="en-US" altLang="zh-CN"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3</a:t>
            </a:r>
            <a:r>
              <a:rPr lang="zh-CN" altLang="en-US"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a:t>
            </a:r>
            <a:r>
              <a:rPr lang="zh-CN" altLang="zh-CN"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山东省重点研发计划</a:t>
            </a:r>
            <a:r>
              <a:rPr lang="zh-CN" altLang="en-US"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课题“苹果园病虫害预测预报与精准防控技术研究与示范”项目“</a:t>
            </a:r>
            <a:r>
              <a:rPr lang="zh-CN" altLang="zh-CN"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生物防控农药（天敌）及生态调控技术研究</a:t>
            </a:r>
            <a:r>
              <a:rPr lang="zh-CN" altLang="en-US"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”课题，</a:t>
            </a:r>
            <a:r>
              <a:rPr lang="en-US" altLang="zh-CN"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2017.8-2020.8</a:t>
            </a:r>
            <a:r>
              <a:rPr lang="zh-CN" altLang="en-US"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a:t>
            </a:r>
            <a:r>
              <a:rPr lang="en-US" altLang="zh-CN"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50</a:t>
            </a:r>
            <a:r>
              <a:rPr lang="zh-CN" altLang="en-US"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rPr>
              <a:t>万元</a:t>
            </a:r>
            <a:endParaRPr lang="en-US" altLang="zh-CN"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mn-ea"/>
            </a:endParaRPr>
          </a:p>
          <a:p>
            <a:pPr>
              <a:lnSpc>
                <a:spcPct val="150000"/>
              </a:lnSpc>
            </a:pPr>
            <a:r>
              <a:rPr b="1" noProof="1">
                <a:cs typeface="+mn-ea"/>
              </a:rPr>
              <a:t>发表论文：在国内外重要学术刊物上发表代表学术论文70余篇，其中SCI收录论文1</a:t>
            </a:r>
            <a:r>
              <a:rPr lang="en-US" b="1" noProof="1">
                <a:cs typeface="+mn-ea"/>
              </a:rPr>
              <a:t>3</a:t>
            </a:r>
            <a:r>
              <a:rPr b="1" noProof="1">
                <a:cs typeface="+mn-ea"/>
              </a:rPr>
              <a:t>篇。</a:t>
            </a:r>
            <a:endParaRPr lang="en-US" b="1" noProof="1">
              <a:cs typeface="+mn-ea"/>
            </a:endParaRPr>
          </a:p>
        </p:txBody>
      </p:sp>
      <p:pic>
        <p:nvPicPr>
          <p:cNvPr id="7172" name="图片 2"/>
          <p:cNvPicPr>
            <a:picLocks noChangeAspect="1" noChangeArrowheads="1"/>
          </p:cNvPicPr>
          <p:nvPr/>
        </p:nvPicPr>
        <p:blipFill>
          <a:blip r:embed="rId1" cstate="print"/>
          <a:srcRect/>
          <a:stretch>
            <a:fillRect/>
          </a:stretch>
        </p:blipFill>
        <p:spPr bwMode="auto">
          <a:xfrm>
            <a:off x="7288530" y="187325"/>
            <a:ext cx="1560195" cy="223329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2124075" y="260350"/>
            <a:ext cx="6769100" cy="1995488"/>
          </a:xfrm>
          <a:prstGeom prst="rect">
            <a:avLst/>
          </a:prstGeom>
          <a:solidFill>
            <a:schemeClr val="bg1"/>
          </a:solidFill>
          <a:ln w="9525">
            <a:solidFill>
              <a:srgbClr val="C00000"/>
            </a:solidFill>
            <a:round/>
          </a:ln>
        </p:spPr>
        <p:txBody>
          <a:bodyPr lIns="90170" tIns="46990" rIns="90170" bIns="46990">
            <a:spAutoFit/>
          </a:bodyPr>
          <a:lstStyle/>
          <a:p>
            <a:pPr>
              <a:lnSpc>
                <a:spcPct val="130000"/>
              </a:lnSpc>
            </a:pPr>
            <a:r>
              <a:rPr lang="zh-CN" altLang="en-US" sz="3200" b="1" dirty="0">
                <a:solidFill>
                  <a:srgbClr val="0000FF"/>
                </a:solidFill>
                <a:latin typeface="仿宋_GB2312" panose="02010609030101010101" charset="-122"/>
                <a:ea typeface="黑体" panose="02010609060101010101" pitchFamily="2" charset="-122"/>
              </a:rPr>
              <a:t>许永玉，教授，博士生导师，山东昆虫学会理事长，植保学院院长</a:t>
            </a:r>
            <a:endParaRPr lang="en-US" altLang="zh-CN" sz="3200" b="1" dirty="0">
              <a:solidFill>
                <a:srgbClr val="0000FF"/>
              </a:solidFill>
              <a:latin typeface="仿宋_GB2312" panose="02010609030101010101" charset="-122"/>
              <a:ea typeface="黑体" panose="02010609060101010101" pitchFamily="2" charset="-122"/>
            </a:endParaRPr>
          </a:p>
          <a:p>
            <a:pPr algn="ctr">
              <a:lnSpc>
                <a:spcPct val="130000"/>
              </a:lnSpc>
            </a:pPr>
            <a:r>
              <a:rPr lang="zh-CN" altLang="en-US" sz="3200" b="1" dirty="0">
                <a:solidFill>
                  <a:srgbClr val="C00000"/>
                </a:solidFill>
                <a:latin typeface="仿宋_GB2312" panose="02010609030101010101" charset="-122"/>
                <a:ea typeface="黑体" panose="02010609060101010101" pitchFamily="2" charset="-122"/>
              </a:rPr>
              <a:t>从事昆虫学教学和科研</a:t>
            </a:r>
            <a:r>
              <a:rPr lang="en-US" altLang="zh-CN" sz="3200" b="1" dirty="0">
                <a:solidFill>
                  <a:srgbClr val="C00000"/>
                </a:solidFill>
                <a:latin typeface="仿宋_GB2312" panose="02010609030101010101" charset="-122"/>
                <a:ea typeface="黑体" panose="02010609060101010101" pitchFamily="2" charset="-122"/>
              </a:rPr>
              <a:t>28</a:t>
            </a:r>
            <a:r>
              <a:rPr lang="zh-CN" altLang="en-US" sz="3200" b="1" dirty="0">
                <a:solidFill>
                  <a:srgbClr val="C00000"/>
                </a:solidFill>
                <a:latin typeface="仿宋_GB2312" panose="02010609030101010101" charset="-122"/>
                <a:ea typeface="黑体" panose="02010609060101010101" pitchFamily="2" charset="-122"/>
              </a:rPr>
              <a:t>年</a:t>
            </a:r>
            <a:endParaRPr lang="zh-CN" altLang="en-US" sz="3200" b="1" dirty="0">
              <a:solidFill>
                <a:srgbClr val="0000FF"/>
              </a:solidFill>
              <a:latin typeface="仿宋_GB2312" panose="02010609030101010101" charset="-122"/>
              <a:ea typeface="黑体" panose="02010609060101010101" pitchFamily="2" charset="-122"/>
            </a:endParaRPr>
          </a:p>
        </p:txBody>
      </p:sp>
      <p:pic>
        <p:nvPicPr>
          <p:cNvPr id="8195" name="Picture 2" descr="G:\个人材料等\个人材料\XYY个人专用照片\生活和工作照片\许永玉-2009植保展板用照片.JPG"/>
          <p:cNvPicPr>
            <a:picLocks noChangeAspect="1" noChangeArrowheads="1"/>
          </p:cNvPicPr>
          <p:nvPr/>
        </p:nvPicPr>
        <p:blipFill>
          <a:blip r:embed="rId1" cstate="print"/>
          <a:srcRect l="29369" t="22768" r="29369" b="20451"/>
          <a:stretch>
            <a:fillRect/>
          </a:stretch>
        </p:blipFill>
        <p:spPr bwMode="auto">
          <a:xfrm>
            <a:off x="203200" y="188913"/>
            <a:ext cx="1784350" cy="2087562"/>
          </a:xfrm>
          <a:prstGeom prst="rect">
            <a:avLst/>
          </a:prstGeom>
          <a:noFill/>
          <a:ln w="9525">
            <a:noFill/>
            <a:miter lim="800000"/>
            <a:headEnd/>
            <a:tailEnd/>
          </a:ln>
        </p:spPr>
      </p:pic>
      <p:sp>
        <p:nvSpPr>
          <p:cNvPr id="2" name="矩形 1"/>
          <p:cNvSpPr/>
          <p:nvPr/>
        </p:nvSpPr>
        <p:spPr>
          <a:xfrm>
            <a:off x="107950" y="2355850"/>
            <a:ext cx="8785225" cy="4154984"/>
          </a:xfrm>
          <a:prstGeom prst="rect">
            <a:avLst/>
          </a:prstGeom>
          <a:ln>
            <a:solidFill>
              <a:srgbClr val="0070C0"/>
            </a:solidFill>
          </a:ln>
        </p:spPr>
        <p:txBody>
          <a:bodyPr>
            <a:spAutoFit/>
          </a:bodyPr>
          <a:lstStyle/>
          <a:p>
            <a:pPr marL="342900" indent="-342900">
              <a:buClr>
                <a:srgbClr val="C00000"/>
              </a:buClr>
              <a:buFont typeface="Wingdings" panose="05000000000000000000" pitchFamily="2" charset="2"/>
              <a:buChar char="p"/>
              <a:defRPr/>
            </a:pPr>
            <a:r>
              <a:rPr lang="zh-CN" altLang="zh-CN" sz="2400" b="1" noProof="1">
                <a:solidFill>
                  <a:srgbClr val="C00000"/>
                </a:solidFill>
                <a:cs typeface="+mn-ea"/>
              </a:rPr>
              <a:t>主要研究方向</a:t>
            </a:r>
            <a:r>
              <a:rPr lang="zh-CN" altLang="zh-CN" sz="2400" b="1" noProof="1">
                <a:solidFill>
                  <a:srgbClr val="0000FF"/>
                </a:solidFill>
                <a:cs typeface="+mn-ea"/>
              </a:rPr>
              <a:t>：昆虫生理生化</a:t>
            </a:r>
            <a:r>
              <a:rPr lang="zh-CN" altLang="en-US" sz="2400" b="1" noProof="1">
                <a:solidFill>
                  <a:srgbClr val="0000FF"/>
                </a:solidFill>
                <a:cs typeface="+mn-ea"/>
              </a:rPr>
              <a:t>；</a:t>
            </a:r>
            <a:r>
              <a:rPr lang="zh-CN" altLang="zh-CN" sz="2400" b="1" noProof="1">
                <a:solidFill>
                  <a:srgbClr val="0000FF"/>
                </a:solidFill>
                <a:cs typeface="+mn-ea"/>
              </a:rPr>
              <a:t>昆虫生理生态</a:t>
            </a:r>
            <a:r>
              <a:rPr lang="zh-CN" altLang="en-US" sz="2400" b="1" noProof="1">
                <a:solidFill>
                  <a:srgbClr val="0000FF"/>
                </a:solidFill>
                <a:cs typeface="+mn-ea"/>
              </a:rPr>
              <a:t>；</a:t>
            </a:r>
            <a:r>
              <a:rPr lang="zh-CN" altLang="zh-CN" sz="2400" b="1" noProof="1">
                <a:solidFill>
                  <a:srgbClr val="0000FF"/>
                </a:solidFill>
                <a:cs typeface="+mn-ea"/>
              </a:rPr>
              <a:t>害虫综合治理（</a:t>
            </a:r>
            <a:r>
              <a:rPr lang="en-US" altLang="zh-CN" sz="2400" b="1" noProof="1">
                <a:solidFill>
                  <a:srgbClr val="0000FF"/>
                </a:solidFill>
                <a:cs typeface="+mn-ea"/>
              </a:rPr>
              <a:t>IPM</a:t>
            </a:r>
            <a:r>
              <a:rPr lang="zh-CN" altLang="en-US" sz="2400" b="1" noProof="1">
                <a:solidFill>
                  <a:srgbClr val="0000FF"/>
                </a:solidFill>
                <a:cs typeface="+mn-ea"/>
              </a:rPr>
              <a:t>）；</a:t>
            </a:r>
            <a:endParaRPr lang="zh-CN" altLang="en-US" sz="2400" b="1" noProof="1">
              <a:solidFill>
                <a:srgbClr val="0000FF"/>
              </a:solidFill>
            </a:endParaRPr>
          </a:p>
          <a:p>
            <a:pPr marL="342900" indent="-342900">
              <a:buClr>
                <a:srgbClr val="C00000"/>
              </a:buClr>
              <a:buFont typeface="Wingdings" panose="05000000000000000000" pitchFamily="2" charset="2"/>
              <a:buChar char="p"/>
              <a:defRPr/>
            </a:pPr>
            <a:r>
              <a:rPr lang="zh-CN" altLang="zh-CN" sz="2400" b="1" noProof="1">
                <a:solidFill>
                  <a:srgbClr val="0000FF"/>
                </a:solidFill>
                <a:cs typeface="+mn-ea"/>
              </a:rPr>
              <a:t>主持和参加</a:t>
            </a:r>
            <a:r>
              <a:rPr lang="zh-CN" altLang="en-US" sz="2400" b="1" noProof="1">
                <a:solidFill>
                  <a:srgbClr val="0000FF"/>
                </a:solidFill>
                <a:cs typeface="+mn-ea"/>
              </a:rPr>
              <a:t>完成了</a:t>
            </a:r>
            <a:r>
              <a:rPr lang="zh-CN" altLang="zh-CN" sz="2400" b="1" noProof="1">
                <a:solidFill>
                  <a:srgbClr val="0000FF"/>
                </a:solidFill>
                <a:cs typeface="+mn-ea"/>
              </a:rPr>
              <a:t>国家</a:t>
            </a:r>
            <a:r>
              <a:rPr lang="en-US" altLang="zh-CN" sz="2400" b="1" noProof="1">
                <a:solidFill>
                  <a:srgbClr val="0000FF"/>
                </a:solidFill>
                <a:cs typeface="+mn-ea"/>
              </a:rPr>
              <a:t>973</a:t>
            </a:r>
            <a:r>
              <a:rPr lang="zh-CN" altLang="zh-CN" sz="2400" b="1" noProof="1">
                <a:solidFill>
                  <a:srgbClr val="0000FF"/>
                </a:solidFill>
                <a:cs typeface="+mn-ea"/>
              </a:rPr>
              <a:t>计划、国家科技支撑计划项目、农业部公益性行业科研项目、世界银行贷款科研项目等</a:t>
            </a:r>
            <a:r>
              <a:rPr lang="en-US" altLang="zh-CN" sz="2400" b="1" noProof="1">
                <a:solidFill>
                  <a:srgbClr val="0000FF"/>
                </a:solidFill>
                <a:cs typeface="+mn-ea"/>
              </a:rPr>
              <a:t>10</a:t>
            </a:r>
            <a:r>
              <a:rPr lang="zh-CN" altLang="zh-CN" sz="2400" b="1" noProof="1">
                <a:solidFill>
                  <a:srgbClr val="0000FF"/>
                </a:solidFill>
                <a:cs typeface="+mn-ea"/>
              </a:rPr>
              <a:t>余项科研课题研究</a:t>
            </a:r>
            <a:r>
              <a:rPr lang="zh-CN" altLang="en-US" sz="2400" b="1" noProof="1">
                <a:solidFill>
                  <a:srgbClr val="0000FF"/>
                </a:solidFill>
                <a:cs typeface="+mn-ea"/>
              </a:rPr>
              <a:t>；</a:t>
            </a:r>
            <a:endParaRPr lang="zh-CN" altLang="en-US" sz="2400" b="1" noProof="1">
              <a:solidFill>
                <a:srgbClr val="0000FF"/>
              </a:solidFill>
            </a:endParaRPr>
          </a:p>
          <a:p>
            <a:pPr marL="342900" indent="-342900">
              <a:buClr>
                <a:srgbClr val="C00000"/>
              </a:buClr>
              <a:buFont typeface="Wingdings" panose="05000000000000000000" pitchFamily="2" charset="2"/>
              <a:buChar char="p"/>
              <a:defRPr/>
            </a:pPr>
            <a:r>
              <a:rPr lang="zh-CN" altLang="zh-CN" sz="2400" b="1" noProof="1">
                <a:solidFill>
                  <a:srgbClr val="0000FF"/>
                </a:solidFill>
                <a:cs typeface="+mn-ea"/>
              </a:rPr>
              <a:t>在昆虫胚胎发育、生殖生物学、昆虫的滞育与抗寒性和草蛉类天敌昆虫研究利用等方面取得了重要研究成果</a:t>
            </a:r>
            <a:r>
              <a:rPr lang="zh-CN" altLang="en-US" sz="2400" b="1" noProof="1">
                <a:solidFill>
                  <a:srgbClr val="0000FF"/>
                </a:solidFill>
                <a:cs typeface="+mn-ea"/>
              </a:rPr>
              <a:t>；</a:t>
            </a:r>
            <a:endParaRPr lang="zh-CN" altLang="en-US" sz="2400" b="1" noProof="1">
              <a:solidFill>
                <a:srgbClr val="0000FF"/>
              </a:solidFill>
            </a:endParaRPr>
          </a:p>
          <a:p>
            <a:pPr marL="342900" indent="-342900">
              <a:buClr>
                <a:srgbClr val="C00000"/>
              </a:buClr>
              <a:buFont typeface="Wingdings" panose="05000000000000000000" pitchFamily="2" charset="2"/>
              <a:buChar char="p"/>
              <a:defRPr/>
            </a:pPr>
            <a:r>
              <a:rPr lang="zh-CN" altLang="zh-CN" sz="2400" b="1" noProof="1">
                <a:solidFill>
                  <a:srgbClr val="0000FF"/>
                </a:solidFill>
                <a:cs typeface="+mn-ea"/>
              </a:rPr>
              <a:t>在《</a:t>
            </a:r>
            <a:r>
              <a:rPr lang="en-US" altLang="zh-CN" sz="2400" b="1" noProof="1">
                <a:solidFill>
                  <a:srgbClr val="0000FF"/>
                </a:solidFill>
                <a:cs typeface="+mn-ea"/>
              </a:rPr>
              <a:t>Scientific Reports</a:t>
            </a:r>
            <a:r>
              <a:rPr lang="zh-CN" altLang="zh-CN" sz="2400" b="1" noProof="1">
                <a:solidFill>
                  <a:srgbClr val="0000FF"/>
                </a:solidFill>
                <a:cs typeface="+mn-ea"/>
              </a:rPr>
              <a:t>》</a:t>
            </a:r>
            <a:r>
              <a:rPr lang="en-US" altLang="zh-CN" sz="2400" b="1" noProof="1">
                <a:solidFill>
                  <a:srgbClr val="0000FF"/>
                </a:solidFill>
                <a:cs typeface="+mn-ea"/>
              </a:rPr>
              <a:t>,</a:t>
            </a:r>
            <a:r>
              <a:rPr lang="zh-CN" altLang="zh-CN" sz="2400" b="1" noProof="1">
                <a:solidFill>
                  <a:srgbClr val="0000FF"/>
                </a:solidFill>
                <a:cs typeface="+mn-ea"/>
              </a:rPr>
              <a:t>《</a:t>
            </a:r>
            <a:r>
              <a:rPr lang="en-US" altLang="zh-CN" sz="2400" b="1" noProof="1">
                <a:solidFill>
                  <a:srgbClr val="0000FF"/>
                </a:solidFill>
                <a:cs typeface="+mn-ea"/>
              </a:rPr>
              <a:t>Biocontrol Science and Technology</a:t>
            </a:r>
            <a:r>
              <a:rPr lang="zh-CN" altLang="zh-CN" sz="2400" b="1" noProof="1">
                <a:solidFill>
                  <a:srgbClr val="0000FF"/>
                </a:solidFill>
                <a:cs typeface="+mn-ea"/>
              </a:rPr>
              <a:t>》</a:t>
            </a:r>
            <a:r>
              <a:rPr lang="en-US" altLang="zh-CN" sz="2400" b="1" noProof="1">
                <a:solidFill>
                  <a:srgbClr val="0000FF"/>
                </a:solidFill>
                <a:cs typeface="+mn-ea"/>
              </a:rPr>
              <a:t>,</a:t>
            </a:r>
            <a:r>
              <a:rPr lang="zh-CN" altLang="zh-CN" sz="2400" b="1" noProof="1">
                <a:solidFill>
                  <a:srgbClr val="0000FF"/>
                </a:solidFill>
                <a:cs typeface="+mn-ea"/>
              </a:rPr>
              <a:t>《</a:t>
            </a:r>
            <a:r>
              <a:rPr lang="en-US" altLang="zh-CN" sz="2400" b="1" noProof="1">
                <a:solidFill>
                  <a:srgbClr val="0000FF"/>
                </a:solidFill>
                <a:cs typeface="+mn-ea"/>
              </a:rPr>
              <a:t>Sociobiology</a:t>
            </a:r>
            <a:r>
              <a:rPr lang="zh-CN" altLang="zh-CN" sz="2400" b="1" noProof="1">
                <a:solidFill>
                  <a:srgbClr val="0000FF"/>
                </a:solidFill>
                <a:cs typeface="+mn-ea"/>
              </a:rPr>
              <a:t>》</a:t>
            </a:r>
            <a:r>
              <a:rPr lang="en-US" altLang="zh-CN" sz="2400" b="1" noProof="1">
                <a:solidFill>
                  <a:srgbClr val="0000FF"/>
                </a:solidFill>
                <a:cs typeface="+mn-ea"/>
              </a:rPr>
              <a:t>,</a:t>
            </a:r>
            <a:r>
              <a:rPr lang="zh-CN" altLang="zh-CN" sz="2400" b="1" noProof="1">
                <a:solidFill>
                  <a:srgbClr val="0000FF"/>
                </a:solidFill>
                <a:cs typeface="+mn-ea"/>
              </a:rPr>
              <a:t>《</a:t>
            </a:r>
            <a:r>
              <a:rPr lang="en-US" altLang="zh-CN" sz="2400" b="1" noProof="1">
                <a:solidFill>
                  <a:srgbClr val="0000FF"/>
                </a:solidFill>
                <a:cs typeface="+mn-ea"/>
              </a:rPr>
              <a:t>Insect Science</a:t>
            </a:r>
            <a:r>
              <a:rPr lang="zh-CN" altLang="zh-CN" sz="2400" b="1" noProof="1">
                <a:solidFill>
                  <a:srgbClr val="0000FF"/>
                </a:solidFill>
                <a:cs typeface="+mn-ea"/>
              </a:rPr>
              <a:t>》</a:t>
            </a:r>
            <a:r>
              <a:rPr lang="en-US" altLang="zh-CN" sz="2400" b="1" noProof="1">
                <a:solidFill>
                  <a:srgbClr val="0000FF"/>
                </a:solidFill>
                <a:cs typeface="+mn-ea"/>
              </a:rPr>
              <a:t>,</a:t>
            </a:r>
            <a:r>
              <a:rPr lang="zh-CN" altLang="zh-CN" sz="2400" b="1" noProof="1">
                <a:solidFill>
                  <a:srgbClr val="0000FF"/>
                </a:solidFill>
                <a:cs typeface="+mn-ea"/>
              </a:rPr>
              <a:t>《</a:t>
            </a:r>
            <a:r>
              <a:rPr lang="en-US" altLang="zh-CN" sz="2400" b="1" noProof="1">
                <a:solidFill>
                  <a:srgbClr val="0000FF"/>
                </a:solidFill>
                <a:cs typeface="+mn-ea"/>
              </a:rPr>
              <a:t>BMC Evolutionary Biology</a:t>
            </a:r>
            <a:r>
              <a:rPr lang="zh-CN" altLang="zh-CN" sz="2400" b="1" noProof="1">
                <a:solidFill>
                  <a:srgbClr val="0000FF"/>
                </a:solidFill>
                <a:cs typeface="+mn-ea"/>
              </a:rPr>
              <a:t>》、《昆虫学报》、《中国农业科学》</a:t>
            </a:r>
            <a:r>
              <a:rPr lang="en-US" altLang="zh-CN" sz="2400" b="1" noProof="1">
                <a:solidFill>
                  <a:srgbClr val="0000FF"/>
                </a:solidFill>
                <a:cs typeface="+mn-ea"/>
              </a:rPr>
              <a:t>,</a:t>
            </a:r>
            <a:r>
              <a:rPr lang="zh-CN" altLang="zh-CN" sz="2400" b="1" noProof="1">
                <a:solidFill>
                  <a:srgbClr val="0000FF"/>
                </a:solidFill>
                <a:cs typeface="+mn-ea"/>
              </a:rPr>
              <a:t>《生态学报》和《植物保护学报》等刊物上发表文章</a:t>
            </a:r>
            <a:r>
              <a:rPr lang="en-US" altLang="zh-CN" sz="2400" b="1" noProof="1">
                <a:solidFill>
                  <a:srgbClr val="0000FF"/>
                </a:solidFill>
                <a:cs typeface="+mn-ea"/>
              </a:rPr>
              <a:t>80</a:t>
            </a:r>
            <a:r>
              <a:rPr lang="zh-CN" altLang="zh-CN" sz="2400" b="1" noProof="1">
                <a:solidFill>
                  <a:srgbClr val="0000FF"/>
                </a:solidFill>
                <a:cs typeface="+mn-ea"/>
              </a:rPr>
              <a:t>余篇。</a:t>
            </a:r>
            <a:endParaRPr lang="zh-CN" altLang="zh-CN" sz="2400" b="1" noProof="1">
              <a:solidFill>
                <a:srgbClr val="0000FF"/>
              </a:solidFill>
            </a:endParaRPr>
          </a:p>
        </p:txBody>
      </p:sp>
    </p:spTree>
  </p:cSld>
  <p:clrMapOvr>
    <a:masterClrMapping/>
  </p:clrMapOvr>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KSO_WM_UNIT_COLOR_SCHEME_SHAPE_ID" val="70"/>
  <p:tag name="KSO_WM_UNIT_COLOR_SCHEME_PARENT_PAGE" val="0_2"/>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7584_3*n_h_h_i*1_2_1_2"/>
  <p:tag name="KSO_WM_TEMPLATE_CATEGORY" val="diagram"/>
  <p:tag name="KSO_WM_TEMPLATE_INDEX" val="20187584"/>
  <p:tag name="KSO_WM_UNIT_LAYERLEVEL" val="1_1_1_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COLOR_SCHEME_SHAPE_ID" val="71"/>
  <p:tag name="KSO_WM_UNIT_COLOR_SCHEME_PARENT_PAGE" val="0_2"/>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187584_3*n_h_h_i*1_2_1_3"/>
  <p:tag name="KSO_WM_TEMPLATE_CATEGORY" val="diagram"/>
  <p:tag name="KSO_WM_TEMPLATE_INDEX" val="20187584"/>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COLOR_SCHEME_SHAPE_ID" val="72"/>
  <p:tag name="KSO_WM_UNIT_COLOR_SCHEME_PARENT_PAGE" val="0_2"/>
  <p:tag name="KSO_WM_UNIT_DECOLORIZATION" val="1"/>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87584_3*n_i*1_1"/>
  <p:tag name="KSO_WM_TEMPLATE_CATEGORY" val="diagram"/>
  <p:tag name="KSO_WM_TEMPLATE_INDEX" val="20187584"/>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13.xml><?xml version="1.0" encoding="utf-8"?>
<p:tagLst xmlns:p="http://schemas.openxmlformats.org/presentationml/2006/main">
  <p:tag name="KSO_WM_UNIT_ISCONTENTSTITLE" val="0"/>
  <p:tag name="KSO_WM_UNIT_COLOR_SCHEME_SHAPE_ID" val="4"/>
  <p:tag name="KSO_WM_UNIT_COLOR_SCHEME_PARENT_PAGE" val="0_2"/>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187584_3*n_h_h_i*1_2_3_1"/>
  <p:tag name="KSO_WM_TEMPLATE_CATEGORY" val="diagram"/>
  <p:tag name="KSO_WM_TEMPLATE_INDEX" val="20187584"/>
  <p:tag name="KSO_WM_UNIT_LAYERLEVEL" val="1_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14.xml><?xml version="1.0" encoding="utf-8"?>
<p:tagLst xmlns:p="http://schemas.openxmlformats.org/presentationml/2006/main">
  <p:tag name="KSO_WM_UNIT_COLOR_SCHEME_SHAPE_ID" val="6"/>
  <p:tag name="KSO_WM_UNIT_COLOR_SCHEME_PARENT_PAGE" val="0_2"/>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187584_3*n_h_h_i*1_2_3_2"/>
  <p:tag name="KSO_WM_TEMPLATE_CATEGORY" val="diagram"/>
  <p:tag name="KSO_WM_TEMPLATE_INDEX" val="20187584"/>
  <p:tag name="KSO_WM_UNIT_LAYERLEVEL" val="1_1_1_1"/>
  <p:tag name="KSO_WM_TAG_VERSION" val="1.0"/>
  <p:tag name="KSO_WM_BEAUTIFY_FLAG" val="#wm#"/>
  <p:tag name="KSO_WM_UNIT_LINE_FORE_SCHEMECOLOR_INDEX" val="7"/>
  <p:tag name="KSO_WM_UNIT_LINE_FILL_TYPE" val="2"/>
  <p:tag name="KSO_WM_UNIT_TEXT_FILL_FORE_SCHEMECOLOR_INDEX" val="2"/>
  <p:tag name="KSO_WM_UNIT_TEXT_FILL_TYPE" val="1"/>
  <p:tag name="KSO_WM_UNIT_USESOURCEFORMAT_APPLY" val="1"/>
</p:tagLst>
</file>

<file path=ppt/tags/tag15.xml><?xml version="1.0" encoding="utf-8"?>
<p:tagLst xmlns:p="http://schemas.openxmlformats.org/presentationml/2006/main">
  <p:tag name="KSO_WM_UNIT_COLOR_SCHEME_SHAPE_ID" val="7"/>
  <p:tag name="KSO_WM_UNIT_COLOR_SCHEME_PARENT_PAGE" val="0_2"/>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3"/>
  <p:tag name="KSO_WM_UNIT_ID" val="diagram20187584_3*n_h_h_i*1_2_3_3"/>
  <p:tag name="KSO_WM_TEMPLATE_CATEGORY" val="diagram"/>
  <p:tag name="KSO_WM_TEMPLATE_INDEX" val="20187584"/>
  <p:tag name="KSO_WM_UNIT_LAYERLEVEL" val="1_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16.xml><?xml version="1.0" encoding="utf-8"?>
<p:tagLst xmlns:p="http://schemas.openxmlformats.org/presentationml/2006/main">
  <p:tag name="KSO_WM_UNIT_COLOR_SCHEME_SHAPE_ID" val="48"/>
  <p:tag name="KSO_WM_UNIT_COLOR_SCHEME_PARENT_PAGE" val="0_2"/>
  <p:tag name="KSO_WM_UNIT_DECOLORIZATION" val="1"/>
  <p:tag name="KSO_WM_UNIT_HIGHLIGHT" val="0"/>
  <p:tag name="KSO_WM_UNIT_COMPATIBLE" val="0"/>
  <p:tag name="KSO_WM_UNIT_DIAGRAM_ISNUMVISUAL" val="0"/>
  <p:tag name="KSO_WM_UNIT_DIAGRAM_ISREFERUNIT" val="0"/>
  <p:tag name="KSO_WM_DIAGRAM_GROUP_CODE" val="n1-1"/>
  <p:tag name="KSO_WM_UNIT_TYPE" val="n_i"/>
  <p:tag name="KSO_WM_UNIT_INDEX" val="1_5"/>
  <p:tag name="KSO_WM_UNIT_ID" val="diagram20187584_3*n_i*1_5"/>
  <p:tag name="KSO_WM_TEMPLATE_CATEGORY" val="diagram"/>
  <p:tag name="KSO_WM_TEMPLATE_INDEX" val="20187584"/>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17.xml><?xml version="1.0" encoding="utf-8"?>
<p:tagLst xmlns:p="http://schemas.openxmlformats.org/presentationml/2006/main">
  <p:tag name="KSO_WM_UNIT_COLOR_SCHEME_SHAPE_ID" val="85"/>
  <p:tag name="KSO_WM_UNIT_COLOR_SCHEME_PARENT_PAGE" val="0_2"/>
  <p:tag name="KSO_WM_UNIT_DECOLORIZATION" val="1"/>
  <p:tag name="KSO_WM_UNIT_HIGHLIGHT" val="0"/>
  <p:tag name="KSO_WM_UNIT_COMPATIBLE" val="0"/>
  <p:tag name="KSO_WM_UNIT_DIAGRAM_ISNUMVISUAL" val="0"/>
  <p:tag name="KSO_WM_UNIT_DIAGRAM_ISREFERUNIT" val="0"/>
  <p:tag name="KSO_WM_DIAGRAM_GROUP_CODE" val="n1-1"/>
  <p:tag name="KSO_WM_UNIT_TYPE" val="n_i"/>
  <p:tag name="KSO_WM_UNIT_INDEX" val="1_3"/>
  <p:tag name="KSO_WM_UNIT_ID" val="diagram20187584_3*n_i*1_3"/>
  <p:tag name="KSO_WM_TEMPLATE_CATEGORY" val="diagram"/>
  <p:tag name="KSO_WM_TEMPLATE_INDEX" val="20187584"/>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18.xml><?xml version="1.0" encoding="utf-8"?>
<p:tagLst xmlns:p="http://schemas.openxmlformats.org/presentationml/2006/main">
  <p:tag name="KSO_WM_UNIT_COLOR_SCHEME_SHAPE_ID" val="14"/>
  <p:tag name="KSO_WM_UNIT_COLOR_SCHEME_PARENT_PAGE" val="0_2"/>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2"/>
  <p:tag name="KSO_WM_UNIT_ID" val="diagram20187584_3*n_h_h_i*1_2_4_2"/>
  <p:tag name="KSO_WM_TEMPLATE_CATEGORY" val="diagram"/>
  <p:tag name="KSO_WM_TEMPLATE_INDEX" val="20187584"/>
  <p:tag name="KSO_WM_UNIT_LAYERLEVEL" val="1_1_1_1"/>
  <p:tag name="KSO_WM_TAG_VERSION" val="1.0"/>
  <p:tag name="KSO_WM_BEAUTIFY_FLAG" val="#wm#"/>
  <p:tag name="KSO_WM_UNIT_LINE_FORE_SCHEMECOLOR_INDEX" val="8"/>
  <p:tag name="KSO_WM_UNIT_LINE_FILL_TYPE" val="2"/>
  <p:tag name="KSO_WM_UNIT_TEXT_FILL_FORE_SCHEMECOLOR_INDEX" val="2"/>
  <p:tag name="KSO_WM_UNIT_TEXT_FILL_TYPE" val="1"/>
  <p:tag name="KSO_WM_UNIT_USESOURCEFORMAT_APPLY" val="1"/>
</p:tagLst>
</file>

<file path=ppt/tags/tag19.xml><?xml version="1.0" encoding="utf-8"?>
<p:tagLst xmlns:p="http://schemas.openxmlformats.org/presentationml/2006/main">
  <p:tag name="KSO_WM_UNIT_COLOR_SCHEME_SHAPE_ID" val="19"/>
  <p:tag name="KSO_WM_UNIT_COLOR_SCHEME_PARENT_PAGE" val="0_2"/>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3"/>
  <p:tag name="KSO_WM_UNIT_ID" val="diagram20187584_3*n_h_h_i*1_2_4_3"/>
  <p:tag name="KSO_WM_TEMPLATE_CATEGORY" val="diagram"/>
  <p:tag name="KSO_WM_TEMPLATE_INDEX" val="20187584"/>
  <p:tag name="KSO_WM_UNIT_LAYERLEVEL" val="1_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USESOURCEFORMAT_APPLY" val="1"/>
</p:tagLst>
</file>

<file path=ppt/tags/tag2.xml><?xml version="1.0" encoding="utf-8"?>
<p:tagLst xmlns:p="http://schemas.openxmlformats.org/presentationml/2006/main">
  <p:tag name="KSO_WM_UNIT_COLOR_SCHEME_SHAPE_ID" val="3"/>
  <p:tag name="KSO_WM_UNIT_COLOR_SCHEME_PARENT_PAGE" val="0_2"/>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7584_3*n_h_i*1_1_1"/>
  <p:tag name="KSO_WM_TEMPLATE_CATEGORY" val="diagram"/>
  <p:tag name="KSO_WM_TEMPLATE_INDEX" val="20187584"/>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20.xml><?xml version="1.0" encoding="utf-8"?>
<p:tagLst xmlns:p="http://schemas.openxmlformats.org/presentationml/2006/main">
  <p:tag name="KSO_WM_UNIT_ISCONTENTSTITLE" val="0"/>
  <p:tag name="KSO_WM_UNIT_COLOR_SCHEME_SHAPE_ID" val="27"/>
  <p:tag name="KSO_WM_UNIT_COLOR_SCHEME_PARENT_PAGE" val="0_2"/>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187584_3*n_h_h_i*1_2_4_1"/>
  <p:tag name="KSO_WM_TEMPLATE_CATEGORY" val="diagram"/>
  <p:tag name="KSO_WM_TEMPLATE_INDEX" val="20187584"/>
  <p:tag name="KSO_WM_UNIT_LAYERLEVEL" val="1_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21.xml><?xml version="1.0" encoding="utf-8"?>
<p:tagLst xmlns:p="http://schemas.openxmlformats.org/presentationml/2006/main">
  <p:tag name="KSO_WM_UNIT_COLOR_SCHEME_SHAPE_ID" val="28"/>
  <p:tag name="KSO_WM_UNIT_COLOR_SCHEME_PARENT_PAGE" val="0_2"/>
  <p:tag name="KSO_WM_UNIT_DECOLORIZATION" val="1"/>
  <p:tag name="KSO_WM_UNIT_HIGHLIGHT" val="0"/>
  <p:tag name="KSO_WM_UNIT_COMPATIBLE" val="0"/>
  <p:tag name="KSO_WM_UNIT_DIAGRAM_ISNUMVISUAL" val="0"/>
  <p:tag name="KSO_WM_UNIT_DIAGRAM_ISREFERUNIT" val="0"/>
  <p:tag name="KSO_WM_DIAGRAM_GROUP_CODE" val="n1-1"/>
  <p:tag name="KSO_WM_UNIT_TYPE" val="n_i"/>
  <p:tag name="KSO_WM_UNIT_INDEX" val="1_6"/>
  <p:tag name="KSO_WM_UNIT_ID" val="diagram20187584_3*n_i*1_6"/>
  <p:tag name="KSO_WM_TEMPLATE_CATEGORY" val="diagram"/>
  <p:tag name="KSO_WM_TEMPLATE_INDEX" val="20187584"/>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22.xml><?xml version="1.0" encoding="utf-8"?>
<p:tagLst xmlns:p="http://schemas.openxmlformats.org/presentationml/2006/main">
  <p:tag name="KSO_WM_UNIT_COLOR_SCHEME_SHAPE_ID" val="29"/>
  <p:tag name="KSO_WM_UNIT_COLOR_SCHEME_PARENT_PAGE" val="0_2"/>
  <p:tag name="KSO_WM_UNIT_DECOLORIZATION" val="1"/>
  <p:tag name="KSO_WM_UNIT_HIGHLIGHT" val="0"/>
  <p:tag name="KSO_WM_UNIT_COMPATIBLE" val="0"/>
  <p:tag name="KSO_WM_UNIT_DIAGRAM_ISNUMVISUAL" val="0"/>
  <p:tag name="KSO_WM_UNIT_DIAGRAM_ISREFERUNIT" val="0"/>
  <p:tag name="KSO_WM_DIAGRAM_GROUP_CODE" val="n1-1"/>
  <p:tag name="KSO_WM_UNIT_TYPE" val="n_i"/>
  <p:tag name="KSO_WM_UNIT_INDEX" val="1_7"/>
  <p:tag name="KSO_WM_UNIT_ID" val="diagram20187584_3*n_i*1_7"/>
  <p:tag name="KSO_WM_TEMPLATE_CATEGORY" val="diagram"/>
  <p:tag name="KSO_WM_TEMPLATE_INDEX" val="20187584"/>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23.xml><?xml version="1.0" encoding="utf-8"?>
<p:tagLst xmlns:p="http://schemas.openxmlformats.org/presentationml/2006/main">
  <p:tag name="KSO_WM_UNIT_COLOR_SCHEME_SHAPE_ID" val="30"/>
  <p:tag name="KSO_WM_UNIT_COLOR_SCHEME_PARENT_PAGE" val="0_2"/>
  <p:tag name="KSO_WM_UNIT_ISCONTENTSTITLE" val="0"/>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a"/>
  <p:tag name="KSO_WM_UNIT_INDEX" val="1_2_1_1"/>
  <p:tag name="KSO_WM_UNIT_ID" val="diagram20187584_3*n_h_h_a*1_2_1_1"/>
  <p:tag name="KSO_WM_TEMPLATE_CATEGORY" val="diagram"/>
  <p:tag name="KSO_WM_TEMPLATE_INDEX" val="20187584"/>
  <p:tag name="KSO_WM_UNIT_LAYERLEVEL" val="1_1_1_1"/>
  <p:tag name="KSO_WM_TAG_VERSION" val="1.0"/>
  <p:tag name="KSO_WM_BEAUTIFY_FLAG" val="#wm#"/>
  <p:tag name="KSO_WM_UNIT_TEXT_FILL_FORE_SCHEMECOLOR_INDEX" val="14"/>
  <p:tag name="KSO_WM_UNIT_TEXT_FILL_TYPE" val="1"/>
  <p:tag name="KSO_WM_UNIT_USESOURCEFORMAT_APPLY" val="1"/>
</p:tagLst>
</file>

<file path=ppt/tags/tag24.xml><?xml version="1.0" encoding="utf-8"?>
<p:tagLst xmlns:p="http://schemas.openxmlformats.org/presentationml/2006/main">
  <p:tag name="KSO_WM_UNIT_COLOR_SCHEME_SHAPE_ID" val="31"/>
  <p:tag name="KSO_WM_UNIT_COLOR_SCHEME_PARENT_PAGE" val="0_2"/>
  <p:tag name="KSO_WM_UNIT_ISCONTENTSTITLE" val="0"/>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a"/>
  <p:tag name="KSO_WM_UNIT_INDEX" val="1_2_3_1"/>
  <p:tag name="KSO_WM_UNIT_ID" val="diagram20187584_3*n_h_h_a*1_2_3_1"/>
  <p:tag name="KSO_WM_TEMPLATE_CATEGORY" val="diagram"/>
  <p:tag name="KSO_WM_TEMPLATE_INDEX" val="20187584"/>
  <p:tag name="KSO_WM_UNIT_LAYERLEVEL" val="1_1_1_1"/>
  <p:tag name="KSO_WM_TAG_VERSION" val="1.0"/>
  <p:tag name="KSO_WM_BEAUTIFY_FLAG" val="#wm#"/>
  <p:tag name="KSO_WM_UNIT_TEXT_FILL_FORE_SCHEMECOLOR_INDEX" val="14"/>
  <p:tag name="KSO_WM_UNIT_TEXT_FILL_TYPE" val="1"/>
  <p:tag name="KSO_WM_UNIT_USESOURCEFORMAT_APPLY" val="1"/>
</p:tagLst>
</file>

<file path=ppt/tags/tag25.xml><?xml version="1.0" encoding="utf-8"?>
<p:tagLst xmlns:p="http://schemas.openxmlformats.org/presentationml/2006/main">
  <p:tag name="KSO_WM_UNIT_COLOR_SCHEME_SHAPE_ID" val="32"/>
  <p:tag name="KSO_WM_UNIT_COLOR_SCHEME_PARENT_PAGE" val="0_2"/>
  <p:tag name="KSO_WM_UNIT_ISCONTENTSTITLE" val="0"/>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ID" val="diagram20187584_3*n_h_h_a*1_2_2_1"/>
  <p:tag name="KSO_WM_TEMPLATE_CATEGORY" val="diagram"/>
  <p:tag name="KSO_WM_TEMPLATE_INDEX" val="20187584"/>
  <p:tag name="KSO_WM_UNIT_LAYERLEVEL" val="1_1_1_1"/>
  <p:tag name="KSO_WM_TAG_VERSION" val="1.0"/>
  <p:tag name="KSO_WM_BEAUTIFY_FLAG" val="#wm#"/>
  <p:tag name="KSO_WM_UNIT_TEXT_FILL_FORE_SCHEMECOLOR_INDEX" val="14"/>
  <p:tag name="KSO_WM_UNIT_TEXT_FILL_TYPE" val="1"/>
  <p:tag name="KSO_WM_UNIT_USESOURCEFORMAT_APPLY" val="1"/>
</p:tagLst>
</file>

<file path=ppt/tags/tag26.xml><?xml version="1.0" encoding="utf-8"?>
<p:tagLst xmlns:p="http://schemas.openxmlformats.org/presentationml/2006/main">
  <p:tag name="KSO_WM_UNIT_COLOR_SCHEME_SHAPE_ID" val="33"/>
  <p:tag name="KSO_WM_UNIT_COLOR_SCHEME_PARENT_PAGE" val="0_2"/>
  <p:tag name="KSO_WM_UNIT_ISCONTENTSTITLE" val="0"/>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a"/>
  <p:tag name="KSO_WM_UNIT_INDEX" val="1_2_4_1"/>
  <p:tag name="KSO_WM_UNIT_ID" val="diagram20187584_3*n_h_h_a*1_2_4_1"/>
  <p:tag name="KSO_WM_TEMPLATE_CATEGORY" val="diagram"/>
  <p:tag name="KSO_WM_TEMPLATE_INDEX" val="20187584"/>
  <p:tag name="KSO_WM_UNIT_LAYERLEVEL" val="1_1_1_1"/>
  <p:tag name="KSO_WM_TAG_VERSION" val="1.0"/>
  <p:tag name="KSO_WM_BEAUTIFY_FLAG" val="#wm#"/>
  <p:tag name="KSO_WM_UNIT_TEXT_FILL_FORE_SCHEMECOLOR_INDEX" val="14"/>
  <p:tag name="KSO_WM_UNIT_TEXT_FILL_TYPE" val="1"/>
  <p:tag name="KSO_WM_UNIT_USESOURCEFORMAT_APPLY" val="1"/>
</p:tagLst>
</file>

<file path=ppt/tags/tag27.xml><?xml version="1.0" encoding="utf-8"?>
<p:tagLst xmlns:p="http://schemas.openxmlformats.org/presentationml/2006/main">
  <p:tag name="KSO_WM_UNIT_COLOR_SCHEME_SHAPE_ID" val="15"/>
  <p:tag name="KSO_WM_UNIT_COLOR_SCHEME_PARENT_PAGE" val="0_1"/>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87584_3*n_h_a*1_1_1"/>
  <p:tag name="KSO_WM_TEMPLATE_CATEGORY" val="diagram"/>
  <p:tag name="KSO_WM_TEMPLATE_INDEX" val="201875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8.xml><?xml version="1.0" encoding="utf-8"?>
<p:tagLst xmlns:p="http://schemas.openxmlformats.org/presentationml/2006/main">
  <p:tag name="KSO_WM_SLIDE_COLORSCHEME_VERSION" val="3.2"/>
  <p:tag name="KSO_WM_SLIDE_ID" val="diagram20187584_3"/>
  <p:tag name="KSO_WM_TEMPLATE_SUBCATEGORY" val="0"/>
  <p:tag name="KSO_WM_SLIDE_TYPE" val="text"/>
  <p:tag name="KSO_WM_SLIDE_SUBTYPE" val="diag"/>
  <p:tag name="KSO_WM_SLIDE_ITEM_CNT" val="4"/>
  <p:tag name="KSO_WM_SLIDE_INDEX" val="3"/>
  <p:tag name="KSO_WM_SLIDE_SIZE" val="556.9*260.498"/>
  <p:tag name="KSO_WM_SLIDE_POSITION" val="201.6*139.752"/>
  <p:tag name="KSO_WM_DIAGRAM_GROUP_CODE" val="n1-1"/>
  <p:tag name="KSO_WM_SLIDE_DIAGTYPE" val="n"/>
  <p:tag name="KSO_WM_TAG_VERSION" val="1.0"/>
  <p:tag name="KSO_WM_BEAUTIFY_FLAG" val="#wm#"/>
  <p:tag name="KSO_WM_TEMPLATE_CATEGORY" val="diagram"/>
  <p:tag name="KSO_WM_TEMPLATE_INDEX" val="20187584"/>
  <p:tag name="KSO_WM_SLIDE_LAYOUT" val="n"/>
  <p:tag name="KSO_WM_SLIDE_LAYOUT_CNT" val="1"/>
</p:tagLst>
</file>

<file path=ppt/tags/tag3.xml><?xml version="1.0" encoding="utf-8"?>
<p:tagLst xmlns:p="http://schemas.openxmlformats.org/presentationml/2006/main">
  <p:tag name="KSO_WM_UNIT_COLOR_SCHEME_SHAPE_ID" val="13"/>
  <p:tag name="KSO_WM_UNIT_COLOR_SCHEME_PARENT_PAGE" val="0_2"/>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187584_3*n_h_h_i*1_2_2_3"/>
  <p:tag name="KSO_WM_TEMPLATE_CATEGORY" val="diagram"/>
  <p:tag name="KSO_WM_TEMPLATE_INDEX" val="20187584"/>
  <p:tag name="KSO_WM_UNIT_LAYERLEVEL" val="1_1_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1"/>
</p:tagLst>
</file>

<file path=ppt/tags/tag4.xml><?xml version="1.0" encoding="utf-8"?>
<p:tagLst xmlns:p="http://schemas.openxmlformats.org/presentationml/2006/main">
  <p:tag name="KSO_WM_UNIT_COLOR_SCHEME_SHAPE_ID" val="18"/>
  <p:tag name="KSO_WM_UNIT_COLOR_SCHEME_PARENT_PAGE" val="0_2"/>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187584_3*n_h_h_i*1_2_2_2"/>
  <p:tag name="KSO_WM_TEMPLATE_CATEGORY" val="diagram"/>
  <p:tag name="KSO_WM_TEMPLATE_INDEX" val="20187584"/>
  <p:tag name="KSO_WM_UNIT_LAYERLEVEL" val="1_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UNIT_ISCONTENTSTITLE" val="0"/>
  <p:tag name="KSO_WM_UNIT_COLOR_SCHEME_SHAPE_ID" val="23"/>
  <p:tag name="KSO_WM_UNIT_COLOR_SCHEME_PARENT_PAGE" val="0_2"/>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87584_3*n_h_h_i*1_2_1_1"/>
  <p:tag name="KSO_WM_TEMPLATE_CATEGORY" val="diagram"/>
  <p:tag name="KSO_WM_TEMPLATE_INDEX" val="20187584"/>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xml><?xml version="1.0" encoding="utf-8"?>
<p:tagLst xmlns:p="http://schemas.openxmlformats.org/presentationml/2006/main">
  <p:tag name="KSO_WM_UNIT_ISCONTENTSTITLE" val="0"/>
  <p:tag name="KSO_WM_UNIT_COLOR_SCHEME_SHAPE_ID" val="51"/>
  <p:tag name="KSO_WM_UNIT_COLOR_SCHEME_PARENT_PAGE" val="0_2"/>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7584_3*n_h_h_i*1_2_2_1"/>
  <p:tag name="KSO_WM_TEMPLATE_CATEGORY" val="diagram"/>
  <p:tag name="KSO_WM_TEMPLATE_INDEX" val="20187584"/>
  <p:tag name="KSO_WM_UNIT_LAYERLEVEL" val="1_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7.xml><?xml version="1.0" encoding="utf-8"?>
<p:tagLst xmlns:p="http://schemas.openxmlformats.org/presentationml/2006/main">
  <p:tag name="KSO_WM_UNIT_COLOR_SCHEME_SHAPE_ID" val="79"/>
  <p:tag name="KSO_WM_UNIT_COLOR_SCHEME_PARENT_PAGE" val="0_2"/>
  <p:tag name="KSO_WM_UNIT_DECOLORIZATION" val="1"/>
  <p:tag name="KSO_WM_UNIT_HIGHLIGHT" val="0"/>
  <p:tag name="KSO_WM_UNIT_COMPATIBLE" val="0"/>
  <p:tag name="KSO_WM_UNIT_DIAGRAM_ISNUMVISUAL" val="0"/>
  <p:tag name="KSO_WM_UNIT_DIAGRAM_ISREFERUNIT" val="0"/>
  <p:tag name="KSO_WM_DIAGRAM_GROUP_CODE" val="n1-1"/>
  <p:tag name="KSO_WM_UNIT_TYPE" val="n_i"/>
  <p:tag name="KSO_WM_UNIT_INDEX" val="1_2"/>
  <p:tag name="KSO_WM_UNIT_ID" val="diagram20187584_3*n_i*1_2"/>
  <p:tag name="KSO_WM_TEMPLATE_CATEGORY" val="diagram"/>
  <p:tag name="KSO_WM_TEMPLATE_INDEX" val="20187584"/>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8.xml><?xml version="1.0" encoding="utf-8"?>
<p:tagLst xmlns:p="http://schemas.openxmlformats.org/presentationml/2006/main">
  <p:tag name="KSO_WM_UNIT_COLOR_SCHEME_SHAPE_ID" val="107"/>
  <p:tag name="KSO_WM_UNIT_COLOR_SCHEME_PARENT_PAGE" val="0_2"/>
  <p:tag name="KSO_WM_UNIT_DECOLORIZATION" val="1"/>
  <p:tag name="KSO_WM_UNIT_HIGHLIGHT" val="0"/>
  <p:tag name="KSO_WM_UNIT_COMPATIBLE" val="0"/>
  <p:tag name="KSO_WM_UNIT_DIAGRAM_ISNUMVISUAL" val="0"/>
  <p:tag name="KSO_WM_UNIT_DIAGRAM_ISREFERUNIT" val="0"/>
  <p:tag name="KSO_WM_DIAGRAM_GROUP_CODE" val="n1-1"/>
  <p:tag name="KSO_WM_UNIT_TYPE" val="n_i"/>
  <p:tag name="KSO_WM_UNIT_INDEX" val="1_4"/>
  <p:tag name="KSO_WM_UNIT_ID" val="diagram20187584_3*n_i*1_4"/>
  <p:tag name="KSO_WM_TEMPLATE_CATEGORY" val="diagram"/>
  <p:tag name="KSO_WM_TEMPLATE_INDEX" val="20187584"/>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9.xml><?xml version="1.0" encoding="utf-8"?>
<p:tagLst xmlns:p="http://schemas.openxmlformats.org/presentationml/2006/main">
  <p:tag name="KSO_WM_UNIT_COLOR_SCHEME_SHAPE_ID" val="115"/>
  <p:tag name="KSO_WM_UNIT_COLOR_SCHEME_PARENT_PAGE" val="0_2"/>
  <p:tag name="KSO_WM_UNIT_DECOLORIZATION" val="1"/>
  <p:tag name="KSO_WM_UNIT_HIGHLIGHT" val="0"/>
  <p:tag name="KSO_WM_UNIT_COMPATIBLE" val="0"/>
  <p:tag name="KSO_WM_UNIT_DIAGRAM_ISNUMVISUAL" val="0"/>
  <p:tag name="KSO_WM_UNIT_DIAGRAM_ISREFERUNIT" val="0"/>
  <p:tag name="KSO_WM_DIAGRAM_GROUP_CODE" val="n1-1"/>
  <p:tag name="KSO_WM_UNIT_TYPE" val="n_i"/>
  <p:tag name="KSO_WM_UNIT_INDEX" val="1_8"/>
  <p:tag name="KSO_WM_UNIT_ID" val="diagram20187584_3*n_i*1_8"/>
  <p:tag name="KSO_WM_TEMPLATE_CATEGORY" val="diagram"/>
  <p:tag name="KSO_WM_TEMPLATE_INDEX" val="20187584"/>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8299</Words>
  <Application>WPS 演示</Application>
  <PresentationFormat>全屏显示(4:3)</PresentationFormat>
  <Paragraphs>601</Paragraphs>
  <Slides>38</Slides>
  <Notes>3</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38</vt:i4>
      </vt:variant>
    </vt:vector>
  </HeadingPairs>
  <TitlesOfParts>
    <vt:vector size="59" baseType="lpstr">
      <vt:lpstr>Arial</vt:lpstr>
      <vt:lpstr>宋体</vt:lpstr>
      <vt:lpstr>Wingdings</vt:lpstr>
      <vt:lpstr>黑体</vt:lpstr>
      <vt:lpstr>仿宋_GB2312</vt:lpstr>
      <vt:lpstr>Times New Roman</vt:lpstr>
      <vt:lpstr>Calibri</vt:lpstr>
      <vt:lpstr>Times New Roman</vt:lpstr>
      <vt:lpstr>华文新魏</vt:lpstr>
      <vt:lpstr>微软雅黑</vt:lpstr>
      <vt:lpstr>Arial Unicode MS</vt:lpstr>
      <vt:lpstr>华文楷体</vt:lpstr>
      <vt:lpstr>Calibri</vt:lpstr>
      <vt:lpstr>仿宋</vt:lpstr>
      <vt:lpstr>方正兰亭超细黑简体</vt:lpstr>
      <vt:lpstr>字魂龙吟手书</vt:lpstr>
      <vt:lpstr>汉仪细秀体简 L</vt:lpstr>
      <vt:lpstr>汉仪力量黑简</vt:lpstr>
      <vt:lpstr>方正舒体</vt:lpstr>
      <vt:lpstr>汉仪超粗宋简</vt:lpstr>
      <vt:lpstr>Office Theme</vt:lpstr>
      <vt:lpstr>PowerPoint 演示文稿</vt:lpstr>
      <vt:lpstr>提纲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刘玉升 教授简介</vt:lpstr>
      <vt:lpstr>PowerPoint 演示文稿</vt:lpstr>
      <vt:lpstr> 郑方强简介     </vt:lpstr>
      <vt:lpstr>PowerPoint 演示文稿</vt:lpstr>
      <vt:lpstr>PowerPoint 演示文稿</vt:lpstr>
      <vt:lpstr>PowerPoint 演示文稿</vt:lpstr>
      <vt:lpstr>PowerPoint 演示文稿</vt:lpstr>
      <vt:lpstr>PowerPoint 演示文稿</vt:lpstr>
      <vt:lpstr> 谢丽霞</vt:lpstr>
      <vt:lpstr>PowerPoint 演示文稿</vt:lpstr>
      <vt:lpstr>PowerPoint 演示文稿</vt:lpstr>
      <vt:lpstr>陈珍珍</vt:lpstr>
      <vt:lpstr>张婷婷   博士，副教授，硕士生导师 </vt:lpstr>
      <vt:lpstr>PowerPoint 演示文稿</vt:lpstr>
      <vt:lpstr> 闫毅 博士             副教授   硕士生导师</vt:lpstr>
      <vt:lpstr>诚挚欢迎勤奋进取、对昆虫和螨类有浓厚兴趣的同学加入我们的研究团队！ Welcome diligent and enterprising students who interested in insects and mites to join us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我们昆虫学科的社会贡献</vt:lpstr>
      <vt:lpstr>选择昆虫做研究的理由！</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山东农业大学植保学院 植病学科  （简介）</dc:title>
  <dc:creator>Administrator</dc:creator>
  <cp:lastModifiedBy>夜莺</cp:lastModifiedBy>
  <cp:revision>183</cp:revision>
  <dcterms:created xsi:type="dcterms:W3CDTF">2006-08-16T00:00:00Z</dcterms:created>
  <dcterms:modified xsi:type="dcterms:W3CDTF">2021-12-22T07:00:16Z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F4E45EB46CFC4383ADDA5848EDEF7E70</vt:lpwstr>
  </property>
</Properties>
</file>