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70" r:id="rId3"/>
    <p:sldId id="256" r:id="rId4"/>
    <p:sldId id="262" r:id="rId5"/>
    <p:sldId id="257" r:id="rId6"/>
    <p:sldId id="259" r:id="rId7"/>
    <p:sldId id="263" r:id="rId9"/>
    <p:sldId id="260" r:id="rId10"/>
    <p:sldId id="264" r:id="rId11"/>
    <p:sldId id="261" r:id="rId12"/>
    <p:sldId id="265" r:id="rId13"/>
    <p:sldId id="271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7B006-993D-4FF3-AE4B-03461E6D5A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DAA9F-0A6C-494B-860F-FF488E321A6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DAA9F-0A6C-494B-860F-FF488E321A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0EBF-3A2C-49A7-B684-241C7378C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4D288-F49C-47EA-A2DB-0168B8F178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0EBF-3A2C-49A7-B684-241C7378C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4D288-F49C-47EA-A2DB-0168B8F178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0EBF-3A2C-49A7-B684-241C7378C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4D288-F49C-47EA-A2DB-0168B8F178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0EBF-3A2C-49A7-B684-241C7378C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4D288-F49C-47EA-A2DB-0168B8F178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0EBF-3A2C-49A7-B684-241C7378C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4D288-F49C-47EA-A2DB-0168B8F178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0EBF-3A2C-49A7-B684-241C7378C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4D288-F49C-47EA-A2DB-0168B8F178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0EBF-3A2C-49A7-B684-241C7378C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4D288-F49C-47EA-A2DB-0168B8F178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0EBF-3A2C-49A7-B684-241C7378C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4D288-F49C-47EA-A2DB-0168B8F178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0EBF-3A2C-49A7-B684-241C7378C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4D288-F49C-47EA-A2DB-0168B8F178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0EBF-3A2C-49A7-B684-241C7378C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4D288-F49C-47EA-A2DB-0168B8F178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0EBF-3A2C-49A7-B684-241C7378C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4D288-F49C-47EA-A2DB-0168B8F178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00EBF-3A2C-49A7-B684-241C7378C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4D288-F49C-47EA-A2DB-0168B8F178C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0.jpeg"/><Relationship Id="rId7" Type="http://schemas.openxmlformats.org/officeDocument/2006/relationships/image" Target="../media/image56.png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3" Type="http://schemas.openxmlformats.org/officeDocument/2006/relationships/image" Target="../media/image52.png"/><Relationship Id="rId2" Type="http://schemas.openxmlformats.org/officeDocument/2006/relationships/tags" Target="../tags/tag2.xml"/><Relationship Id="rId1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jpeg"/><Relationship Id="rId3" Type="http://schemas.openxmlformats.org/officeDocument/2006/relationships/image" Target="../media/image1.tiff"/><Relationship Id="rId2" Type="http://schemas.openxmlformats.org/officeDocument/2006/relationships/image" Target="../media/image9.jpe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3.jpeg"/><Relationship Id="rId1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jpeg"/><Relationship Id="rId8" Type="http://schemas.openxmlformats.org/officeDocument/2006/relationships/image" Target="../media/image41.jpeg"/><Relationship Id="rId7" Type="http://schemas.openxmlformats.org/officeDocument/2006/relationships/image" Target="../media/image40.jpeg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1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76325" y="3545205"/>
            <a:ext cx="10038715" cy="2387600"/>
          </a:xfrm>
        </p:spPr>
        <p:txBody>
          <a:bodyPr>
            <a:normAutofit fontScale="90000"/>
          </a:bodyPr>
          <a:p>
            <a:pPr>
              <a:lnSpc>
                <a:spcPct val="120000"/>
              </a:lnSpc>
            </a:pPr>
            <a:r>
              <a:rPr lang="zh-CN" altLang="en-US" sz="5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植物保护专业</a:t>
            </a:r>
            <a:br>
              <a:rPr lang="zh-CN" altLang="en-US" sz="5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</a:br>
            <a:r>
              <a:rPr lang="zh-CN" altLang="en-US" sz="5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（林草有害生物防控方向）</a:t>
            </a:r>
            <a:br>
              <a:rPr lang="zh-CN" altLang="en-US" sz="5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</a:br>
            <a:r>
              <a:rPr lang="zh-CN" altLang="en-US" sz="5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招生宣讲</a:t>
            </a:r>
            <a:br>
              <a:rPr lang="zh-CN" altLang="en-US" sz="5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</a:br>
            <a:br>
              <a:rPr lang="zh-CN" altLang="en-US" sz="5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</a:br>
            <a:r>
              <a:rPr lang="en-US" altLang="zh-CN" sz="5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2021</a:t>
            </a:r>
            <a:r>
              <a:rPr lang="zh-CN" altLang="en-US" sz="5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年</a:t>
            </a:r>
            <a:r>
              <a:rPr lang="en-US" altLang="zh-CN" sz="5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9</a:t>
            </a:r>
            <a:r>
              <a:rPr lang="zh-CN" altLang="en-US" sz="5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月</a:t>
            </a:r>
            <a:endParaRPr lang="zh-CN" altLang="en-US" sz="55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758170" cy="9277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88950" y="307975"/>
            <a:ext cx="5801360" cy="6115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/>
            <a:r>
              <a:rPr lang="zh-CN" altLang="en-US" sz="28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外来生物入侵机制与防控方向</a:t>
            </a:r>
            <a:endParaRPr lang="zh-CN" altLang="en-US" sz="2400" b="1" noProof="1">
              <a:solidFill>
                <a:srgbClr val="575F6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488950" y="908050"/>
            <a:ext cx="5741670" cy="11430"/>
          </a:xfrm>
          <a:prstGeom prst="line">
            <a:avLst/>
          </a:prstGeom>
          <a:ln w="28575" cap="sq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290310" y="826018"/>
            <a:ext cx="3176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重点研究对象：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松材线虫病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784555" y="866796"/>
            <a:ext cx="1796257" cy="88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5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国家植物检疫对象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25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国家林业和草原局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25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国家海关总署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" descr="F:\森保学科及各课题组展板信息\森保学科照片\刘振宇 教授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488950" y="1076325"/>
            <a:ext cx="1257935" cy="179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文本框 15"/>
          <p:cNvSpPr txBox="1"/>
          <p:nvPr/>
        </p:nvSpPr>
        <p:spPr>
          <a:xfrm>
            <a:off x="479394" y="2982468"/>
            <a:ext cx="2920754" cy="1641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导师队伍：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just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刘振宇 教授 博士生导师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just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周成刚 教授 博士生导师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just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乔鲁琴 副教授 硕士生导师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just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黑体" panose="02010609060101010101" pitchFamily="49" charset="-122"/>
              </a:rPr>
              <a:t>高尚坤 副教授 硕士生导师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黑体" panose="02010609060101010101" pitchFamily="49" charset="-122"/>
            </a:endParaRPr>
          </a:p>
        </p:txBody>
      </p:sp>
      <p:graphicFrame>
        <p:nvGraphicFramePr>
          <p:cNvPr id="17" name="表格 16"/>
          <p:cNvGraphicFramePr/>
          <p:nvPr>
            <p:custDataLst>
              <p:tags r:id="rId2"/>
            </p:custDataLst>
          </p:nvPr>
        </p:nvGraphicFramePr>
        <p:xfrm>
          <a:off x="5928676" y="1806257"/>
          <a:ext cx="5652136" cy="21393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4870"/>
                <a:gridCol w="2395380"/>
                <a:gridCol w="634036"/>
                <a:gridCol w="435592"/>
                <a:gridCol w="562258"/>
              </a:tblGrid>
              <a:tr h="5822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 dirty="0" err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国家林业局十二五行业重点项目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重大森林病虫害防控技术的关键理论基础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项目之课题三：有害生物扩散与流行的生态适应性基础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/201204501</a:t>
                      </a:r>
                      <a:endParaRPr lang="en-US" altLang="en-US" sz="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2012-2016</a:t>
                      </a:r>
                      <a:endParaRPr lang="en-US" altLang="en-US" sz="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主持</a:t>
                      </a:r>
                      <a:endParaRPr lang="en-US" altLang="en-US" sz="800" b="1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刘振宇</a:t>
                      </a:r>
                      <a:endParaRPr lang="en-US" altLang="en-US" sz="800" b="1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 dirty="0" err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科技部十三五国家重点研发计划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 dirty="0" err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子课题：材线虫温度响应的可塑性变异机制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/2017YFD0600103-2-6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2017-2020</a:t>
                      </a:r>
                      <a:endParaRPr lang="en-US" altLang="en-US" sz="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主持</a:t>
                      </a:r>
                      <a:endParaRPr lang="en-US" altLang="en-US" sz="800" b="1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 dirty="0" err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刘振宇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 dirty="0" err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山东省林业创新团队项目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 dirty="0" err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松林重大灾害：松材线虫病扩散机制与监测防控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/LYCX09-2018-47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2018-2022</a:t>
                      </a:r>
                      <a:endParaRPr lang="en-US" altLang="en-US" sz="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主持</a:t>
                      </a:r>
                      <a:endParaRPr lang="en-US" altLang="en-US" sz="800" b="1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刘振宇</a:t>
                      </a:r>
                      <a:endParaRPr lang="en-US" altLang="en-US" sz="800" b="1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山东省重点研发计划项目</a:t>
                      </a:r>
                      <a:endParaRPr lang="en-US" altLang="en-US" sz="800" b="1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 dirty="0" err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山东省松材线虫病防控关键制约因素及突破途径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/2017GSF17110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主持</a:t>
                      </a:r>
                      <a:endParaRPr lang="en-US" altLang="en-US" sz="800" b="1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 dirty="0" err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刘振宇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山东省重点研发计划项目</a:t>
                      </a:r>
                      <a:endParaRPr lang="en-US" altLang="en-US" sz="800" b="1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山东省松材线虫病重要媒介昆虫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——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松褐天牛的绿色防控技术研究/2018GSF117013</a:t>
                      </a:r>
                      <a:endParaRPr lang="en-US" altLang="en-US" sz="800" b="1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2018-2020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 dirty="0" err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主持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 dirty="0" err="1">
                          <a:solidFill>
                            <a:schemeClr val="tx1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高尚坤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8" name="图片 16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677" y="4062731"/>
            <a:ext cx="5652135" cy="25495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5"/>
          <a:stretch>
            <a:fillRect/>
          </a:stretch>
        </p:blipFill>
        <p:spPr>
          <a:xfrm>
            <a:off x="3400148" y="3111039"/>
            <a:ext cx="2286277" cy="143319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50" y="4624071"/>
            <a:ext cx="5197475" cy="198818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409024" y="1351913"/>
            <a:ext cx="2034540" cy="33718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发育可塑性变异机制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7" descr="F:\森保学科及各课题组展板信息\森保学科照片\乔鲁芹 副教授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176111" y="1076324"/>
            <a:ext cx="1257935" cy="179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5647" y="1080255"/>
            <a:ext cx="1253804" cy="179565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158" y="1082114"/>
            <a:ext cx="1215267" cy="1793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/>
        </p:nvSpPr>
        <p:spPr>
          <a:xfrm>
            <a:off x="2747010" y="2637790"/>
            <a:ext cx="6825615" cy="6115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/>
            <a:r>
              <a:rPr lang="zh-CN" altLang="en-US" sz="5000" b="1" noProof="1">
                <a:solidFill>
                  <a:srgbClr val="575F6D"/>
                </a:solidFill>
                <a:latin typeface="微软雅黑" panose="020B0503020204020204" charset="-122"/>
                <a:ea typeface="微软雅黑" panose="020B0503020204020204" charset="-122"/>
              </a:rPr>
              <a:t>欢迎大家积极报考！</a:t>
            </a:r>
            <a:endParaRPr lang="zh-CN" altLang="en-US" sz="5000" b="1" noProof="1">
              <a:solidFill>
                <a:srgbClr val="575F6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V="1">
            <a:off x="762851" y="1196658"/>
            <a:ext cx="6985000" cy="23813"/>
          </a:xfrm>
          <a:prstGeom prst="line">
            <a:avLst/>
          </a:prstGeom>
          <a:ln w="28575" cap="sq" cmpd="sng">
            <a:solidFill>
              <a:srgbClr val="002060">
                <a:alpha val="8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829526" y="553561"/>
            <a:ext cx="8229600" cy="6111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/>
            <a:r>
              <a:rPr lang="zh-CN" altLang="en-US" sz="28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林草有害生物防控研究方向基本</a:t>
            </a:r>
            <a:r>
              <a:rPr lang="zh-CN" altLang="en-US" sz="28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情况</a:t>
            </a:r>
            <a:endParaRPr lang="zh-CN" altLang="en-US" sz="2400" b="1" noProof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99"/>
          <p:cNvSpPr txBox="1"/>
          <p:nvPr/>
        </p:nvSpPr>
        <p:spPr>
          <a:xfrm>
            <a:off x="6205495" y="1328282"/>
            <a:ext cx="5068613" cy="528542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266700" algn="just">
              <a:lnSpc>
                <a:spcPct val="135000"/>
              </a:lnSpc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依托</a:t>
            </a:r>
            <a:r>
              <a:rPr lang="zh-CN" altLang="zh-CN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学科：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林草有害生物防控研究方向依托森林保护学科，森保学科</a:t>
            </a:r>
            <a:r>
              <a:rPr lang="zh-CN" altLang="zh-CN" dirty="0">
                <a:latin typeface="Arial" panose="020B0604020202020204" pitchFamily="34" charset="0"/>
                <a:ea typeface="仿宋" panose="02010609060101010101" pitchFamily="49" charset="-122"/>
              </a:rPr>
              <a:t>追溯到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1952</a:t>
            </a:r>
            <a:r>
              <a:rPr lang="zh-CN" altLang="zh-CN" dirty="0">
                <a:latin typeface="Arial" panose="020B0604020202020204" pitchFamily="34" charset="0"/>
                <a:ea typeface="仿宋" panose="02010609060101010101" pitchFamily="49" charset="-122"/>
              </a:rPr>
              <a:t>年山东省林业学校建校伊始，和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1961</a:t>
            </a:r>
            <a:r>
              <a:rPr lang="zh-CN" altLang="zh-CN" dirty="0">
                <a:latin typeface="Arial" panose="020B0604020202020204" pitchFamily="34" charset="0"/>
                <a:ea typeface="仿宋" panose="02010609060101010101" pitchFamily="49" charset="-122"/>
              </a:rPr>
              <a:t>年山东农学院森保教研室成立，森保学科</a:t>
            </a:r>
            <a:r>
              <a:rPr lang="zh-CN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在国内</a:t>
            </a:r>
            <a:r>
              <a:rPr lang="zh-CN" altLang="zh-CN" dirty="0">
                <a:latin typeface="Arial" panose="020B0604020202020204" pitchFamily="34" charset="0"/>
                <a:ea typeface="仿宋" panose="02010609060101010101" pitchFamily="49" charset="-122"/>
              </a:rPr>
              <a:t>形成重要影响，对我省和我国森林保护事业做出了重要贡献。</a:t>
            </a:r>
            <a:endParaRPr lang="zh-CN" altLang="zh-CN" dirty="0">
              <a:latin typeface="Arial" panose="020B0604020202020204" pitchFamily="34" charset="0"/>
              <a:ea typeface="仿宋" panose="02010609060101010101" pitchFamily="49" charset="-122"/>
            </a:endParaRPr>
          </a:p>
          <a:p>
            <a:pPr indent="266700" algn="just">
              <a:lnSpc>
                <a:spcPct val="135000"/>
              </a:lnSpc>
            </a:pPr>
            <a:r>
              <a:rPr lang="zh-CN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培养体系：</a:t>
            </a:r>
            <a:r>
              <a:rPr lang="zh-CN" altLang="zh-CN" dirty="0">
                <a:latin typeface="Arial" panose="020B0604020202020204" pitchFamily="34" charset="0"/>
                <a:ea typeface="仿宋" panose="02010609060101010101" pitchFamily="49" charset="-122"/>
              </a:rPr>
              <a:t>形成</a:t>
            </a:r>
            <a:r>
              <a:rPr lang="en-US" altLang="zh-CN" dirty="0">
                <a:latin typeface="Arial" panose="020B0604020202020204" pitchFamily="34" charset="0"/>
                <a:ea typeface="仿宋" panose="02010609060101010101" pitchFamily="49" charset="-122"/>
              </a:rPr>
              <a:t>“</a:t>
            </a:r>
            <a:r>
              <a:rPr lang="zh-CN" altLang="zh-CN" b="1" dirty="0">
                <a:latin typeface="Arial" panose="020B0604020202020204" pitchFamily="34" charset="0"/>
                <a:ea typeface="仿宋" panose="02010609060101010101" pitchFamily="49" charset="-122"/>
              </a:rPr>
              <a:t>本科</a:t>
            </a:r>
            <a:r>
              <a:rPr lang="en-US" altLang="zh-CN" b="1" dirty="0">
                <a:latin typeface="Times New Roman" panose="02020603050405020304" pitchFamily="18" charset="0"/>
                <a:ea typeface="仿宋" panose="02010609060101010101" pitchFamily="49" charset="-122"/>
              </a:rPr>
              <a:t>-</a:t>
            </a:r>
            <a:r>
              <a:rPr lang="zh-CN" altLang="zh-CN" b="1" dirty="0">
                <a:latin typeface="Arial" panose="020B0604020202020204" pitchFamily="34" charset="0"/>
                <a:ea typeface="仿宋" panose="02010609060101010101" pitchFamily="49" charset="-122"/>
              </a:rPr>
              <a:t>硕士</a:t>
            </a:r>
            <a:r>
              <a:rPr lang="en-US" altLang="zh-CN" b="1" dirty="0">
                <a:latin typeface="Times New Roman" panose="02020603050405020304" pitchFamily="18" charset="0"/>
                <a:ea typeface="仿宋" panose="02010609060101010101" pitchFamily="49" charset="-122"/>
              </a:rPr>
              <a:t>-</a:t>
            </a:r>
            <a:r>
              <a:rPr lang="zh-CN" altLang="zh-CN" b="1" dirty="0">
                <a:latin typeface="Arial" panose="020B0604020202020204" pitchFamily="34" charset="0"/>
                <a:ea typeface="仿宋" panose="02010609060101010101" pitchFamily="49" charset="-122"/>
              </a:rPr>
              <a:t>博士</a:t>
            </a:r>
            <a:r>
              <a:rPr lang="en-US" altLang="zh-CN" dirty="0">
                <a:latin typeface="Arial" panose="020B0604020202020204" pitchFamily="34" charset="0"/>
                <a:ea typeface="仿宋" panose="02010609060101010101" pitchFamily="49" charset="-122"/>
              </a:rPr>
              <a:t>”</a:t>
            </a:r>
            <a:r>
              <a:rPr lang="zh-CN" altLang="zh-CN" dirty="0">
                <a:latin typeface="Arial" panose="020B0604020202020204" pitchFamily="34" charset="0"/>
                <a:ea typeface="仿宋" panose="02010609060101010101" pitchFamily="49" charset="-122"/>
              </a:rPr>
              <a:t>的完整培养体系。</a:t>
            </a:r>
            <a:endParaRPr lang="zh-CN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indent="266700" algn="just">
              <a:lnSpc>
                <a:spcPct val="135000"/>
              </a:lnSpc>
            </a:pPr>
            <a:r>
              <a:rPr lang="zh-CN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师资队伍：</a:t>
            </a:r>
            <a:r>
              <a:rPr lang="zh-CN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森保系现有教师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10</a:t>
            </a:r>
            <a:r>
              <a:rPr lang="zh-CN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人，其中教授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zh-CN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人，副教授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人，讲师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人，高级实验师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人。林业创新体系岗位专家：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6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人。</a:t>
            </a:r>
            <a:endParaRPr lang="zh-CN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indent="266700" algn="just">
              <a:lnSpc>
                <a:spcPct val="135000"/>
              </a:lnSpc>
            </a:pPr>
            <a:r>
              <a:rPr lang="zh-CN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科研项目：</a:t>
            </a:r>
            <a:r>
              <a:rPr lang="zh-CN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近五年主持国家自然科学基金、国家十二五公益性行业重点项目、国家十三五重点研发计划专项等省级以上科研项目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26</a:t>
            </a:r>
            <a:r>
              <a:rPr lang="zh-CN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项，总经费达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1200</a:t>
            </a:r>
            <a:r>
              <a:rPr lang="zh-CN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余万元。</a:t>
            </a:r>
            <a:endParaRPr lang="zh-CN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019" y="3706428"/>
            <a:ext cx="4692791" cy="2811075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1054018" y="1436699"/>
          <a:ext cx="4692791" cy="2058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662"/>
                <a:gridCol w="2240129"/>
              </a:tblGrid>
              <a:tr h="354247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报考专业目录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066">
                <a:tc rowSpan="5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400" b="1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090400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zh-CN" sz="1400" b="1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植物保护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01</a:t>
                      </a:r>
                      <a:r>
                        <a:rPr lang="en-US" altLang="zh-CN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zh-CN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植物病理学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066">
                <a:tc v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02</a:t>
                      </a:r>
                      <a:r>
                        <a:rPr lang="en-US" altLang="zh-CN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zh-CN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农业昆虫与害虫防治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066">
                <a:tc v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03</a:t>
                      </a:r>
                      <a:r>
                        <a:rPr lang="en-US" altLang="zh-CN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zh-CN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农药学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066">
                <a:tc v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04</a:t>
                      </a:r>
                      <a:r>
                        <a:rPr lang="en-US" altLang="zh-CN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zh-CN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烟草学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066">
                <a:tc v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400" b="1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05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zh-CN" sz="1400" b="1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林草有害生物防控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6319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400" b="1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095132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zh-CN" sz="1400" b="1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资源利用与植物保护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400" b="1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00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zh-CN" sz="1400" b="1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不区分研究方向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631469" y="1076439"/>
            <a:ext cx="10785214" cy="0"/>
          </a:xfrm>
          <a:prstGeom prst="line">
            <a:avLst/>
          </a:prstGeom>
          <a:ln w="28575" cap="sq" cmpd="sng">
            <a:solidFill>
              <a:srgbClr val="002060">
                <a:alpha val="8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631469" y="402636"/>
            <a:ext cx="10581027" cy="6111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/>
            <a:r>
              <a:rPr lang="zh-CN" altLang="en-US" sz="3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森林保护</a:t>
            </a:r>
            <a:r>
              <a:rPr lang="en-US" altLang="zh-CN" sz="3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: </a:t>
            </a:r>
            <a:r>
              <a:rPr lang="zh-CN" altLang="en-US" sz="2800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保护</a:t>
            </a:r>
            <a:r>
              <a:rPr lang="zh-CN" altLang="en-US" sz="2800" b="1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生态安全</a:t>
            </a:r>
            <a:r>
              <a:rPr lang="zh-CN" altLang="en-US" sz="2800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，守护</a:t>
            </a:r>
            <a:r>
              <a:rPr lang="zh-CN" altLang="en-US" sz="2800" b="1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绿色青山</a:t>
            </a:r>
            <a:r>
              <a:rPr lang="zh-CN" altLang="en-US" sz="2800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，维护林业经济发展</a:t>
            </a:r>
            <a:endParaRPr lang="zh-CN" altLang="en-US" sz="2800" b="1" noProof="1">
              <a:solidFill>
                <a:srgbClr val="575F6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802835" y="1382445"/>
            <a:ext cx="4534535" cy="2360820"/>
            <a:chOff x="1446435" y="1335542"/>
            <a:chExt cx="4534535" cy="2360820"/>
          </a:xfrm>
        </p:grpSpPr>
        <p:grpSp>
          <p:nvGrpSpPr>
            <p:cNvPr id="18" name="组合 17"/>
            <p:cNvGrpSpPr/>
            <p:nvPr/>
          </p:nvGrpSpPr>
          <p:grpSpPr>
            <a:xfrm>
              <a:off x="1942768" y="1335542"/>
              <a:ext cx="3541875" cy="1205306"/>
              <a:chOff x="870012" y="2183907"/>
              <a:chExt cx="3541875" cy="1205306"/>
            </a:xfrm>
          </p:grpSpPr>
          <p:sp>
            <p:nvSpPr>
              <p:cNvPr id="3" name="矩形: 圆角 2"/>
              <p:cNvSpPr/>
              <p:nvPr/>
            </p:nvSpPr>
            <p:spPr>
              <a:xfrm>
                <a:off x="870012" y="2183908"/>
                <a:ext cx="1518081" cy="482450"/>
              </a:xfrm>
              <a:prstGeom prst="round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400" b="1" dirty="0">
                    <a:solidFill>
                      <a:srgbClr val="FF0000"/>
                    </a:solidFill>
                  </a:rPr>
                  <a:t>森林保护</a:t>
                </a:r>
                <a:endParaRPr lang="zh-CN" alt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矩形: 圆角 9"/>
              <p:cNvSpPr/>
              <p:nvPr/>
            </p:nvSpPr>
            <p:spPr>
              <a:xfrm>
                <a:off x="2893806" y="2183907"/>
                <a:ext cx="1518081" cy="482450"/>
              </a:xfrm>
              <a:prstGeom prst="round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400" b="1" dirty="0">
                    <a:solidFill>
                      <a:srgbClr val="FF0000"/>
                    </a:solidFill>
                  </a:rPr>
                  <a:t>生态安全</a:t>
                </a:r>
                <a:endParaRPr lang="zh-CN" altLang="en-US" sz="24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2" name="直接箭头连接符 11"/>
              <p:cNvCxnSpPr>
                <a:stCxn id="3" idx="3"/>
                <a:endCxn id="10" idx="1"/>
              </p:cNvCxnSpPr>
              <p:nvPr/>
            </p:nvCxnSpPr>
            <p:spPr>
              <a:xfrm flipV="1">
                <a:off x="2388093" y="2425132"/>
                <a:ext cx="505713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矩形: 圆角 15"/>
              <p:cNvSpPr/>
              <p:nvPr/>
            </p:nvSpPr>
            <p:spPr>
              <a:xfrm>
                <a:off x="1475634" y="2907581"/>
                <a:ext cx="2330625" cy="481632"/>
              </a:xfrm>
              <a:prstGeom prst="round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 dirty="0">
                    <a:solidFill>
                      <a:schemeClr val="tx1"/>
                    </a:solidFill>
                  </a:rPr>
                  <a:t>林木、果树、花卉</a:t>
                </a:r>
                <a:endParaRPr lang="zh-CN" altLang="en-US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箭头: 上 16"/>
              <p:cNvSpPr/>
              <p:nvPr/>
            </p:nvSpPr>
            <p:spPr>
              <a:xfrm>
                <a:off x="2514520" y="2542816"/>
                <a:ext cx="252858" cy="295200"/>
              </a:xfrm>
              <a:prstGeom prst="upArrow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46435" y="2629536"/>
              <a:ext cx="4534535" cy="1066826"/>
            </a:xfrm>
            <a:prstGeom prst="rect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grpSp>
        <p:nvGrpSpPr>
          <p:cNvPr id="2" name="组合 1"/>
          <p:cNvGrpSpPr/>
          <p:nvPr/>
        </p:nvGrpSpPr>
        <p:grpSpPr>
          <a:xfrm>
            <a:off x="7218548" y="1379153"/>
            <a:ext cx="2649942" cy="2360820"/>
            <a:chOff x="8766741" y="1335542"/>
            <a:chExt cx="2649942" cy="2360820"/>
          </a:xfrm>
        </p:grpSpPr>
        <p:pic>
          <p:nvPicPr>
            <p:cNvPr id="22" name="图片 22"/>
            <p:cNvPicPr>
              <a:picLocks noChangeAspect="1"/>
            </p:cNvPicPr>
            <p:nvPr/>
          </p:nvPicPr>
          <p:blipFill rotWithShape="1">
            <a:blip r:embed="rId2"/>
            <a:srcRect l="52558" b="80838"/>
            <a:stretch>
              <a:fillRect/>
            </a:stretch>
          </p:blipFill>
          <p:spPr>
            <a:xfrm>
              <a:off x="8766741" y="1335542"/>
              <a:ext cx="2649942" cy="553681"/>
            </a:xfrm>
            <a:prstGeom prst="rect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2"/>
            <a:srcRect l="57923" t="20434" r="4291"/>
            <a:stretch>
              <a:fillRect/>
            </a:stretch>
          </p:blipFill>
          <p:spPr>
            <a:xfrm>
              <a:off x="9306038" y="1889223"/>
              <a:ext cx="1571348" cy="1807139"/>
            </a:xfrm>
            <a:prstGeom prst="rect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grpSp>
        <p:nvGrpSpPr>
          <p:cNvPr id="32" name="组合 31"/>
          <p:cNvGrpSpPr/>
          <p:nvPr/>
        </p:nvGrpSpPr>
        <p:grpSpPr>
          <a:xfrm>
            <a:off x="634126" y="4248965"/>
            <a:ext cx="10693688" cy="2152837"/>
            <a:chOff x="518808" y="4248655"/>
            <a:chExt cx="10693688" cy="2152837"/>
          </a:xfrm>
        </p:grpSpPr>
        <p:pic>
          <p:nvPicPr>
            <p:cNvPr id="25" name="图片 1"/>
            <p:cNvPicPr>
              <a:picLocks noChangeAspect="1"/>
            </p:cNvPicPr>
            <p:nvPr/>
          </p:nvPicPr>
          <p:blipFill>
            <a:blip r:embed="rId3">
              <a:lum bright="-12000" contrast="6000"/>
            </a:blip>
            <a:stretch>
              <a:fillRect/>
            </a:stretch>
          </p:blipFill>
          <p:spPr>
            <a:xfrm>
              <a:off x="518808" y="4249274"/>
              <a:ext cx="3206008" cy="215221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4" b="7075"/>
            <a:stretch>
              <a:fillRect/>
            </a:stretch>
          </p:blipFill>
          <p:spPr>
            <a:xfrm>
              <a:off x="4262648" y="4249275"/>
              <a:ext cx="3206008" cy="215221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488" y="4248655"/>
              <a:ext cx="3206008" cy="2152836"/>
            </a:xfrm>
            <a:prstGeom prst="rect">
              <a:avLst/>
            </a:prstGeom>
          </p:spPr>
        </p:pic>
      </p:grpSp>
      <p:sp>
        <p:nvSpPr>
          <p:cNvPr id="33" name="文本框 5"/>
          <p:cNvSpPr txBox="1"/>
          <p:nvPr/>
        </p:nvSpPr>
        <p:spPr>
          <a:xfrm>
            <a:off x="1684680" y="3956576"/>
            <a:ext cx="110490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城市与园林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6"/>
          <p:cNvSpPr txBox="1"/>
          <p:nvPr/>
        </p:nvSpPr>
        <p:spPr>
          <a:xfrm>
            <a:off x="9172360" y="3942259"/>
            <a:ext cx="110490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森林公园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7"/>
          <p:cNvSpPr txBox="1"/>
          <p:nvPr/>
        </p:nvSpPr>
        <p:spPr>
          <a:xfrm>
            <a:off x="5428520" y="3942260"/>
            <a:ext cx="110490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森林与山川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488950" y="307975"/>
            <a:ext cx="5801360" cy="6115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/>
            <a:r>
              <a:rPr lang="zh-CN" altLang="en-US" sz="28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林草害虫生态和综合防治方向</a:t>
            </a:r>
            <a:endParaRPr lang="zh-CN" altLang="en-US" sz="2400" b="1" noProof="1">
              <a:solidFill>
                <a:srgbClr val="575F6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488950" y="908050"/>
            <a:ext cx="5741670" cy="11430"/>
          </a:xfrm>
          <a:prstGeom prst="line">
            <a:avLst/>
          </a:prstGeom>
          <a:ln w="28575" cap="sq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950" y="1141865"/>
            <a:ext cx="1881388" cy="2509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6" t="12826" r="24109"/>
          <a:stretch>
            <a:fillRect/>
          </a:stretch>
        </p:blipFill>
        <p:spPr>
          <a:xfrm>
            <a:off x="2981596" y="1141864"/>
            <a:ext cx="1881387" cy="25095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7717" y="3774748"/>
            <a:ext cx="2723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周成刚 教授 博士生导师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60362" y="3774747"/>
            <a:ext cx="2723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季英超 博士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77998" y="904911"/>
            <a:ext cx="3926189" cy="164020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研究方向：</a:t>
            </a:r>
            <a:endParaRPr lang="en-US" altLang="zh-CN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森林昆虫的种群生态学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林草入侵生物监测预警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重大林业害虫成灾机制和综合防治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84215" y="2530547"/>
            <a:ext cx="6418835" cy="16015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科研成果：</a:t>
            </a:r>
            <a:endParaRPr lang="en-US" altLang="zh-CN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主持或参与国家林业公益性项目、国家自然基金项目、山东林业创新项目、中国博士后基金等，在国内外期刊发表论文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75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余篇，获得省级科技成果奖近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项。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449286" y="2156821"/>
            <a:ext cx="2259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13181782468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zcg1109@163.com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" name="图片 1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5"/>
          <a:stretch>
            <a:fillRect/>
          </a:stretch>
        </p:blipFill>
        <p:spPr>
          <a:xfrm>
            <a:off x="7190913" y="4313332"/>
            <a:ext cx="2925770" cy="216663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9" t="30616" r="20287" b="9309"/>
          <a:stretch>
            <a:fillRect/>
          </a:stretch>
        </p:blipFill>
        <p:spPr>
          <a:xfrm>
            <a:off x="10120545" y="4313332"/>
            <a:ext cx="1482570" cy="2166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56" y="4313331"/>
            <a:ext cx="1508012" cy="217852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517" y="4356564"/>
            <a:ext cx="2360534" cy="213529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601" y="4336769"/>
            <a:ext cx="1432716" cy="214319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5271" y="4325050"/>
            <a:ext cx="1652680" cy="21666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2809" y="4356395"/>
            <a:ext cx="1508012" cy="212357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2638" y="4336769"/>
            <a:ext cx="1629007" cy="212357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93442" y="4356396"/>
            <a:ext cx="1662270" cy="210394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79" y="998671"/>
            <a:ext cx="1056793" cy="10675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88950" y="307975"/>
            <a:ext cx="5801360" cy="6115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/>
            <a:r>
              <a:rPr lang="zh-CN" altLang="en-US" sz="28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林草害虫生物防治方向</a:t>
            </a:r>
            <a:endParaRPr lang="zh-CN" altLang="en-US" sz="2400" b="1" noProof="1">
              <a:solidFill>
                <a:srgbClr val="575F6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488950" y="908050"/>
            <a:ext cx="5741670" cy="11430"/>
          </a:xfrm>
          <a:prstGeom prst="line">
            <a:avLst/>
          </a:prstGeom>
          <a:ln w="28575" cap="sq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1" r="23831"/>
          <a:stretch>
            <a:fillRect/>
          </a:stretch>
        </p:blipFill>
        <p:spPr bwMode="auto">
          <a:xfrm>
            <a:off x="499745" y="1089025"/>
            <a:ext cx="1945005" cy="21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77" y="1097942"/>
            <a:ext cx="1945005" cy="21513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011" y="3773011"/>
            <a:ext cx="6743812" cy="286355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906008" y="1362307"/>
            <a:ext cx="674381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重大林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草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害虫的生物防治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、天敌昆虫大量扩繁及其生态学研究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906008" y="2131045"/>
            <a:ext cx="6743812" cy="144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lnSpc>
                <a:spcPct val="125000"/>
              </a:lnSpc>
              <a:spcAft>
                <a:spcPts val="0"/>
              </a:spcAft>
              <a:buNone/>
            </a:pP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主持国家自然基金、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山东省重点研发计划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、山东省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自然基金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、山东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省博士后基金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、山东省农业基金（林业科技创新）项目、生态环境部生物多样性观测项目等。在国内外发表论文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60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余篇，获得梁希林业科技奖及省级科技成果奖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6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项。</a:t>
            </a:r>
            <a:endParaRPr lang="zh-CN" altLang="en-US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991100" y="1769537"/>
            <a:ext cx="163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科研成果：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4991100" y="981075"/>
            <a:ext cx="1446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研究方向：</a:t>
            </a:r>
            <a:endParaRPr lang="zh-CN" altLang="en-US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99745" y="6045174"/>
            <a:ext cx="1635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主要研究对象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2134870" y="5768975"/>
            <a:ext cx="2286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天牛类蛀干害虫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花绒寄甲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昆虫病毒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88949" y="3319046"/>
            <a:ext cx="19558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乔鲁芹 副教授 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硕士生导师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726055" y="3295972"/>
            <a:ext cx="1898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高尚坤 副教授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硕士生导师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/>
          <a:srcRect l="15603" t="35215" r="15293" b="24731"/>
          <a:stretch>
            <a:fillRect/>
          </a:stretch>
        </p:blipFill>
        <p:spPr bwMode="auto">
          <a:xfrm>
            <a:off x="943579" y="3964682"/>
            <a:ext cx="1039820" cy="107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矩形 30"/>
          <p:cNvSpPr/>
          <p:nvPr/>
        </p:nvSpPr>
        <p:spPr>
          <a:xfrm>
            <a:off x="333498" y="5097003"/>
            <a:ext cx="2259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13561770908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lqqiao@sdau.edu.cn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551643" y="5097003"/>
            <a:ext cx="2259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13853837806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skgao@sdau.edu.cn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48" y="3967891"/>
            <a:ext cx="1125461" cy="11341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488950" y="307975"/>
            <a:ext cx="5801360" cy="6115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/>
            <a:r>
              <a:rPr lang="zh-CN" altLang="en-US" sz="28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林果害螨和综合治理</a:t>
            </a:r>
            <a:r>
              <a:rPr lang="zh-CN" altLang="en-US" sz="28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方向</a:t>
            </a:r>
            <a:endParaRPr lang="zh-CN" altLang="en-US" sz="2400" b="1" noProof="1">
              <a:solidFill>
                <a:srgbClr val="575F6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488950" y="908050"/>
            <a:ext cx="5741670" cy="11430"/>
          </a:xfrm>
          <a:prstGeom prst="line">
            <a:avLst/>
          </a:prstGeom>
          <a:ln w="28575" cap="sq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504560" y="3646016"/>
            <a:ext cx="3337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尹淑艳 副教授 硕士生导师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Picture 1" descr="C:\Users\wuhaiw\AppData\Roaming\Tencent\Users\52850960\QQ\WinTemp\RichOle\0M_K~XEEQ[J`RDE_VZ2XQQB.jpg"/>
          <p:cNvPicPr>
            <a:picLocks noChangeAspect="1" noChangeArrowheads="1"/>
          </p:cNvPicPr>
          <p:nvPr/>
        </p:nvPicPr>
        <p:blipFill>
          <a:blip r:embed="rId1"/>
          <a:srcRect l="17979" t="7603" r="19261" b="8141"/>
          <a:stretch>
            <a:fillRect/>
          </a:stretch>
        </p:blipFill>
        <p:spPr bwMode="auto">
          <a:xfrm>
            <a:off x="2990222" y="4390808"/>
            <a:ext cx="1228670" cy="219301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" name="Picture 4" descr="TSCM-F0029"/>
          <p:cNvPicPr>
            <a:picLocks noChangeAspect="1" noChangeArrowheads="1"/>
          </p:cNvPicPr>
          <p:nvPr/>
        </p:nvPicPr>
        <p:blipFill>
          <a:blip r:embed="rId2"/>
          <a:srcRect b="7445"/>
          <a:stretch>
            <a:fillRect/>
          </a:stretch>
        </p:blipFill>
        <p:spPr bwMode="auto">
          <a:xfrm rot="5400000">
            <a:off x="4154115" y="4711279"/>
            <a:ext cx="2200971" cy="152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9" descr="sem0047"/>
          <p:cNvPicPr>
            <a:picLocks noChangeAspect="1" noChangeArrowheads="1"/>
          </p:cNvPicPr>
          <p:nvPr/>
        </p:nvPicPr>
        <p:blipFill>
          <a:blip r:embed="rId3" cstate="print"/>
          <a:srcRect b="7445"/>
          <a:stretch>
            <a:fillRect/>
          </a:stretch>
        </p:blipFill>
        <p:spPr bwMode="auto">
          <a:xfrm rot="5400000">
            <a:off x="5952589" y="4711703"/>
            <a:ext cx="2200123" cy="152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"/>
          <p:cNvGrpSpPr/>
          <p:nvPr/>
        </p:nvGrpSpPr>
        <p:grpSpPr>
          <a:xfrm>
            <a:off x="488950" y="4386261"/>
            <a:ext cx="2237365" cy="2197565"/>
            <a:chOff x="760095" y="4450934"/>
            <a:chExt cx="2047875" cy="2132748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0095" y="5464493"/>
              <a:ext cx="1114425" cy="111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60220" y="5507357"/>
              <a:ext cx="1047750" cy="1076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74383" y="4450934"/>
              <a:ext cx="1003300" cy="1109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774508" y="4450934"/>
              <a:ext cx="1033462" cy="1076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9587" y="4402362"/>
            <a:ext cx="3603463" cy="2185869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676" y="1184548"/>
            <a:ext cx="1220352" cy="1220352"/>
          </a:xfrm>
          <a:prstGeom prst="rect">
            <a:avLst/>
          </a:prstGeom>
        </p:spPr>
      </p:pic>
      <p:pic>
        <p:nvPicPr>
          <p:cNvPr id="41" name="Picture 9" descr="会议报告"/>
          <p:cNvPicPr>
            <a:picLocks noChangeAspect="1" noChangeArrowheads="1"/>
          </p:cNvPicPr>
          <p:nvPr/>
        </p:nvPicPr>
        <p:blipFill rotWithShape="1">
          <a:blip r:embed="rId10" cstate="print"/>
          <a:srcRect l="43856" t="46679" r="4555" b="734"/>
          <a:stretch>
            <a:fillRect/>
          </a:stretch>
        </p:blipFill>
        <p:spPr bwMode="auto">
          <a:xfrm>
            <a:off x="488951" y="1184548"/>
            <a:ext cx="3352800" cy="2345435"/>
          </a:xfrm>
          <a:prstGeom prst="rect">
            <a:avLst/>
          </a:prstGeom>
          <a:noFill/>
        </p:spPr>
      </p:pic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4054907" y="1115476"/>
            <a:ext cx="5663955" cy="3176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研究主体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：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林果害虫（害螨）化学生态学、分子生物学、生物防治等。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仿宋" panose="02010609060101010101" pitchFamily="49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科研成果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：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主持或参与国家重点研发项目、山东省重大科技创新项目、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仿宋" panose="02010609060101010101" pitchFamily="49" charset="-122"/>
              </a:rPr>
              <a:t>山东省高等学校科技计划项目。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获山东省高等学校优秀科研成果、山东省林业厅科技进步奖多项。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仿宋" panose="02010609060101010101" pitchFamily="49" charset="-122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学生培养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：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指导本科生推免或考研至北林、南林、山农等多所高校。所指导研究生就业单位涉及科研院所等。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718862" y="2455638"/>
            <a:ext cx="2259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15865389640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shuyany@163.com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88950" y="307975"/>
            <a:ext cx="5801360" cy="6115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/>
            <a:r>
              <a:rPr lang="zh-CN" altLang="en-US" sz="28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林草病害监测预警与防控</a:t>
            </a:r>
            <a:r>
              <a:rPr lang="zh-CN" altLang="en-US" sz="28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方向</a:t>
            </a:r>
            <a:endParaRPr lang="zh-CN" altLang="en-US" sz="2400" b="1" noProof="1">
              <a:solidFill>
                <a:srgbClr val="575F6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488950" y="908050"/>
            <a:ext cx="5741670" cy="11430"/>
          </a:xfrm>
          <a:prstGeom prst="line">
            <a:avLst/>
          </a:prstGeom>
          <a:ln w="28575" cap="sq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F:\森保学科及各课题组展板信息\森保学科照片\刘会香 教授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488949" y="1153271"/>
            <a:ext cx="2071412" cy="281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大脸喵证件照白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582" y="1153271"/>
            <a:ext cx="2071411" cy="28158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162728" y="4003294"/>
            <a:ext cx="2723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刘会香 教授 博士生导师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60360" y="4003294"/>
            <a:ext cx="2723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于成明 博士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77996" y="937681"/>
            <a:ext cx="6418835" cy="198932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研究方向：</a:t>
            </a:r>
            <a:endParaRPr lang="en-US" altLang="zh-CN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林果溃疡病害的病原的多样性及成灾的分子适应机制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重大林果生物灾害的预警、检测和综合治理技术研究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林果病害的病原与寄主分子互作机制研究 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植物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RNA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病毒分子进化及基因表达调控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77997" y="2827884"/>
            <a:ext cx="6418835" cy="198932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科研成果：</a:t>
            </a:r>
            <a:endParaRPr lang="en-US" altLang="zh-CN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主持科技部国家重点研发计划子项目、国家自然基金项目、山东省重点研发计划、山东省自然科学基金项目、山东省农业科技资金（林业科技创新）等，在国内外发表论文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70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余篇，获得梁希林业科技奖及省级科技成果奖等近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项。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88" y="4546469"/>
            <a:ext cx="1131423" cy="112760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25310" y="5791710"/>
            <a:ext cx="2259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13561770908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hxliu@sdau.edu.cn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5"/>
          <p:cNvGrpSpPr/>
          <p:nvPr/>
        </p:nvGrpSpPr>
        <p:grpSpPr>
          <a:xfrm>
            <a:off x="5277997" y="4901445"/>
            <a:ext cx="6418835" cy="1737472"/>
            <a:chOff x="452464" y="3284980"/>
            <a:chExt cx="8063200" cy="2751729"/>
          </a:xfrm>
        </p:grpSpPr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15464" y="3284984"/>
              <a:ext cx="1800200" cy="2232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6380" t="1778" r="10118" b="3982"/>
            <a:stretch>
              <a:fillRect/>
            </a:stretch>
          </p:blipFill>
          <p:spPr bwMode="auto">
            <a:xfrm>
              <a:off x="452464" y="3284980"/>
              <a:ext cx="1512168" cy="2232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3571" r="7143"/>
            <a:stretch>
              <a:fillRect/>
            </a:stretch>
          </p:blipFill>
          <p:spPr bwMode="auto">
            <a:xfrm>
              <a:off x="3332784" y="3284984"/>
              <a:ext cx="1800200" cy="2232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内容占位符 35841" descr="DSCF3283"/>
            <p:cNvPicPr>
              <a:picLocks noChangeAspect="1"/>
            </p:cNvPicPr>
            <p:nvPr/>
          </p:nvPicPr>
          <p:blipFill>
            <a:blip r:embed="rId7" cstate="print"/>
            <a:srcRect l="12500" r="16667"/>
            <a:stretch>
              <a:fillRect/>
            </a:stretch>
          </p:blipFill>
          <p:spPr>
            <a:xfrm>
              <a:off x="1964632" y="3284982"/>
              <a:ext cx="1368153" cy="2232251"/>
            </a:xfrm>
            <a:prstGeom prst="rect">
              <a:avLst/>
            </a:prstGeom>
          </p:spPr>
        </p:pic>
        <p:pic>
          <p:nvPicPr>
            <p:cNvPr id="19" name="内容占位符 4" descr="2011612114521650"/>
            <p:cNvPicPr>
              <a:picLocks noChangeAspect="1"/>
            </p:cNvPicPr>
            <p:nvPr/>
          </p:nvPicPr>
          <p:blipFill>
            <a:blip r:embed="rId8" cstate="print"/>
            <a:srcRect l="6427" r="5388"/>
            <a:stretch>
              <a:fillRect/>
            </a:stretch>
          </p:blipFill>
          <p:spPr>
            <a:xfrm>
              <a:off x="5143870" y="3284984"/>
              <a:ext cx="1574123" cy="2232248"/>
            </a:xfrm>
            <a:prstGeom prst="rect">
              <a:avLst/>
            </a:prstGeom>
          </p:spPr>
        </p:pic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452464" y="5517232"/>
              <a:ext cx="3206327" cy="51947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杨树（水泡和细菌性）溃疡病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3851920" y="5517232"/>
              <a:ext cx="2973892" cy="51947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苹果（轮纹和腐烂）溃疡病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7020272" y="5517232"/>
              <a:ext cx="1338828" cy="51947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核桃炭疽病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6" name="图片 1" descr="IMG_20170710_170325"/>
          <p:cNvPicPr>
            <a:picLocks noChangeAspect="1"/>
          </p:cNvPicPr>
          <p:nvPr/>
        </p:nvPicPr>
        <p:blipFill>
          <a:blip r:embed="rId9" cstate="print"/>
          <a:srcRect l="4167" r="8333"/>
          <a:stretch>
            <a:fillRect/>
          </a:stretch>
        </p:blipFill>
        <p:spPr>
          <a:xfrm>
            <a:off x="2738683" y="4546470"/>
            <a:ext cx="1270889" cy="1904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0" cstate="print"/>
          <a:srcRect b="9057"/>
          <a:stretch>
            <a:fillRect/>
          </a:stretch>
        </p:blipFill>
        <p:spPr bwMode="auto">
          <a:xfrm>
            <a:off x="4018239" y="4546469"/>
            <a:ext cx="1301065" cy="190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88950" y="307975"/>
            <a:ext cx="5801360" cy="6115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/>
            <a:r>
              <a:rPr lang="zh-CN" altLang="en-US" sz="28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植物病害生物防治方向</a:t>
            </a:r>
            <a:endParaRPr lang="zh-CN" altLang="en-US" sz="2400" b="1" noProof="1">
              <a:solidFill>
                <a:srgbClr val="575F6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488950" y="908050"/>
            <a:ext cx="5741670" cy="11430"/>
          </a:xfrm>
          <a:prstGeom prst="line">
            <a:avLst/>
          </a:prstGeom>
          <a:ln w="28575" cap="sq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1" descr="F:\森保学科及各课题组展板信息\森保学科照片\刘振宇 教授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488950" y="1073989"/>
            <a:ext cx="147574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493077" y="3319439"/>
            <a:ext cx="31489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刘振宇 教授，博士生导师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33134" y="2086118"/>
            <a:ext cx="5857166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28600" indent="-228600" algn="just">
              <a:buFont typeface="+mj-ea"/>
              <a:buAutoNum type="circleNumDbPlain"/>
            </a:pPr>
            <a:r>
              <a:rPr lang="zh-CN" altLang="en-US" sz="1200" b="1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国家自然科学基金，</a:t>
            </a:r>
            <a:r>
              <a:rPr lang="zh-CN" altLang="en-US" sz="1200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解淀粉芽孢杆菌生物膜异质性表型转化的环境驱动与</a:t>
            </a:r>
            <a:r>
              <a:rPr lang="en-US" altLang="zh-CN" sz="1200" dirty="0" err="1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sRNA</a:t>
            </a:r>
            <a:r>
              <a:rPr lang="zh-CN" altLang="en-US" sz="1200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调控（</a:t>
            </a:r>
            <a:r>
              <a:rPr lang="en-US" altLang="zh-CN" sz="1200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31770685</a:t>
            </a:r>
            <a:r>
              <a:rPr lang="zh-CN" altLang="en-US" sz="1200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），主持，</a:t>
            </a:r>
            <a:endParaRPr lang="zh-CN" altLang="en-US" sz="1200" dirty="0">
              <a:solidFill>
                <a:srgbClr val="333399">
                  <a:lumMod val="7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  <a:p>
            <a:pPr marL="228600" indent="-228600" algn="just">
              <a:buFont typeface="+mj-ea"/>
              <a:buAutoNum type="circleNumDbPlain"/>
            </a:pPr>
            <a:r>
              <a:rPr lang="zh-CN" altLang="en-US" sz="1200" b="1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国家自然科学基金，</a:t>
            </a:r>
            <a:r>
              <a:rPr lang="zh-CN" altLang="en-US" sz="1200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解淀粉芽孢杆菌生物膜表型异质性变异的分子调控机制（</a:t>
            </a:r>
            <a:r>
              <a:rPr lang="en-US" altLang="zh-CN" sz="1200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31270687</a:t>
            </a:r>
            <a:r>
              <a:rPr lang="zh-CN" altLang="en-US" sz="1200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），主持， </a:t>
            </a:r>
            <a:endParaRPr lang="zh-CN" altLang="en-US" sz="1200" dirty="0">
              <a:solidFill>
                <a:srgbClr val="333399">
                  <a:lumMod val="7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  <a:p>
            <a:pPr marL="228600" indent="-228600" algn="just">
              <a:buFont typeface="+mj-ea"/>
              <a:buAutoNum type="circleNumDbPlain"/>
            </a:pPr>
            <a:r>
              <a:rPr lang="zh-CN" altLang="en-US" sz="1200" b="1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中国烟草总公司山东省公司科技计划项目，</a:t>
            </a:r>
            <a:r>
              <a:rPr lang="zh-CN" altLang="en-US" sz="1200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潍坊烟区土壤保育技术体系的构建与应用研究（</a:t>
            </a:r>
            <a:r>
              <a:rPr lang="en-US" altLang="zh-CN" sz="1200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20160214</a:t>
            </a:r>
            <a:r>
              <a:rPr lang="zh-CN" altLang="en-US" sz="1200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），主持</a:t>
            </a:r>
            <a:endParaRPr lang="zh-CN" altLang="en-US" sz="1200" dirty="0">
              <a:solidFill>
                <a:srgbClr val="333399">
                  <a:lumMod val="7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  <a:p>
            <a:pPr marL="228600" indent="-228600" algn="just">
              <a:buFont typeface="+mj-ea"/>
              <a:buAutoNum type="circleNumDbPlain"/>
            </a:pPr>
            <a:r>
              <a:rPr lang="zh-CN" altLang="en-US" sz="1200" b="1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山东省烟草公司潍坊公司科技计划项目，</a:t>
            </a:r>
            <a:r>
              <a:rPr lang="zh-CN" altLang="en-US" sz="1200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烟田土壤改良复合微生物菌剂的研制与应用（</a:t>
            </a:r>
            <a:r>
              <a:rPr lang="en-US" altLang="zh-CN" sz="1200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WY2016-1</a:t>
            </a:r>
            <a:r>
              <a:rPr lang="zh-CN" altLang="en-US" sz="1200" dirty="0">
                <a:solidFill>
                  <a:srgbClr val="333399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），主持，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135" y="3871595"/>
            <a:ext cx="5857166" cy="2678430"/>
          </a:xfrm>
          <a:prstGeom prst="rect">
            <a:avLst/>
          </a:prstGeom>
        </p:spPr>
      </p:pic>
      <p:pic>
        <p:nvPicPr>
          <p:cNvPr id="8" name="图片 24" descr="实验室图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955" y="1073989"/>
            <a:ext cx="2969260" cy="21424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49" y="4168140"/>
            <a:ext cx="4533265" cy="2381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5433135" y="1160780"/>
            <a:ext cx="4777666" cy="759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charset="0"/>
              <a:buChar char="p"/>
            </a:pP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植物病害生防机制：生物膜、社会细菌学</a:t>
            </a:r>
            <a:endParaRPr lang="zh-CN" altLang="en-US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charset="0"/>
              <a:buChar char="p"/>
            </a:pP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生防关键技术与产品研发：生物农药</a:t>
            </a:r>
            <a:endParaRPr lang="zh-CN" altLang="en-US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8950" y="3721189"/>
            <a:ext cx="479742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TEL</a:t>
            </a: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13562896689   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cosmosliu@163.com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88950" y="307975"/>
            <a:ext cx="5801360" cy="6115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/>
            <a:r>
              <a:rPr lang="zh-CN" altLang="en-US" sz="28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林下真菌资源利用方向</a:t>
            </a:r>
            <a:endParaRPr lang="zh-CN" altLang="en-US" sz="2400" b="1" noProof="1">
              <a:solidFill>
                <a:srgbClr val="575F6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488950" y="908050"/>
            <a:ext cx="5741670" cy="11430"/>
          </a:xfrm>
          <a:prstGeom prst="line">
            <a:avLst/>
          </a:prstGeom>
          <a:ln w="28575" cap="sq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9" descr="IMG_1376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480" y="4058920"/>
            <a:ext cx="369443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419475" y="1036320"/>
            <a:ext cx="8306435" cy="283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lnSpc>
                <a:spcPct val="125000"/>
              </a:lnSpc>
              <a:spcAft>
                <a:spcPct val="0"/>
              </a:spcAft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科研方向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主要林下真菌资源利用、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大型真菌分类及食用菌栽培、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林木病害防治等科研工作。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 fontAlgn="base">
              <a:lnSpc>
                <a:spcPct val="125000"/>
              </a:lnSpc>
              <a:spcAft>
                <a:spcPct val="0"/>
              </a:spcAft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科研成果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承担山东省自然科学基金项目、山东省科技星火项目、 泰安市科技发展研究项目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10余项，获得山东省厅、泰安市科技进步二等奖2项，三等奖2项。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fontAlgn="base">
              <a:lnSpc>
                <a:spcPct val="125000"/>
              </a:lnSpc>
              <a:spcAft>
                <a:spcPct val="0"/>
              </a:spcAft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学术成果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在MycolProgress、Peerj、Plant Protect.Sci、菌物学报、林业科学、蚕业科学等期刊公开发表学术论文50余篇。编写21世纪全国高等职业教育通用教材《园林植物病虫害防治》（副主编）一部，《食用菌关键技术培训》、《济青高速公路绿化手册》等教材及科技书籍5部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 rotWithShape="1">
          <a:blip r:embed="rId2"/>
          <a:srcRect l="10523" r="9436"/>
          <a:stretch>
            <a:fillRect/>
          </a:stretch>
        </p:blipFill>
        <p:spPr>
          <a:xfrm>
            <a:off x="488950" y="1001028"/>
            <a:ext cx="2520579" cy="26161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2"/>
          <p:cNvSpPr txBox="1"/>
          <p:nvPr/>
        </p:nvSpPr>
        <p:spPr>
          <a:xfrm>
            <a:off x="677824" y="5949950"/>
            <a:ext cx="2142824" cy="73866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山东省食用菌学会理事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山东省林业体系岗位专家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山东省科技扶贫专家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48169" b="-1"/>
          <a:stretch>
            <a:fillRect/>
          </a:stretch>
        </p:blipFill>
        <p:spPr>
          <a:xfrm>
            <a:off x="3094831" y="4234538"/>
            <a:ext cx="4878070" cy="196088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841" y="4002185"/>
            <a:ext cx="1212793" cy="121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矩形 9"/>
          <p:cNvSpPr/>
          <p:nvPr/>
        </p:nvSpPr>
        <p:spPr>
          <a:xfrm>
            <a:off x="387312" y="3660777"/>
            <a:ext cx="2723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姜淑霞 教授 硕士生导师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9246" y="5365175"/>
            <a:ext cx="2259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13583801198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jsx6206@163.com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75632f12-47ba-4655-9de2-6a1b67b5dd45}"/>
</p:tagLst>
</file>

<file path=ppt/tags/tag2.xml><?xml version="1.0" encoding="utf-8"?>
<p:tagLst xmlns:p="http://schemas.openxmlformats.org/presentationml/2006/main">
  <p:tag name="KSO_WM_UNIT_TABLE_BEAUTIFY" val="smartTable{5c0ec07f-6376-47df-8aa6-01e90106db63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2507</Words>
  <Application>WPS 演示</Application>
  <PresentationFormat>宽屏</PresentationFormat>
  <Paragraphs>228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黑体</vt:lpstr>
      <vt:lpstr>仿宋</vt:lpstr>
      <vt:lpstr>Times New Roman</vt:lpstr>
      <vt:lpstr>Wingdings</vt:lpstr>
      <vt:lpstr>楷体</vt:lpstr>
      <vt:lpstr>Arial Unicode MS</vt:lpstr>
      <vt:lpstr>等线 Light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夜莺</cp:lastModifiedBy>
  <cp:revision>55</cp:revision>
  <dcterms:created xsi:type="dcterms:W3CDTF">2021-12-21T05:40:00Z</dcterms:created>
  <dcterms:modified xsi:type="dcterms:W3CDTF">2021-12-22T07:22:55Z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A494EAC210E6491CBB0834BDEA429567</vt:lpwstr>
  </property>
  <property fmtid="{D5CDD505-2E9C-101B-9397-08002B2CF9AE}" pid="3" name="KSOProductBuildVer">
    <vt:lpwstr>2052-11.1.0.11115</vt:lpwstr>
  </property>
</Properties>
</file>