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601" r:id="rId3"/>
    <p:sldId id="713" r:id="rId4"/>
    <p:sldId id="602" r:id="rId5"/>
    <p:sldId id="657" r:id="rId6"/>
    <p:sldId id="653" r:id="rId7"/>
    <p:sldId id="654" r:id="rId8"/>
    <p:sldId id="655" r:id="rId9"/>
    <p:sldId id="710" r:id="rId10"/>
    <p:sldId id="658" r:id="rId11"/>
    <p:sldId id="714" r:id="rId12"/>
    <p:sldId id="660" r:id="rId13"/>
    <p:sldId id="659" r:id="rId14"/>
    <p:sldId id="666" r:id="rId15"/>
    <p:sldId id="661" r:id="rId16"/>
    <p:sldId id="663" r:id="rId17"/>
    <p:sldId id="679" r:id="rId18"/>
    <p:sldId id="680" r:id="rId20"/>
    <p:sldId id="686" r:id="rId21"/>
    <p:sldId id="711" r:id="rId22"/>
    <p:sldId id="687" r:id="rId23"/>
    <p:sldId id="688" r:id="rId24"/>
    <p:sldId id="689" r:id="rId25"/>
    <p:sldId id="706" r:id="rId26"/>
    <p:sldId id="692" r:id="rId27"/>
    <p:sldId id="690" r:id="rId28"/>
    <p:sldId id="691" r:id="rId29"/>
    <p:sldId id="693" r:id="rId30"/>
    <p:sldId id="695" r:id="rId31"/>
    <p:sldId id="696" r:id="rId32"/>
    <p:sldId id="697" r:id="rId33"/>
    <p:sldId id="698" r:id="rId34"/>
    <p:sldId id="715" r:id="rId35"/>
    <p:sldId id="707" r:id="rId36"/>
    <p:sldId id="709" r:id="rId37"/>
    <p:sldId id="708" r:id="rId38"/>
    <p:sldId id="694" r:id="rId39"/>
    <p:sldId id="699" r:id="rId40"/>
    <p:sldId id="703" r:id="rId41"/>
    <p:sldId id="604" r:id="rId42"/>
  </p:sldIdLst>
  <p:sldSz cx="12192000" cy="6858000"/>
  <p:notesSz cx="7103745" cy="10234295"/>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00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54" autoAdjust="0"/>
    <p:restoredTop sz="86438" autoAdjust="0"/>
  </p:normalViewPr>
  <p:slideViewPr>
    <p:cSldViewPr snapToGrid="0">
      <p:cViewPr varScale="1">
        <p:scale>
          <a:sx n="111" d="100"/>
          <a:sy n="111" d="100"/>
        </p:scale>
        <p:origin x="768" y="240"/>
      </p:cViewPr>
      <p:guideLst>
        <p:guide orient="horz" pos="2205"/>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P\Desktop\Book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P\Desktop\Book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dPt>
          <c:dPt>
            <c:idx val="1"/>
            <c:bubble3D val="0"/>
          </c:dPt>
          <c:dPt>
            <c:idx val="2"/>
            <c:bubble3D val="0"/>
          </c:dPt>
          <c:dPt>
            <c:idx val="3"/>
            <c:bubble3D val="0"/>
          </c:dPt>
          <c:dPt>
            <c:idx val="4"/>
            <c:bubble3D val="0"/>
          </c:dPt>
          <c:dPt>
            <c:idx val="5"/>
            <c:bubble3D val="0"/>
          </c:dPt>
          <c:dLbls>
            <c:delete val="1"/>
          </c:dLbls>
          <c:cat>
            <c:strRef>
              <c:f>Sheet1!$A$4:$F$4</c:f>
              <c:strCache>
                <c:ptCount val="6"/>
                <c:pt idx="0">
                  <c:v>30-34岁</c:v>
                </c:pt>
                <c:pt idx="1">
                  <c:v>35-39岁</c:v>
                </c:pt>
                <c:pt idx="2">
                  <c:v>40-44岁</c:v>
                </c:pt>
                <c:pt idx="3">
                  <c:v>45-49岁</c:v>
                </c:pt>
                <c:pt idx="4">
                  <c:v>50-54岁</c:v>
                </c:pt>
                <c:pt idx="5">
                  <c:v>55-60岁</c:v>
                </c:pt>
              </c:strCache>
            </c:strRef>
          </c:cat>
          <c:val>
            <c:numRef>
              <c:f>Sheet1!$A$5:$F$5</c:f>
              <c:numCache>
                <c:formatCode>0.00%</c:formatCode>
                <c:ptCount val="6"/>
                <c:pt idx="0">
                  <c:v>0.0333</c:v>
                </c:pt>
                <c:pt idx="1">
                  <c:v>0.0667</c:v>
                </c:pt>
                <c:pt idx="2" c:formatCode="0%">
                  <c:v>0.1</c:v>
                </c:pt>
                <c:pt idx="3">
                  <c:v>0.0667</c:v>
                </c:pt>
                <c:pt idx="4">
                  <c:v>0.2333</c:v>
                </c:pt>
                <c:pt idx="5">
                  <c:v>0.4667</c:v>
                </c:pt>
              </c:numCache>
            </c:numRef>
          </c:val>
        </c:ser>
        <c:ser>
          <c:idx val="1"/>
          <c:order val="1"/>
          <c:explosion val="0"/>
          <c:dPt>
            <c:idx val="0"/>
            <c:bubble3D val="0"/>
          </c:dPt>
          <c:dPt>
            <c:idx val="1"/>
            <c:bubble3D val="0"/>
          </c:dPt>
          <c:dPt>
            <c:idx val="2"/>
            <c:bubble3D val="0"/>
          </c:dPt>
          <c:dPt>
            <c:idx val="3"/>
            <c:bubble3D val="0"/>
          </c:dPt>
          <c:dPt>
            <c:idx val="4"/>
            <c:bubble3D val="0"/>
          </c:dPt>
          <c:dPt>
            <c:idx val="5"/>
            <c:bubble3D val="0"/>
          </c:dPt>
          <c:dLbls>
            <c:delete val="1"/>
          </c:dLbls>
          <c:cat>
            <c:strRef>
              <c:f>Sheet1!$A$4:$F$4</c:f>
              <c:strCache>
                <c:ptCount val="6"/>
                <c:pt idx="0">
                  <c:v>30-34岁</c:v>
                </c:pt>
                <c:pt idx="1">
                  <c:v>35-39岁</c:v>
                </c:pt>
                <c:pt idx="2">
                  <c:v>40-44岁</c:v>
                </c:pt>
                <c:pt idx="3">
                  <c:v>45-49岁</c:v>
                </c:pt>
                <c:pt idx="4">
                  <c:v>50-54岁</c:v>
                </c:pt>
                <c:pt idx="5">
                  <c:v>55-60岁</c:v>
                </c:pt>
              </c:strCache>
            </c:strRef>
          </c:cat>
          <c:val>
            <c:numRef>
              <c:f>Sheet1!$A$6:$F$6</c:f>
              <c:numCache>
                <c:formatCode>General</c:formatCode>
                <c:ptCount val="6"/>
                <c:pt idx="0">
                  <c:v>1</c:v>
                </c:pt>
                <c:pt idx="1">
                  <c:v>2</c:v>
                </c:pt>
                <c:pt idx="2">
                  <c:v>3</c:v>
                </c:pt>
                <c:pt idx="3">
                  <c:v>2</c:v>
                </c:pt>
                <c:pt idx="4">
                  <c:v>7</c:v>
                </c:pt>
                <c:pt idx="5">
                  <c:v>14</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49098643919511"/>
          <c:y val="0.230329906678332"/>
          <c:w val="0.139790244969379"/>
          <c:h val="0.502303149606299"/>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0"/>
          <c:dPt>
            <c:idx val="0"/>
            <c:bubble3D val="0"/>
          </c:dPt>
          <c:dPt>
            <c:idx val="1"/>
            <c:bubble3D val="0"/>
          </c:dPt>
          <c:dPt>
            <c:idx val="2"/>
            <c:bubble3D val="0"/>
          </c:dPt>
          <c:dPt>
            <c:idx val="3"/>
            <c:bubble3D val="0"/>
          </c:dPt>
          <c:dPt>
            <c:idx val="4"/>
            <c:bubble3D val="0"/>
          </c:dPt>
          <c:dPt>
            <c:idx val="5"/>
            <c:bubble3D val="0"/>
          </c:dPt>
          <c:dLbls>
            <c:delete val="1"/>
          </c:dLbls>
          <c:cat>
            <c:strRef>
              <c:f>Sheet1!$A$10:$F$10</c:f>
              <c:strCache>
                <c:ptCount val="6"/>
                <c:pt idx="0">
                  <c:v>30-34岁</c:v>
                </c:pt>
                <c:pt idx="1">
                  <c:v>35-39岁</c:v>
                </c:pt>
                <c:pt idx="2">
                  <c:v>40-44岁</c:v>
                </c:pt>
                <c:pt idx="3">
                  <c:v>45-49岁</c:v>
                </c:pt>
                <c:pt idx="4">
                  <c:v>50-54岁</c:v>
                </c:pt>
                <c:pt idx="5">
                  <c:v>55-60岁</c:v>
                </c:pt>
              </c:strCache>
            </c:strRef>
          </c:cat>
          <c:val>
            <c:numRef>
              <c:f>Sheet1!$A$11:$F$11</c:f>
              <c:numCache>
                <c:formatCode>0%</c:formatCode>
                <c:ptCount val="6"/>
                <c:pt idx="0">
                  <c:v>0.2</c:v>
                </c:pt>
                <c:pt idx="1">
                  <c:v>0.36</c:v>
                </c:pt>
                <c:pt idx="2">
                  <c:v>0.08</c:v>
                </c:pt>
                <c:pt idx="3">
                  <c:v>0.08</c:v>
                </c:pt>
                <c:pt idx="4">
                  <c:v>0.04</c:v>
                </c:pt>
                <c:pt idx="5">
                  <c:v>0.24</c:v>
                </c:pt>
              </c:numCache>
            </c:numRef>
          </c:val>
        </c:ser>
        <c:ser>
          <c:idx val="1"/>
          <c:order val="1"/>
          <c:explosion val="0"/>
          <c:dPt>
            <c:idx val="0"/>
            <c:bubble3D val="0"/>
          </c:dPt>
          <c:dPt>
            <c:idx val="1"/>
            <c:bubble3D val="0"/>
          </c:dPt>
          <c:dPt>
            <c:idx val="2"/>
            <c:bubble3D val="0"/>
          </c:dPt>
          <c:dPt>
            <c:idx val="3"/>
            <c:bubble3D val="0"/>
          </c:dPt>
          <c:dPt>
            <c:idx val="4"/>
            <c:bubble3D val="0"/>
          </c:dPt>
          <c:dPt>
            <c:idx val="5"/>
            <c:bubble3D val="0"/>
          </c:dPt>
          <c:dLbls>
            <c:delete val="1"/>
          </c:dLbls>
          <c:cat>
            <c:strRef>
              <c:f>Sheet1!$A$10:$F$10</c:f>
              <c:strCache>
                <c:ptCount val="6"/>
                <c:pt idx="0">
                  <c:v>30-34岁</c:v>
                </c:pt>
                <c:pt idx="1">
                  <c:v>35-39岁</c:v>
                </c:pt>
                <c:pt idx="2">
                  <c:v>40-44岁</c:v>
                </c:pt>
                <c:pt idx="3">
                  <c:v>45-49岁</c:v>
                </c:pt>
                <c:pt idx="4">
                  <c:v>50-54岁</c:v>
                </c:pt>
                <c:pt idx="5">
                  <c:v>55-60岁</c:v>
                </c:pt>
              </c:strCache>
            </c:strRef>
          </c:cat>
          <c:val>
            <c:numRef>
              <c:f>Sheet1!$A$12:$F$12</c:f>
              <c:numCache>
                <c:formatCode>General</c:formatCode>
                <c:ptCount val="6"/>
                <c:pt idx="0">
                  <c:v>5</c:v>
                </c:pt>
                <c:pt idx="1">
                  <c:v>9</c:v>
                </c:pt>
                <c:pt idx="2">
                  <c:v>2</c:v>
                </c:pt>
                <c:pt idx="3">
                  <c:v>2</c:v>
                </c:pt>
                <c:pt idx="4">
                  <c:v>1</c:v>
                </c:pt>
                <c:pt idx="5">
                  <c:v>6</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54654199475066"/>
          <c:y val="0.239589165937591"/>
          <c:w val="0.139790244969379"/>
          <c:h val="0.502303149606299"/>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legend>
    <c:plotVisOnly val="1"/>
    <c:dispBlanksAs val="gap"/>
    <c:showDLblsOverMax val="0"/>
  </c:chart>
  <c:txPr>
    <a:bodyPr/>
    <a:lstStyle/>
    <a:p>
      <a:pPr>
        <a:defRPr lang="zh-CN"/>
      </a:pP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1DC56CC6-A3FA-473F-82CC-8A09BA91D62F}" type="datetimeFigureOut">
              <a:rPr lang="zh-CN" altLang="en-US"/>
            </a:fld>
            <a:endParaRPr lang="zh-CN" altLang="en-US"/>
          </a:p>
        </p:txBody>
      </p:sp>
      <p:sp>
        <p:nvSpPr>
          <p:cNvPr id="4" name="幻灯片图像占位符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709613" y="4926013"/>
            <a:ext cx="5683250" cy="4029075"/>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4024313" y="9720263"/>
            <a:ext cx="3078162" cy="51435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F6630A2F-6006-4C19-8220-BB0F8221DA3A}"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idx="4294967295"/>
          </p:nvPr>
        </p:nvSpPr>
        <p:spPr>
          <a:xfrm>
            <a:off x="141288" y="766763"/>
            <a:ext cx="6821487" cy="3838575"/>
          </a:xfrm>
        </p:spPr>
      </p:sp>
      <p:sp>
        <p:nvSpPr>
          <p:cNvPr id="48130" name="Rectangle 3"/>
          <p:cNvSpPr>
            <a:spLocks noGrp="1" noChangeArrowheads="1"/>
          </p:cNvSpPr>
          <p:nvPr>
            <p:ph type="body" idx="4294967295"/>
          </p:nvPr>
        </p:nvSpPr>
        <p:spPr/>
        <p:txBody>
          <a:bodyPr/>
          <a:lstStyle/>
          <a:p>
            <a:pPr eaLnBrk="1" hangingPunct="1"/>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幻灯片图像占位符 1"/>
          <p:cNvSpPr>
            <a:spLocks noGrp="1" noRot="1" noChangeAspect="1"/>
          </p:cNvSpPr>
          <p:nvPr>
            <p:ph type="sldImg"/>
          </p:nvPr>
        </p:nvSpPr>
        <p:spPr bwMode="auto">
          <a:noFill/>
          <a:ln>
            <a:solidFill>
              <a:srgbClr val="000000"/>
            </a:solidFill>
            <a:miter lim="800000"/>
          </a:ln>
        </p:spPr>
      </p:sp>
      <p:sp>
        <p:nvSpPr>
          <p:cNvPr id="103426" name="备注占位符 2"/>
          <p:cNvSpPr>
            <a:spLocks noGrp="1"/>
          </p:cNvSpPr>
          <p:nvPr>
            <p:ph type="body" idx="1"/>
          </p:nvPr>
        </p:nvSpPr>
        <p:spPr bwMode="auto">
          <a:noFill/>
        </p:spPr>
        <p:txBody>
          <a:bodyPr wrap="square" numCol="1" anchor="t" anchorCtr="0" compatLnSpc="1"/>
          <a:lstStyle/>
          <a:p>
            <a:pPr>
              <a:spcBef>
                <a:spcPct val="0"/>
              </a:spcBef>
            </a:pPr>
            <a:endParaRPr lang="zh-CN" altLang="en-US"/>
          </a:p>
        </p:txBody>
      </p:sp>
      <p:sp>
        <p:nvSpPr>
          <p:cNvPr id="103427" name="灯片编号占位符 3"/>
          <p:cNvSpPr>
            <a:spLocks noGrp="1"/>
          </p:cNvSpPr>
          <p:nvPr>
            <p:ph type="sldNum" sz="quarter" idx="5"/>
          </p:nvPr>
        </p:nvSpPr>
        <p:spPr bwMode="auto">
          <a:noFill/>
          <a:ln>
            <a:miter lim="800000"/>
          </a:ln>
        </p:spPr>
        <p:txBody>
          <a:bodyPr wrap="square" numCol="1" anchorCtr="0" compatLnSpc="1"/>
          <a:lstStyle/>
          <a:p>
            <a:pPr fontAlgn="base">
              <a:spcBef>
                <a:spcPct val="0"/>
              </a:spcBef>
              <a:spcAft>
                <a:spcPct val="0"/>
              </a:spcAft>
            </a:pPr>
            <a:fld id="{D71E9D27-FC4B-4ECF-8091-8038E901B2D1}" type="slidenum">
              <a:rPr lang="zh-CN" altLang="en-US"/>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77F5FC5-9933-47D5-893D-7A0ED41C5E2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FD90DD1-1B1F-4C58-8106-4D6888E39140}"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3"/>
          <p:cNvSpPr>
            <a:spLocks noGrp="1"/>
          </p:cNvSpPr>
          <p:nvPr>
            <p:ph type="dt" sz="half" idx="10"/>
          </p:nvPr>
        </p:nvSpPr>
        <p:spPr/>
        <p:txBody>
          <a:bodyPr/>
          <a:lstStyle>
            <a:lvl1pPr>
              <a:defRPr/>
            </a:lvl1pPr>
          </a:lstStyle>
          <a:p>
            <a:pPr>
              <a:defRPr/>
            </a:pPr>
            <a:fld id="{D0965E80-8895-4FFE-82CE-41261810928B}"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760600DD-FB1C-4C78-9AF2-495647A3EF18}"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FB16DBC-73D1-4139-8DBE-EABE94A383A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5D5C6FE-8310-4DF1-9499-F7DB9888FE8F}"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EE639AE1-1295-4DCB-AE2D-372D602DFE5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5BB904C-B324-40BA-B373-3EB04CF377E3}"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87381DC-2AFB-4FC2-870E-9BE84DEEC211}"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DA94817-4C79-4BBD-923D-93C13774B9F1}"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44C14B38-CEC9-45AD-B74A-9A8763075905}"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239B9B59-A773-45D1-859E-BE60B0811A3B}"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406F57EA-69C6-42AF-B85E-0FA79ED09823}"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DCAB7735-14AF-4EAE-A9A9-167285734B93}"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0B7EFA8-BC78-4627-9AAC-6B613E7B75A9}"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DD6762F-3F5E-45CE-94E9-D9A001C024BC}"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A2441A4F-D2CB-445F-927A-B2FA7C99100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15A6921-5E71-4B99-9E6F-B3DA319584E6}"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CABFF41-7C75-4F88-813C-CE1CFBA9A5B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75E6B85-2BE2-4DDD-8552-60D2C61D9D01}"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w="9525">
            <a:noFill/>
            <a:miter lim="800000"/>
          </a:ln>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p:cNvSpPr>
          <p:nvPr>
            <p:ph type="body" idx="1"/>
          </p:nvPr>
        </p:nvSpPr>
        <p:spPr bwMode="auto">
          <a:xfrm>
            <a:off x="838200" y="1825625"/>
            <a:ext cx="10515600" cy="4351338"/>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B2952F9B-6C36-4CC4-BFB5-8224B77D73C2}"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62841509-1882-47D2-A3A0-11910BF979AB}"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 Id="rId3" Type="http://schemas.openxmlformats.org/officeDocument/2006/relationships/image" Target="../media/image1.jpeg"/><Relationship Id="rId2" Type="http://schemas.openxmlformats.org/officeDocument/2006/relationships/chart" Target="../charts/chart2.xml"/><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0.png"/><Relationship Id="rId7" Type="http://schemas.openxmlformats.org/officeDocument/2006/relationships/image" Target="../media/image9.jpeg"/><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image" Target="../media/image7.jpeg"/><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jpe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2.jpeg"/><Relationship Id="rId11" Type="http://schemas.openxmlformats.org/officeDocument/2006/relationships/slideLayout" Target="../slideLayouts/slideLayout7.xml"/><Relationship Id="rId10" Type="http://schemas.openxmlformats.org/officeDocument/2006/relationships/image" Target="../media/image18.jpe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hyperlink" Target="http://gongdapaopao.yanj.cn/goods-15342.html" TargetMode="External"/><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jpeg"/><Relationship Id="rId13" Type="http://schemas.openxmlformats.org/officeDocument/2006/relationships/notesSlide" Target="../notesSlides/notesSlide5.xml"/><Relationship Id="rId12" Type="http://schemas.openxmlformats.org/officeDocument/2006/relationships/slideLayout" Target="../slideLayouts/slideLayout7.xml"/><Relationship Id="rId11" Type="http://schemas.openxmlformats.org/officeDocument/2006/relationships/image" Target="../media/image31.jpeg"/><Relationship Id="rId10" Type="http://schemas.openxmlformats.org/officeDocument/2006/relationships/image" Target="../media/image30.jpe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image" Target="../media/image2.jpe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40.jpeg"/><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 Id="rId3" Type="http://schemas.openxmlformats.org/officeDocument/2006/relationships/image" Target="../media/image35.jpeg"/><Relationship Id="rId2" Type="http://schemas.openxmlformats.org/officeDocument/2006/relationships/image" Target="../media/image2.jpeg"/><Relationship Id="rId15" Type="http://schemas.openxmlformats.org/officeDocument/2006/relationships/notesSlide" Target="../notesSlides/notesSlide10.xml"/><Relationship Id="rId14" Type="http://schemas.openxmlformats.org/officeDocument/2006/relationships/slideLayout" Target="../slideLayouts/slideLayout7.xml"/><Relationship Id="rId13" Type="http://schemas.openxmlformats.org/officeDocument/2006/relationships/image" Target="../media/image45.jpeg"/><Relationship Id="rId12" Type="http://schemas.openxmlformats.org/officeDocument/2006/relationships/image" Target="../media/image44.jpeg"/><Relationship Id="rId11" Type="http://schemas.openxmlformats.org/officeDocument/2006/relationships/image" Target="../media/image43.png"/><Relationship Id="rId10" Type="http://schemas.openxmlformats.org/officeDocument/2006/relationships/image" Target="../media/image42.jpe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vmlDrawing" Target="../drawings/vmlDrawing1.vml"/><Relationship Id="rId7"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oleObject" Target="../embeddings/oleObject1.bin"/><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9" Type="http://schemas.openxmlformats.org/officeDocument/2006/relationships/image" Target="../media/image56.jpeg"/><Relationship Id="rId8" Type="http://schemas.openxmlformats.org/officeDocument/2006/relationships/image" Target="../media/image55.jpeg"/><Relationship Id="rId7" Type="http://schemas.openxmlformats.org/officeDocument/2006/relationships/image" Target="../media/image54.jpeg"/><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2.jpeg"/><Relationship Id="rId18" Type="http://schemas.openxmlformats.org/officeDocument/2006/relationships/notesSlide" Target="../notesSlides/notesSlide13.xml"/><Relationship Id="rId17" Type="http://schemas.openxmlformats.org/officeDocument/2006/relationships/slideLayout" Target="../slideLayouts/slideLayout7.xml"/><Relationship Id="rId16" Type="http://schemas.openxmlformats.org/officeDocument/2006/relationships/image" Target="../media/image62.jpeg"/><Relationship Id="rId15" Type="http://schemas.openxmlformats.org/officeDocument/2006/relationships/image" Target="../media/image41.jpeg"/><Relationship Id="rId14" Type="http://schemas.openxmlformats.org/officeDocument/2006/relationships/image" Target="../media/image61.jpeg"/><Relationship Id="rId13" Type="http://schemas.openxmlformats.org/officeDocument/2006/relationships/image" Target="../media/image60.jpeg"/><Relationship Id="rId12" Type="http://schemas.openxmlformats.org/officeDocument/2006/relationships/image" Target="../media/image59.jpeg"/><Relationship Id="rId11" Type="http://schemas.openxmlformats.org/officeDocument/2006/relationships/image" Target="../media/image58.png"/><Relationship Id="rId10" Type="http://schemas.openxmlformats.org/officeDocument/2006/relationships/image" Target="../media/image57.jpe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2.jpe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2.jpe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xml"/><Relationship Id="rId4" Type="http://schemas.openxmlformats.org/officeDocument/2006/relationships/image" Target="../media/image71.jpeg"/><Relationship Id="rId3"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7.xml"/><Relationship Id="rId7" Type="http://schemas.openxmlformats.org/officeDocument/2006/relationships/image" Target="../media/image79.jpeg"/><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2.jpe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9" Type="http://schemas.openxmlformats.org/officeDocument/2006/relationships/image" Target="../media/image86.jpeg"/><Relationship Id="rId8" Type="http://schemas.openxmlformats.org/officeDocument/2006/relationships/image" Target="../media/image85.jpeg"/><Relationship Id="rId7" Type="http://schemas.openxmlformats.org/officeDocument/2006/relationships/image" Target="../media/image84.jpeg"/><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2.jpeg"/><Relationship Id="rId11" Type="http://schemas.openxmlformats.org/officeDocument/2006/relationships/notesSlide" Target="../notesSlides/notesSlide19.xml"/><Relationship Id="rId10" Type="http://schemas.openxmlformats.org/officeDocument/2006/relationships/slideLayout" Target="../slideLayouts/slideLayout7.xml"/><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9" Type="http://schemas.openxmlformats.org/officeDocument/2006/relationships/image" Target="../media/image93.jpeg"/><Relationship Id="rId8" Type="http://schemas.openxmlformats.org/officeDocument/2006/relationships/image" Target="../media/image92.jpeg"/><Relationship Id="rId7" Type="http://schemas.openxmlformats.org/officeDocument/2006/relationships/image" Target="../media/image91.jpeg"/><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 Id="rId3" Type="http://schemas.openxmlformats.org/officeDocument/2006/relationships/image" Target="../media/image87.png"/><Relationship Id="rId2" Type="http://schemas.openxmlformats.org/officeDocument/2006/relationships/image" Target="../media/image2.jpeg"/><Relationship Id="rId18" Type="http://schemas.openxmlformats.org/officeDocument/2006/relationships/notesSlide" Target="../notesSlides/notesSlide20.xml"/><Relationship Id="rId17" Type="http://schemas.openxmlformats.org/officeDocument/2006/relationships/slideLayout" Target="../slideLayouts/slideLayout7.xml"/><Relationship Id="rId16" Type="http://schemas.openxmlformats.org/officeDocument/2006/relationships/image" Target="../media/image100.jpeg"/><Relationship Id="rId15" Type="http://schemas.openxmlformats.org/officeDocument/2006/relationships/image" Target="../media/image99.jpeg"/><Relationship Id="rId14" Type="http://schemas.openxmlformats.org/officeDocument/2006/relationships/image" Target="../media/image98.jpeg"/><Relationship Id="rId13" Type="http://schemas.openxmlformats.org/officeDocument/2006/relationships/image" Target="../media/image97.jpeg"/><Relationship Id="rId12" Type="http://schemas.openxmlformats.org/officeDocument/2006/relationships/image" Target="../media/image96.jpeg"/><Relationship Id="rId11" Type="http://schemas.openxmlformats.org/officeDocument/2006/relationships/image" Target="../media/image95.jpeg"/><Relationship Id="rId10" Type="http://schemas.openxmlformats.org/officeDocument/2006/relationships/image" Target="../media/image94.jpe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9.png"/><Relationship Id="rId7" Type="http://schemas.openxmlformats.org/officeDocument/2006/relationships/image" Target="../media/image105.jpeg"/><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3" Type="http://schemas.openxmlformats.org/officeDocument/2006/relationships/image" Target="../media/image101.jpeg"/><Relationship Id="rId2" Type="http://schemas.openxmlformats.org/officeDocument/2006/relationships/image" Target="../media/image2.jpeg"/><Relationship Id="rId10" Type="http://schemas.openxmlformats.org/officeDocument/2006/relationships/notesSlide" Target="../notesSlides/notesSlide21.xml"/><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9" Type="http://schemas.openxmlformats.org/officeDocument/2006/relationships/image" Target="../media/image112.png"/><Relationship Id="rId8" Type="http://schemas.openxmlformats.org/officeDocument/2006/relationships/image" Target="../media/image111.jpeg"/><Relationship Id="rId7" Type="http://schemas.openxmlformats.org/officeDocument/2006/relationships/image" Target="../media/image110.png"/><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 Id="rId3" Type="http://schemas.openxmlformats.org/officeDocument/2006/relationships/image" Target="../media/image106.jpeg"/><Relationship Id="rId2" Type="http://schemas.openxmlformats.org/officeDocument/2006/relationships/image" Target="../media/image2.jpeg"/><Relationship Id="rId13" Type="http://schemas.openxmlformats.org/officeDocument/2006/relationships/notesSlide" Target="../notesSlides/notesSlide22.xml"/><Relationship Id="rId12" Type="http://schemas.openxmlformats.org/officeDocument/2006/relationships/slideLayout" Target="../slideLayouts/slideLayout7.xml"/><Relationship Id="rId11" Type="http://schemas.openxmlformats.org/officeDocument/2006/relationships/image" Target="../media/image114.jpeg"/><Relationship Id="rId10" Type="http://schemas.openxmlformats.org/officeDocument/2006/relationships/image" Target="../media/image113.png"/><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9" Type="http://schemas.openxmlformats.org/officeDocument/2006/relationships/image" Target="../media/image121.jpeg"/><Relationship Id="rId8" Type="http://schemas.openxmlformats.org/officeDocument/2006/relationships/image" Target="../media/image120.jpeg"/><Relationship Id="rId7" Type="http://schemas.openxmlformats.org/officeDocument/2006/relationships/image" Target="../media/image119.jpeg"/><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 Id="rId3" Type="http://schemas.openxmlformats.org/officeDocument/2006/relationships/image" Target="../media/image115.jpeg"/><Relationship Id="rId2" Type="http://schemas.openxmlformats.org/officeDocument/2006/relationships/image" Target="../media/image2.jpeg"/><Relationship Id="rId14" Type="http://schemas.openxmlformats.org/officeDocument/2006/relationships/notesSlide" Target="../notesSlides/notesSlide23.xml"/><Relationship Id="rId13" Type="http://schemas.openxmlformats.org/officeDocument/2006/relationships/slideLayout" Target="../slideLayouts/slideLayout7.xml"/><Relationship Id="rId12" Type="http://schemas.openxmlformats.org/officeDocument/2006/relationships/image" Target="../media/image124.png"/><Relationship Id="rId11" Type="http://schemas.openxmlformats.org/officeDocument/2006/relationships/image" Target="../media/image123.jpeg"/><Relationship Id="rId10" Type="http://schemas.openxmlformats.org/officeDocument/2006/relationships/image" Target="../media/image122.jpeg"/><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24.xml"/><Relationship Id="rId8" Type="http://schemas.openxmlformats.org/officeDocument/2006/relationships/slideLayout" Target="../slideLayouts/slideLayout7.xml"/><Relationship Id="rId7" Type="http://schemas.openxmlformats.org/officeDocument/2006/relationships/image" Target="../media/image131.jpeg"/><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image" Target="../media/image12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0" y="-54386"/>
            <a:ext cx="12149138" cy="6898540"/>
            <a:chOff x="0" y="-164"/>
            <a:chExt cx="5773" cy="4484"/>
          </a:xfrm>
        </p:grpSpPr>
        <p:sp>
          <p:nvSpPr>
            <p:cNvPr id="14342" name="Rectangle 4"/>
            <p:cNvSpPr>
              <a:spLocks noChangeArrowheads="1"/>
            </p:cNvSpPr>
            <p:nvPr/>
          </p:nvSpPr>
          <p:spPr bwMode="auto">
            <a:xfrm>
              <a:off x="13" y="-106"/>
              <a:ext cx="5760" cy="510"/>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pPr algn="ctr"/>
              <a:endParaRPr lang="zh-CN" altLang="en-US">
                <a:latin typeface="Century Gothic" panose="020B0502020202020204"/>
              </a:endParaRPr>
            </a:p>
          </p:txBody>
        </p:sp>
        <p:pic>
          <p:nvPicPr>
            <p:cNvPr id="14343"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70" y="-164"/>
              <a:ext cx="1838" cy="668"/>
            </a:xfrm>
            <a:prstGeom prst="rect">
              <a:avLst/>
            </a:prstGeom>
            <a:noFill/>
            <a:ln w="9525">
              <a:noFill/>
              <a:miter lim="800000"/>
              <a:headEnd/>
              <a:tailEnd/>
            </a:ln>
          </p:spPr>
        </p:pic>
        <p:sp>
          <p:nvSpPr>
            <p:cNvPr id="14344" name="Rectangle 6"/>
            <p:cNvSpPr>
              <a:spLocks noChangeArrowheads="1"/>
            </p:cNvSpPr>
            <p:nvPr/>
          </p:nvSpPr>
          <p:spPr bwMode="auto">
            <a:xfrm>
              <a:off x="0" y="4110"/>
              <a:ext cx="5760" cy="210"/>
            </a:xfrm>
            <a:prstGeom prst="rect">
              <a:avLst/>
            </a:prstGeom>
            <a:solidFill>
              <a:srgbClr val="004AB8"/>
            </a:solidFill>
            <a:ln w="9525">
              <a:noFill/>
              <a:miter lim="800000"/>
            </a:ln>
          </p:spPr>
          <p:txBody>
            <a:bodyPr wrap="none" anchor="ctr"/>
            <a:lstStyle/>
            <a:p>
              <a:pPr algn="ctr"/>
              <a:endParaRPr lang="zh-CN" altLang="en-US">
                <a:latin typeface="Century Gothic" panose="020B0502020202020204"/>
              </a:endParaRPr>
            </a:p>
          </p:txBody>
        </p:sp>
        <p:sp>
          <p:nvSpPr>
            <p:cNvPr id="14345" name="Text Box 7"/>
            <p:cNvSpPr txBox="1">
              <a:spLocks noChangeArrowheads="1"/>
            </p:cNvSpPr>
            <p:nvPr/>
          </p:nvSpPr>
          <p:spPr bwMode="auto">
            <a:xfrm>
              <a:off x="56" y="4097"/>
              <a:ext cx="5647" cy="219"/>
            </a:xfrm>
            <a:prstGeom prst="rect">
              <a:avLst/>
            </a:prstGeom>
            <a:noFill/>
            <a:ln w="9525">
              <a:noFill/>
              <a:miter lim="800000"/>
            </a:ln>
          </p:spPr>
          <p:txBody>
            <a:bodyPr wrap="square">
              <a:spAutoFit/>
            </a:bodyPr>
            <a:lstStyle/>
            <a:p>
              <a:pPr algn="ctr">
                <a:spcBef>
                  <a:spcPct val="50000"/>
                </a:spcBef>
              </a:pPr>
              <a:r>
                <a:rPr lang="zh-CN" altLang="en-US" sz="1600" b="1">
                  <a:solidFill>
                    <a:schemeClr val="bg1"/>
                  </a:solidFill>
                  <a:latin typeface="Times New Roman" panose="02020603050405020304" pitchFamily="18" charset="0"/>
                  <a:ea typeface="微软雅黑" panose="020B0503020204020204" pitchFamily="34" charset="-122"/>
                </a:rPr>
                <a:t>植物保护学院     </a:t>
              </a:r>
              <a:r>
                <a:rPr lang="en-US" altLang="zh-CN" sz="1600" b="1">
                  <a:solidFill>
                    <a:schemeClr val="bg1"/>
                  </a:solidFill>
                  <a:latin typeface="Times New Roman" panose="02020603050405020304" pitchFamily="18" charset="0"/>
                  <a:ea typeface="微软雅黑" panose="020B0503020204020204" pitchFamily="34" charset="-122"/>
                </a:rPr>
                <a:t>College of Plant Protection</a:t>
              </a:r>
              <a:endParaRPr lang="en-US" altLang="zh-CN" sz="1600" b="1">
                <a:solidFill>
                  <a:schemeClr val="bg1"/>
                </a:solidFill>
                <a:latin typeface="Times New Roman" panose="02020603050405020304" pitchFamily="18" charset="0"/>
                <a:ea typeface="微软雅黑" panose="020B0503020204020204" pitchFamily="34" charset="-122"/>
              </a:endParaRPr>
            </a:p>
          </p:txBody>
        </p:sp>
      </p:grpSp>
      <p:pic>
        <p:nvPicPr>
          <p:cNvPr id="14338"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4" name="Rectangle 18"/>
          <p:cNvSpPr>
            <a:spLocks noChangeArrowheads="1"/>
          </p:cNvSpPr>
          <p:nvPr/>
        </p:nvSpPr>
        <p:spPr bwMode="auto">
          <a:xfrm>
            <a:off x="2043012" y="500008"/>
            <a:ext cx="8208228" cy="6000750"/>
          </a:xfrm>
          <a:prstGeom prst="rect">
            <a:avLst/>
          </a:prstGeom>
          <a:noFill/>
          <a:ln w="9525">
            <a:noFill/>
            <a:miter lim="800000"/>
          </a:ln>
          <a:effectLst>
            <a:outerShdw dist="17961" dir="2700000" algn="ctr" rotWithShape="0">
              <a:schemeClr val="tx1"/>
            </a:outerShdw>
          </a:effectLst>
        </p:spPr>
        <p:txBody>
          <a:bodyPr wrap="square">
            <a:spAutoFit/>
          </a:bodyPr>
          <a:lstStyle/>
          <a:p>
            <a:pPr algn="ctr">
              <a:lnSpc>
                <a:spcPct val="150000"/>
              </a:lnSpc>
            </a:pPr>
            <a:endParaRPr lang="en-US" altLang="zh-CN" sz="4000" dirty="0">
              <a:solidFill>
                <a:srgbClr val="FB2E05"/>
              </a:solidFill>
              <a:latin typeface="黑体" panose="02010609060101010101" pitchFamily="49" charset="-122"/>
              <a:ea typeface="黑体" panose="02010609060101010101" pitchFamily="49" charset="-122"/>
              <a:sym typeface="宋体" panose="02010600030101010101" pitchFamily="2" charset="-122"/>
            </a:endParaRPr>
          </a:p>
          <a:p>
            <a:pPr algn="ctr">
              <a:lnSpc>
                <a:spcPct val="150000"/>
              </a:lnSpc>
            </a:pPr>
            <a:r>
              <a:rPr lang="zh-CN" altLang="en-US" sz="4800" dirty="0">
                <a:solidFill>
                  <a:schemeClr val="tx1"/>
                </a:solidFill>
                <a:latin typeface="黑体" panose="02010609060101010101" pitchFamily="49" charset="-122"/>
                <a:ea typeface="黑体" panose="02010609060101010101" pitchFamily="49" charset="-122"/>
                <a:sym typeface="宋体" panose="02010600030101010101" pitchFamily="2" charset="-122"/>
              </a:rPr>
              <a:t>山东农业大学植物保护学院</a:t>
            </a:r>
            <a:endParaRPr lang="en-US" altLang="zh-CN" sz="4800" dirty="0">
              <a:solidFill>
                <a:schemeClr val="tx1"/>
              </a:solidFill>
              <a:latin typeface="黑体" panose="02010609060101010101" pitchFamily="49" charset="-122"/>
              <a:ea typeface="黑体" panose="02010609060101010101" pitchFamily="49" charset="-122"/>
              <a:sym typeface="宋体" panose="02010600030101010101" pitchFamily="2" charset="-122"/>
            </a:endParaRPr>
          </a:p>
          <a:p>
            <a:pPr algn="ctr">
              <a:lnSpc>
                <a:spcPct val="150000"/>
              </a:lnSpc>
            </a:pPr>
            <a:r>
              <a:rPr lang="zh-CN" altLang="en-US" sz="4800" dirty="0">
                <a:solidFill>
                  <a:schemeClr val="tx1"/>
                </a:solidFill>
                <a:latin typeface="黑体" panose="02010609060101010101" pitchFamily="49" charset="-122"/>
                <a:ea typeface="黑体" panose="02010609060101010101" pitchFamily="49" charset="-122"/>
                <a:sym typeface="宋体" panose="02010600030101010101" pitchFamily="2" charset="-122"/>
              </a:rPr>
              <a:t>研究生招生宣讲</a:t>
            </a:r>
            <a:endParaRPr lang="en-US" altLang="zh-CN" sz="4800" dirty="0">
              <a:solidFill>
                <a:schemeClr val="tx1"/>
              </a:solidFill>
              <a:latin typeface="黑体" panose="02010609060101010101" pitchFamily="49" charset="-122"/>
              <a:ea typeface="黑体" panose="02010609060101010101" pitchFamily="49" charset="-122"/>
              <a:sym typeface="宋体" panose="02010600030101010101" pitchFamily="2" charset="-122"/>
            </a:endParaRPr>
          </a:p>
          <a:p>
            <a:pPr algn="ctr">
              <a:lnSpc>
                <a:spcPct val="150000"/>
              </a:lnSpc>
            </a:pPr>
            <a:endParaRPr lang="en-US" altLang="zh-CN" sz="4000" dirty="0">
              <a:solidFill>
                <a:schemeClr val="tx1"/>
              </a:solidFill>
              <a:latin typeface="黑体" panose="02010609060101010101" pitchFamily="49" charset="-122"/>
              <a:ea typeface="黑体" panose="02010609060101010101" pitchFamily="49" charset="-122"/>
              <a:sym typeface="宋体" panose="02010600030101010101" pitchFamily="2" charset="-122"/>
            </a:endParaRPr>
          </a:p>
          <a:p>
            <a:pPr algn="ctr">
              <a:lnSpc>
                <a:spcPct val="150000"/>
              </a:lnSpc>
            </a:pPr>
            <a:r>
              <a:rPr lang="zh-CN" altLang="en-US" sz="3200" dirty="0">
                <a:solidFill>
                  <a:schemeClr val="tx1"/>
                </a:solidFill>
                <a:latin typeface="黑体" panose="02010609060101010101" pitchFamily="49" charset="-122"/>
                <a:ea typeface="黑体" panose="02010609060101010101" pitchFamily="49" charset="-122"/>
                <a:sym typeface="宋体" panose="02010600030101010101" pitchFamily="2" charset="-122"/>
              </a:rPr>
              <a:t>原雪峰</a:t>
            </a:r>
            <a:r>
              <a:rPr lang="zh-CN" altLang="en-US" sz="4000" dirty="0">
                <a:solidFill>
                  <a:schemeClr val="tx1"/>
                </a:solidFill>
                <a:latin typeface="黑体" panose="02010609060101010101" pitchFamily="49" charset="-122"/>
                <a:ea typeface="黑体" panose="02010609060101010101" pitchFamily="49" charset="-122"/>
                <a:sym typeface="宋体" panose="02010600030101010101" pitchFamily="2" charset="-122"/>
              </a:rPr>
              <a:t>   </a:t>
            </a:r>
            <a:r>
              <a:rPr lang="zh-CN" altLang="en-US" sz="3200" dirty="0">
                <a:solidFill>
                  <a:schemeClr val="tx1"/>
                </a:solidFill>
                <a:latin typeface="黑体" panose="02010609060101010101" pitchFamily="49" charset="-122"/>
                <a:ea typeface="黑体" panose="02010609060101010101" pitchFamily="49" charset="-122"/>
                <a:sym typeface="宋体" panose="02010600030101010101" pitchFamily="2" charset="-122"/>
              </a:rPr>
              <a:t>教授</a:t>
            </a:r>
            <a:r>
              <a:rPr lang="en-US" altLang="zh-CN" sz="3200" dirty="0">
                <a:solidFill>
                  <a:schemeClr val="tx1"/>
                </a:solidFill>
                <a:latin typeface="黑体" panose="02010609060101010101" pitchFamily="49" charset="-122"/>
                <a:ea typeface="黑体" panose="02010609060101010101" pitchFamily="49" charset="-122"/>
                <a:sym typeface="宋体" panose="02010600030101010101" pitchFamily="2" charset="-122"/>
              </a:rPr>
              <a:t>/</a:t>
            </a:r>
            <a:r>
              <a:rPr lang="zh-CN" altLang="en-US" sz="3200" dirty="0">
                <a:solidFill>
                  <a:schemeClr val="tx1"/>
                </a:solidFill>
                <a:latin typeface="黑体" panose="02010609060101010101" pitchFamily="49" charset="-122"/>
                <a:ea typeface="黑体" panose="02010609060101010101" pitchFamily="49" charset="-122"/>
                <a:sym typeface="宋体" panose="02010600030101010101" pitchFamily="2" charset="-122"/>
              </a:rPr>
              <a:t>博导 副院长</a:t>
            </a:r>
            <a:endParaRPr lang="en-US" altLang="zh-CN" sz="4000" dirty="0">
              <a:solidFill>
                <a:schemeClr val="tx1"/>
              </a:solidFill>
              <a:latin typeface="黑体" panose="02010609060101010101" pitchFamily="49" charset="-122"/>
              <a:ea typeface="黑体" panose="02010609060101010101" pitchFamily="49" charset="-122"/>
              <a:sym typeface="宋体" panose="02010600030101010101" pitchFamily="2" charset="-122"/>
            </a:endParaRPr>
          </a:p>
          <a:p>
            <a:pPr algn="ctr">
              <a:lnSpc>
                <a:spcPct val="150000"/>
              </a:lnSpc>
            </a:pPr>
            <a:r>
              <a:rPr lang="en-US" altLang="zh-CN" sz="4000" dirty="0">
                <a:solidFill>
                  <a:schemeClr val="tx1"/>
                </a:solidFill>
                <a:latin typeface="黑体" panose="02010609060101010101" pitchFamily="49" charset="-122"/>
                <a:ea typeface="黑体" panose="02010609060101010101" pitchFamily="49" charset="-122"/>
                <a:sym typeface="宋体" panose="02010600030101010101" pitchFamily="2" charset="-122"/>
              </a:rPr>
              <a:t>2021</a:t>
            </a:r>
            <a:r>
              <a:rPr lang="zh-CN" altLang="en-US" sz="4000" dirty="0">
                <a:solidFill>
                  <a:schemeClr val="tx1"/>
                </a:solidFill>
                <a:latin typeface="黑体" panose="02010609060101010101" pitchFamily="49" charset="-122"/>
                <a:ea typeface="黑体" panose="02010609060101010101" pitchFamily="49" charset="-122"/>
                <a:sym typeface="宋体" panose="02010600030101010101" pitchFamily="2" charset="-122"/>
              </a:rPr>
              <a:t>年</a:t>
            </a:r>
            <a:r>
              <a:rPr lang="en-US" altLang="zh-CN" sz="4000" dirty="0">
                <a:solidFill>
                  <a:schemeClr val="tx1"/>
                </a:solidFill>
                <a:latin typeface="黑体" panose="02010609060101010101" pitchFamily="49" charset="-122"/>
                <a:ea typeface="黑体" panose="02010609060101010101" pitchFamily="49" charset="-122"/>
                <a:sym typeface="宋体" panose="02010600030101010101" pitchFamily="2" charset="-122"/>
              </a:rPr>
              <a:t>9</a:t>
            </a:r>
            <a:r>
              <a:rPr lang="zh-CN" altLang="en-US" sz="4000" dirty="0">
                <a:solidFill>
                  <a:schemeClr val="tx1"/>
                </a:solidFill>
                <a:latin typeface="黑体" panose="02010609060101010101" pitchFamily="49" charset="-122"/>
                <a:ea typeface="黑体" panose="02010609060101010101" pitchFamily="49" charset="-122"/>
                <a:sym typeface="宋体" panose="02010600030101010101" pitchFamily="2" charset="-122"/>
              </a:rPr>
              <a:t>月</a:t>
            </a:r>
            <a:r>
              <a:rPr lang="en-US" altLang="zh-CN" sz="4000" dirty="0">
                <a:solidFill>
                  <a:schemeClr val="tx1"/>
                </a:solidFill>
                <a:latin typeface="黑体" panose="02010609060101010101" pitchFamily="49" charset="-122"/>
                <a:ea typeface="黑体" panose="02010609060101010101" pitchFamily="49" charset="-122"/>
                <a:sym typeface="宋体" panose="02010600030101010101" pitchFamily="2" charset="-122"/>
              </a:rPr>
              <a:t>29</a:t>
            </a:r>
            <a:r>
              <a:rPr lang="zh-CN" altLang="en-US" sz="4000" dirty="0">
                <a:solidFill>
                  <a:schemeClr val="tx1"/>
                </a:solidFill>
                <a:latin typeface="黑体" panose="02010609060101010101" pitchFamily="49" charset="-122"/>
                <a:ea typeface="黑体" panose="02010609060101010101" pitchFamily="49" charset="-122"/>
                <a:sym typeface="宋体" panose="02010600030101010101" pitchFamily="2" charset="-122"/>
              </a:rPr>
              <a:t>日</a:t>
            </a:r>
            <a:endParaRPr lang="zh-CN" altLang="en-US" sz="4000" dirty="0">
              <a:solidFill>
                <a:schemeClr val="tx1"/>
              </a:solidFill>
              <a:latin typeface="黑体" panose="02010609060101010101" pitchFamily="49" charset="-122"/>
              <a:ea typeface="黑体" panose="02010609060101010101" pitchFamily="49" charset="-122"/>
              <a:sym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a:off x="609600" y="3446832"/>
            <a:ext cx="10464000" cy="1588"/>
          </a:xfrm>
          <a:prstGeom prst="straightConnector1">
            <a:avLst/>
          </a:prstGeom>
          <a:ln>
            <a:solidFill>
              <a:srgbClr val="00206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549941" y="3268496"/>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1952</a:t>
            </a:r>
            <a:endParaRPr lang="zh-CN" altLang="en-US" sz="1400" b="1" dirty="0">
              <a:solidFill>
                <a:schemeClr val="tx1"/>
              </a:solidFill>
              <a:latin typeface="Arial Narrow" panose="020B0606020202030204" pitchFamily="34" charset="0"/>
            </a:endParaRPr>
          </a:p>
        </p:txBody>
      </p:sp>
      <p:sp>
        <p:nvSpPr>
          <p:cNvPr id="41" name="Oval 40"/>
          <p:cNvSpPr/>
          <p:nvPr/>
        </p:nvSpPr>
        <p:spPr>
          <a:xfrm>
            <a:off x="2371107" y="3276600"/>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1979</a:t>
            </a:r>
            <a:endParaRPr lang="zh-CN" altLang="en-US" sz="1400" b="1" dirty="0">
              <a:solidFill>
                <a:schemeClr val="tx1"/>
              </a:solidFill>
              <a:latin typeface="Arial Narrow" panose="020B0606020202030204" pitchFamily="34" charset="0"/>
            </a:endParaRPr>
          </a:p>
        </p:txBody>
      </p:sp>
      <p:sp>
        <p:nvSpPr>
          <p:cNvPr id="42" name="Oval 41"/>
          <p:cNvSpPr/>
          <p:nvPr/>
        </p:nvSpPr>
        <p:spPr>
          <a:xfrm>
            <a:off x="3192272" y="3276600"/>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1998</a:t>
            </a:r>
            <a:endParaRPr lang="zh-CN" altLang="en-US" sz="1400" b="1" dirty="0">
              <a:solidFill>
                <a:schemeClr val="tx1"/>
              </a:solidFill>
              <a:latin typeface="Arial Narrow" panose="020B0606020202030204" pitchFamily="34" charset="0"/>
            </a:endParaRPr>
          </a:p>
        </p:txBody>
      </p:sp>
      <p:sp>
        <p:nvSpPr>
          <p:cNvPr id="47" name="Oval 46"/>
          <p:cNvSpPr/>
          <p:nvPr/>
        </p:nvSpPr>
        <p:spPr>
          <a:xfrm>
            <a:off x="4013437" y="3276600"/>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2003</a:t>
            </a:r>
            <a:endParaRPr lang="zh-CN" altLang="en-US" sz="1400" b="1" dirty="0">
              <a:solidFill>
                <a:schemeClr val="tx1"/>
              </a:solidFill>
              <a:latin typeface="Arial Narrow" panose="020B0606020202030204" pitchFamily="34" charset="0"/>
            </a:endParaRPr>
          </a:p>
        </p:txBody>
      </p:sp>
      <p:sp>
        <p:nvSpPr>
          <p:cNvPr id="40" name="Oval 39"/>
          <p:cNvSpPr/>
          <p:nvPr/>
        </p:nvSpPr>
        <p:spPr>
          <a:xfrm>
            <a:off x="4834603" y="3276600"/>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2010</a:t>
            </a:r>
            <a:endParaRPr lang="zh-CN" altLang="en-US" sz="1400" b="1" dirty="0">
              <a:solidFill>
                <a:schemeClr val="tx1"/>
              </a:solidFill>
              <a:latin typeface="Arial Narrow" panose="020B0606020202030204" pitchFamily="34" charset="0"/>
            </a:endParaRPr>
          </a:p>
        </p:txBody>
      </p:sp>
      <p:sp>
        <p:nvSpPr>
          <p:cNvPr id="17410" name="文本框 5123"/>
          <p:cNvSpPr txBox="1">
            <a:spLocks noChangeArrowheads="1"/>
          </p:cNvSpPr>
          <p:nvPr/>
        </p:nvSpPr>
        <p:spPr bwMode="auto">
          <a:xfrm>
            <a:off x="-12507" y="1"/>
            <a:ext cx="10527025" cy="769441"/>
          </a:xfrm>
          <a:prstGeom prst="rect">
            <a:avLst/>
          </a:prstGeom>
          <a:noFill/>
          <a:ln w="9525">
            <a:noFill/>
            <a:miter lim="800000"/>
          </a:ln>
        </p:spPr>
        <p:txBody>
          <a:bodyPr wrap="square">
            <a:spAutoFit/>
          </a:bodyPr>
          <a:lstStyle/>
          <a:p>
            <a:pPr marL="742950" indent="-742950">
              <a:spcBef>
                <a:spcPts val="600"/>
              </a:spcBef>
              <a:spcAft>
                <a:spcPts val="600"/>
              </a:spcAft>
              <a:buClr>
                <a:srgbClr val="C00000"/>
              </a:buClr>
            </a:pPr>
            <a:r>
              <a:rPr lang="zh-CN" altLang="en-US" sz="4400" b="1" dirty="0">
                <a:solidFill>
                  <a:srgbClr val="3400F4"/>
                </a:solidFill>
                <a:latin typeface="微软雅黑" panose="020B0503020204020204" pitchFamily="34" charset="-122"/>
                <a:ea typeface="微软雅黑" panose="020B0503020204020204" pitchFamily="34" charset="-122"/>
              </a:rPr>
              <a:t>植物保护学科的发展历程</a:t>
            </a:r>
            <a:endParaRPr lang="en-US" altLang="zh-CN" sz="4400" b="1" dirty="0">
              <a:solidFill>
                <a:srgbClr val="3400F4"/>
              </a:solidFill>
              <a:latin typeface="微软雅黑" panose="020B0503020204020204" pitchFamily="34" charset="-122"/>
              <a:ea typeface="微软雅黑" panose="020B0503020204020204" pitchFamily="34" charset="-122"/>
            </a:endParaRPr>
          </a:p>
        </p:txBody>
      </p:sp>
      <p:sp>
        <p:nvSpPr>
          <p:cNvPr id="12" name="Line 6"/>
          <p:cNvSpPr>
            <a:spLocks noChangeShapeType="1"/>
          </p:cNvSpPr>
          <p:nvPr/>
        </p:nvSpPr>
        <p:spPr bwMode="auto">
          <a:xfrm>
            <a:off x="0" y="772044"/>
            <a:ext cx="12192000" cy="0"/>
          </a:xfrm>
          <a:prstGeom prst="line">
            <a:avLst/>
          </a:prstGeom>
          <a:noFill/>
          <a:ln w="76200" cmpd="thickThin">
            <a:solidFill>
              <a:srgbClr val="FF0000"/>
            </a:solidFill>
            <a:miter lim="800000"/>
          </a:ln>
        </p:spPr>
        <p:txBody>
          <a:bodyPr/>
          <a:lstStyle/>
          <a:p>
            <a:endParaRPr lang="zh-CN" altLang="en-US"/>
          </a:p>
        </p:txBody>
      </p:sp>
      <p:sp>
        <p:nvSpPr>
          <p:cNvPr id="8" name="Oval 7"/>
          <p:cNvSpPr/>
          <p:nvPr/>
        </p:nvSpPr>
        <p:spPr>
          <a:xfrm>
            <a:off x="82133" y="3268496"/>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1906</a:t>
            </a:r>
            <a:endParaRPr lang="zh-CN" altLang="en-US" sz="1400" b="1" dirty="0">
              <a:solidFill>
                <a:schemeClr val="tx1"/>
              </a:solidFill>
              <a:latin typeface="Arial Narrow" panose="020B0606020202030204" pitchFamily="34" charset="0"/>
            </a:endParaRPr>
          </a:p>
        </p:txBody>
      </p:sp>
      <p:sp>
        <p:nvSpPr>
          <p:cNvPr id="10" name="Oval 9"/>
          <p:cNvSpPr/>
          <p:nvPr/>
        </p:nvSpPr>
        <p:spPr>
          <a:xfrm>
            <a:off x="5655768" y="3267424"/>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2012</a:t>
            </a:r>
            <a:endParaRPr lang="zh-CN" altLang="en-US" sz="1400" b="1" dirty="0">
              <a:solidFill>
                <a:schemeClr val="tx1"/>
              </a:solidFill>
              <a:latin typeface="Arial Narrow" panose="020B0606020202030204" pitchFamily="34" charset="0"/>
            </a:endParaRPr>
          </a:p>
        </p:txBody>
      </p:sp>
      <p:sp>
        <p:nvSpPr>
          <p:cNvPr id="11" name="Oval 10"/>
          <p:cNvSpPr/>
          <p:nvPr/>
        </p:nvSpPr>
        <p:spPr>
          <a:xfrm>
            <a:off x="6476933" y="3268496"/>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2014</a:t>
            </a:r>
            <a:endParaRPr lang="zh-CN" altLang="en-US" sz="1400" b="1" dirty="0">
              <a:solidFill>
                <a:schemeClr val="tx1"/>
              </a:solidFill>
              <a:latin typeface="Arial Narrow" panose="020B0606020202030204" pitchFamily="34" charset="0"/>
            </a:endParaRPr>
          </a:p>
        </p:txBody>
      </p:sp>
      <p:sp>
        <p:nvSpPr>
          <p:cNvPr id="13" name="Oval 12"/>
          <p:cNvSpPr/>
          <p:nvPr/>
        </p:nvSpPr>
        <p:spPr>
          <a:xfrm>
            <a:off x="7298099" y="3268496"/>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2016</a:t>
            </a:r>
            <a:endParaRPr lang="zh-CN" altLang="en-US" sz="1400" b="1" dirty="0">
              <a:solidFill>
                <a:schemeClr val="tx1"/>
              </a:solidFill>
              <a:latin typeface="Arial Narrow" panose="020B0606020202030204" pitchFamily="34" charset="0"/>
            </a:endParaRPr>
          </a:p>
        </p:txBody>
      </p:sp>
      <p:sp>
        <p:nvSpPr>
          <p:cNvPr id="14" name="Oval 13"/>
          <p:cNvSpPr/>
          <p:nvPr/>
        </p:nvSpPr>
        <p:spPr>
          <a:xfrm>
            <a:off x="8119264" y="3268496"/>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2018</a:t>
            </a:r>
            <a:endParaRPr lang="zh-CN" altLang="en-US" sz="1400" b="1" dirty="0">
              <a:solidFill>
                <a:schemeClr val="tx1"/>
              </a:solidFill>
              <a:latin typeface="Arial Narrow" panose="020B0606020202030204" pitchFamily="34" charset="0"/>
            </a:endParaRPr>
          </a:p>
        </p:txBody>
      </p:sp>
      <p:sp>
        <p:nvSpPr>
          <p:cNvPr id="15" name="Oval 14"/>
          <p:cNvSpPr/>
          <p:nvPr/>
        </p:nvSpPr>
        <p:spPr>
          <a:xfrm>
            <a:off x="8940429" y="3268496"/>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2019</a:t>
            </a:r>
            <a:endParaRPr lang="zh-CN" altLang="en-US" sz="1400" b="1" dirty="0">
              <a:solidFill>
                <a:schemeClr val="tx1"/>
              </a:solidFill>
              <a:latin typeface="Arial Narrow" panose="020B0606020202030204" pitchFamily="34" charset="0"/>
            </a:endParaRPr>
          </a:p>
        </p:txBody>
      </p:sp>
      <p:sp>
        <p:nvSpPr>
          <p:cNvPr id="19" name="TextBox 18"/>
          <p:cNvSpPr txBox="1"/>
          <p:nvPr/>
        </p:nvSpPr>
        <p:spPr>
          <a:xfrm>
            <a:off x="8070073" y="1219201"/>
            <a:ext cx="1620957" cy="954107"/>
          </a:xfrm>
          <a:prstGeom prst="rect">
            <a:avLst/>
          </a:prstGeom>
          <a:noFill/>
          <a:ln>
            <a:solidFill>
              <a:srgbClr val="FF0000"/>
            </a:solidFill>
          </a:ln>
        </p:spPr>
        <p:txBody>
          <a:bodyPr wrap="none" rtlCol="0">
            <a:spAutoFit/>
          </a:bodyPr>
          <a:lstStyle/>
          <a:p>
            <a:pPr algn="ctr"/>
            <a:r>
              <a:rPr lang="zh-CN" altLang="en-US" sz="1400" b="1" dirty="0">
                <a:solidFill>
                  <a:srgbClr val="3400F4"/>
                </a:solidFill>
              </a:rPr>
              <a:t>国家一流</a:t>
            </a:r>
            <a:r>
              <a:rPr lang="zh-CN" altLang="en-US" sz="1400" dirty="0"/>
              <a:t>本科专业</a:t>
            </a:r>
            <a:endParaRPr lang="en-US" altLang="zh-CN" sz="1400" dirty="0"/>
          </a:p>
          <a:p>
            <a:pPr algn="ctr"/>
            <a:r>
              <a:rPr lang="zh-CN" altLang="en-US" sz="1400" dirty="0"/>
              <a:t>（植物保护）</a:t>
            </a:r>
            <a:endParaRPr lang="en-US" altLang="zh-CN" sz="1400" dirty="0"/>
          </a:p>
          <a:p>
            <a:pPr algn="ctr"/>
            <a:r>
              <a:rPr lang="zh-CN" altLang="en-US" sz="1400" b="1" dirty="0">
                <a:solidFill>
                  <a:srgbClr val="3400F4"/>
                </a:solidFill>
              </a:rPr>
              <a:t>省一流</a:t>
            </a:r>
            <a:r>
              <a:rPr lang="zh-CN" altLang="en-US" sz="1400" dirty="0"/>
              <a:t>本科专业</a:t>
            </a:r>
            <a:endParaRPr lang="en-US" altLang="zh-CN" sz="1400" dirty="0"/>
          </a:p>
          <a:p>
            <a:pPr algn="ctr"/>
            <a:r>
              <a:rPr lang="zh-CN" altLang="en-US" sz="1400" dirty="0"/>
              <a:t>（制药工程）</a:t>
            </a:r>
            <a:endParaRPr lang="zh-CN" altLang="en-US" sz="1400" dirty="0"/>
          </a:p>
        </p:txBody>
      </p:sp>
      <p:sp>
        <p:nvSpPr>
          <p:cNvPr id="20" name="TextBox 19"/>
          <p:cNvSpPr txBox="1"/>
          <p:nvPr/>
        </p:nvSpPr>
        <p:spPr>
          <a:xfrm>
            <a:off x="7109835" y="4839964"/>
            <a:ext cx="1261884" cy="523220"/>
          </a:xfrm>
          <a:prstGeom prst="rect">
            <a:avLst/>
          </a:prstGeom>
          <a:noFill/>
          <a:ln>
            <a:solidFill>
              <a:srgbClr val="FF0000"/>
            </a:solidFill>
          </a:ln>
        </p:spPr>
        <p:txBody>
          <a:bodyPr wrap="none" rtlCol="0">
            <a:spAutoFit/>
          </a:bodyPr>
          <a:lstStyle/>
          <a:p>
            <a:pPr algn="ctr"/>
            <a:r>
              <a:rPr lang="zh-CN" altLang="en-US" sz="1400" b="1" dirty="0">
                <a:solidFill>
                  <a:srgbClr val="3400F4"/>
                </a:solidFill>
              </a:rPr>
              <a:t>省一流</a:t>
            </a:r>
            <a:r>
              <a:rPr lang="zh-CN" altLang="en-US" sz="1400" dirty="0"/>
              <a:t>学科</a:t>
            </a:r>
            <a:endParaRPr lang="en-US" altLang="zh-CN" sz="1400" dirty="0"/>
          </a:p>
          <a:p>
            <a:pPr algn="ctr"/>
            <a:r>
              <a:rPr lang="zh-CN" altLang="en-US" sz="1400" dirty="0"/>
              <a:t>（植物保护）</a:t>
            </a:r>
            <a:endParaRPr lang="en-US" altLang="zh-CN" sz="1400" dirty="0"/>
          </a:p>
        </p:txBody>
      </p:sp>
      <p:cxnSp>
        <p:nvCxnSpPr>
          <p:cNvPr id="24" name="Straight Connector 23"/>
          <p:cNvCxnSpPr/>
          <p:nvPr/>
        </p:nvCxnSpPr>
        <p:spPr>
          <a:xfrm rot="5400000">
            <a:off x="7737813" y="3852693"/>
            <a:ext cx="1134894" cy="76092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178165" y="2234113"/>
            <a:ext cx="545342" cy="2585323"/>
          </a:xfrm>
          <a:prstGeom prst="rect">
            <a:avLst/>
          </a:prstGeom>
          <a:solidFill>
            <a:srgbClr val="7030A0"/>
          </a:solidFill>
          <a:ln>
            <a:solidFill>
              <a:srgbClr val="FF0000"/>
            </a:solidFill>
          </a:ln>
        </p:spPr>
        <p:txBody>
          <a:bodyPr wrap="none" rtlCol="0">
            <a:spAutoFit/>
          </a:bodyPr>
          <a:lstStyle/>
          <a:p>
            <a:pPr algn="ctr"/>
            <a:r>
              <a:rPr lang="zh-CN" altLang="en-US" b="1" dirty="0">
                <a:solidFill>
                  <a:srgbClr val="FFFF00"/>
                </a:solidFill>
              </a:rPr>
              <a:t>目</a:t>
            </a:r>
            <a:endParaRPr lang="en-US" altLang="zh-CN" b="1" dirty="0">
              <a:solidFill>
                <a:srgbClr val="FFFF00"/>
              </a:solidFill>
            </a:endParaRPr>
          </a:p>
          <a:p>
            <a:pPr algn="ctr"/>
            <a:r>
              <a:rPr lang="zh-CN" altLang="en-US" b="1" dirty="0">
                <a:solidFill>
                  <a:srgbClr val="FFFF00"/>
                </a:solidFill>
              </a:rPr>
              <a:t>标</a:t>
            </a:r>
            <a:endParaRPr lang="en-US" altLang="zh-CN" b="1" dirty="0">
              <a:solidFill>
                <a:srgbClr val="FFFF00"/>
              </a:solidFill>
            </a:endParaRPr>
          </a:p>
          <a:p>
            <a:pPr algn="ctr"/>
            <a:r>
              <a:rPr lang="zh-CN" altLang="en-US" b="1" dirty="0">
                <a:solidFill>
                  <a:srgbClr val="FFFF00"/>
                </a:solidFill>
              </a:rPr>
              <a:t>  ：</a:t>
            </a:r>
            <a:endParaRPr lang="en-US" altLang="zh-CN" b="1" dirty="0">
              <a:solidFill>
                <a:srgbClr val="FFFF00"/>
              </a:solidFill>
            </a:endParaRPr>
          </a:p>
          <a:p>
            <a:pPr algn="ctr"/>
            <a:r>
              <a:rPr lang="zh-CN" altLang="en-US" b="1" dirty="0">
                <a:solidFill>
                  <a:srgbClr val="FFFF00"/>
                </a:solidFill>
              </a:rPr>
              <a:t>国</a:t>
            </a:r>
            <a:endParaRPr lang="en-US" altLang="zh-CN" b="1" dirty="0">
              <a:solidFill>
                <a:srgbClr val="FFFF00"/>
              </a:solidFill>
            </a:endParaRPr>
          </a:p>
          <a:p>
            <a:pPr algn="ctr"/>
            <a:r>
              <a:rPr lang="zh-CN" altLang="en-US" b="1" dirty="0">
                <a:solidFill>
                  <a:srgbClr val="FFFF00"/>
                </a:solidFill>
              </a:rPr>
              <a:t>家</a:t>
            </a:r>
            <a:endParaRPr lang="en-US" altLang="zh-CN" b="1" dirty="0">
              <a:solidFill>
                <a:srgbClr val="FFFF00"/>
              </a:solidFill>
            </a:endParaRPr>
          </a:p>
          <a:p>
            <a:pPr algn="ctr"/>
            <a:r>
              <a:rPr lang="zh-CN" altLang="en-US" b="1" dirty="0">
                <a:solidFill>
                  <a:srgbClr val="FFFF00"/>
                </a:solidFill>
              </a:rPr>
              <a:t>一</a:t>
            </a:r>
            <a:endParaRPr lang="en-US" altLang="zh-CN" b="1" dirty="0">
              <a:solidFill>
                <a:srgbClr val="FFFF00"/>
              </a:solidFill>
            </a:endParaRPr>
          </a:p>
          <a:p>
            <a:pPr algn="ctr"/>
            <a:r>
              <a:rPr lang="zh-CN" altLang="en-US" b="1" dirty="0">
                <a:solidFill>
                  <a:srgbClr val="FFFF00"/>
                </a:solidFill>
              </a:rPr>
              <a:t>流</a:t>
            </a:r>
            <a:endParaRPr lang="en-US" altLang="zh-CN" b="1" dirty="0">
              <a:solidFill>
                <a:srgbClr val="FFFF00"/>
              </a:solidFill>
            </a:endParaRPr>
          </a:p>
          <a:p>
            <a:pPr algn="ctr"/>
            <a:r>
              <a:rPr lang="zh-CN" altLang="en-US" b="1" dirty="0">
                <a:solidFill>
                  <a:srgbClr val="FFFF00"/>
                </a:solidFill>
              </a:rPr>
              <a:t>学</a:t>
            </a:r>
            <a:endParaRPr lang="en-US" altLang="zh-CN" b="1" dirty="0">
              <a:solidFill>
                <a:srgbClr val="FFFF00"/>
              </a:solidFill>
            </a:endParaRPr>
          </a:p>
          <a:p>
            <a:pPr algn="ctr"/>
            <a:r>
              <a:rPr lang="zh-CN" altLang="en-US" b="1" dirty="0">
                <a:solidFill>
                  <a:srgbClr val="FFFF00"/>
                </a:solidFill>
              </a:rPr>
              <a:t>科</a:t>
            </a:r>
            <a:endParaRPr lang="zh-CN" altLang="en-US" b="1" dirty="0">
              <a:solidFill>
                <a:srgbClr val="FFFF00"/>
              </a:solidFill>
            </a:endParaRPr>
          </a:p>
        </p:txBody>
      </p:sp>
      <p:sp>
        <p:nvSpPr>
          <p:cNvPr id="33" name="TextBox 32"/>
          <p:cNvSpPr txBox="1"/>
          <p:nvPr/>
        </p:nvSpPr>
        <p:spPr>
          <a:xfrm>
            <a:off x="6608459" y="1219200"/>
            <a:ext cx="1261884" cy="738664"/>
          </a:xfrm>
          <a:prstGeom prst="rect">
            <a:avLst/>
          </a:prstGeom>
          <a:noFill/>
          <a:ln>
            <a:solidFill>
              <a:srgbClr val="FF0000"/>
            </a:solidFill>
          </a:ln>
        </p:spPr>
        <p:txBody>
          <a:bodyPr wrap="none" rtlCol="0">
            <a:spAutoFit/>
          </a:bodyPr>
          <a:lstStyle/>
          <a:p>
            <a:pPr algn="ctr"/>
            <a:r>
              <a:rPr lang="zh-CN" altLang="en-US" sz="1400" b="1" dirty="0"/>
              <a:t>省高水平</a:t>
            </a:r>
            <a:endParaRPr lang="en-US" altLang="zh-CN" sz="1400" b="1" dirty="0"/>
          </a:p>
          <a:p>
            <a:pPr algn="ctr"/>
            <a:r>
              <a:rPr lang="zh-CN" altLang="en-US" sz="1400" dirty="0"/>
              <a:t>应用型专业</a:t>
            </a:r>
            <a:endParaRPr lang="en-US" altLang="zh-CN" sz="1400" dirty="0"/>
          </a:p>
          <a:p>
            <a:pPr algn="ctr"/>
            <a:r>
              <a:rPr lang="zh-CN" altLang="en-US" sz="1400" dirty="0"/>
              <a:t>（植物保护）</a:t>
            </a:r>
            <a:endParaRPr lang="en-US" altLang="zh-CN" sz="1400" dirty="0"/>
          </a:p>
        </p:txBody>
      </p:sp>
      <p:cxnSp>
        <p:nvCxnSpPr>
          <p:cNvPr id="34" name="Straight Connector 33"/>
          <p:cNvCxnSpPr/>
          <p:nvPr/>
        </p:nvCxnSpPr>
        <p:spPr>
          <a:xfrm rot="16200000" flipV="1">
            <a:off x="8736492" y="2515708"/>
            <a:ext cx="1058696" cy="44688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V="1">
            <a:off x="6920136" y="2350868"/>
            <a:ext cx="1191648" cy="60471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926433" y="4839964"/>
            <a:ext cx="1571264" cy="523220"/>
          </a:xfrm>
          <a:prstGeom prst="rect">
            <a:avLst/>
          </a:prstGeom>
          <a:noFill/>
          <a:ln>
            <a:solidFill>
              <a:srgbClr val="FF0000"/>
            </a:solidFill>
          </a:ln>
        </p:spPr>
        <p:txBody>
          <a:bodyPr wrap="none" rtlCol="0">
            <a:spAutoFit/>
          </a:bodyPr>
          <a:lstStyle/>
          <a:p>
            <a:pPr algn="ctr"/>
            <a:r>
              <a:rPr lang="zh-CN" altLang="en-US" sz="1400" dirty="0"/>
              <a:t>学科评估：</a:t>
            </a:r>
            <a:r>
              <a:rPr lang="en-US" altLang="zh-CN" sz="1400" b="1" dirty="0">
                <a:solidFill>
                  <a:srgbClr val="3400F4"/>
                </a:solidFill>
              </a:rPr>
              <a:t>B</a:t>
            </a:r>
            <a:r>
              <a:rPr lang="zh-CN" altLang="en-US" sz="1400" b="1" dirty="0">
                <a:solidFill>
                  <a:srgbClr val="3400F4"/>
                </a:solidFill>
              </a:rPr>
              <a:t>等次</a:t>
            </a:r>
            <a:endParaRPr lang="en-US" altLang="zh-CN" sz="1400" b="1" dirty="0">
              <a:solidFill>
                <a:srgbClr val="3400F4"/>
              </a:solidFill>
            </a:endParaRPr>
          </a:p>
          <a:p>
            <a:pPr algn="ctr"/>
            <a:r>
              <a:rPr lang="zh-CN" altLang="en-US" sz="1400" dirty="0"/>
              <a:t>（植物保护）</a:t>
            </a:r>
            <a:endParaRPr lang="en-US" altLang="zh-CN" sz="1400" dirty="0"/>
          </a:p>
        </p:txBody>
      </p:sp>
      <p:cxnSp>
        <p:nvCxnSpPr>
          <p:cNvPr id="38" name="Straight Connector 37"/>
          <p:cNvCxnSpPr>
            <a:endCxn id="37" idx="0"/>
          </p:cNvCxnSpPr>
          <p:nvPr/>
        </p:nvCxnSpPr>
        <p:spPr>
          <a:xfrm rot="10800000" flipV="1">
            <a:off x="5712066" y="3657602"/>
            <a:ext cx="2009539" cy="1182361"/>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6200000" flipV="1">
            <a:off x="1124060" y="2203340"/>
            <a:ext cx="1285674" cy="68899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09601" y="1219200"/>
            <a:ext cx="1422400" cy="523220"/>
          </a:xfrm>
          <a:prstGeom prst="rect">
            <a:avLst/>
          </a:prstGeom>
          <a:noFill/>
          <a:ln>
            <a:solidFill>
              <a:srgbClr val="FF0000"/>
            </a:solidFill>
          </a:ln>
        </p:spPr>
        <p:txBody>
          <a:bodyPr wrap="square" rtlCol="0">
            <a:spAutoFit/>
          </a:bodyPr>
          <a:lstStyle/>
          <a:p>
            <a:pPr algn="ctr"/>
            <a:r>
              <a:rPr lang="zh-CN" altLang="en-US" sz="1400" b="1" dirty="0"/>
              <a:t>设立</a:t>
            </a:r>
            <a:r>
              <a:rPr lang="zh-CN" altLang="en-US" sz="1400" dirty="0"/>
              <a:t>植物保护专业</a:t>
            </a:r>
            <a:endParaRPr lang="en-US" altLang="zh-CN" sz="1400" dirty="0"/>
          </a:p>
        </p:txBody>
      </p:sp>
      <p:sp>
        <p:nvSpPr>
          <p:cNvPr id="29" name="TextBox 28"/>
          <p:cNvSpPr txBox="1"/>
          <p:nvPr/>
        </p:nvSpPr>
        <p:spPr>
          <a:xfrm>
            <a:off x="508001" y="4839964"/>
            <a:ext cx="902811" cy="523220"/>
          </a:xfrm>
          <a:prstGeom prst="rect">
            <a:avLst/>
          </a:prstGeom>
          <a:noFill/>
          <a:ln>
            <a:solidFill>
              <a:srgbClr val="FF0000"/>
            </a:solidFill>
          </a:ln>
        </p:spPr>
        <p:txBody>
          <a:bodyPr wrap="none" rtlCol="0">
            <a:spAutoFit/>
          </a:bodyPr>
          <a:lstStyle/>
          <a:p>
            <a:pPr algn="ctr"/>
            <a:r>
              <a:rPr lang="zh-CN" altLang="en-US" sz="1400" b="1" dirty="0"/>
              <a:t>二级学科</a:t>
            </a:r>
            <a:endParaRPr lang="en-US" altLang="zh-CN" sz="1400" b="1" dirty="0"/>
          </a:p>
          <a:p>
            <a:pPr algn="ctr"/>
            <a:r>
              <a:rPr lang="zh-CN" altLang="en-US" sz="1400" b="1" dirty="0"/>
              <a:t>硕士点</a:t>
            </a:r>
            <a:endParaRPr lang="en-US" altLang="zh-CN" sz="1400" dirty="0"/>
          </a:p>
        </p:txBody>
      </p:sp>
      <p:sp>
        <p:nvSpPr>
          <p:cNvPr id="30" name="TextBox 29"/>
          <p:cNvSpPr txBox="1"/>
          <p:nvPr/>
        </p:nvSpPr>
        <p:spPr>
          <a:xfrm>
            <a:off x="1878561" y="4839964"/>
            <a:ext cx="902811" cy="523220"/>
          </a:xfrm>
          <a:prstGeom prst="rect">
            <a:avLst/>
          </a:prstGeom>
          <a:noFill/>
          <a:ln>
            <a:solidFill>
              <a:srgbClr val="FF0000"/>
            </a:solidFill>
          </a:ln>
        </p:spPr>
        <p:txBody>
          <a:bodyPr wrap="none" rtlCol="0">
            <a:spAutoFit/>
          </a:bodyPr>
          <a:lstStyle/>
          <a:p>
            <a:pPr algn="ctr"/>
            <a:r>
              <a:rPr lang="zh-CN" altLang="en-US" sz="1400" b="1" dirty="0"/>
              <a:t>二级学科</a:t>
            </a:r>
            <a:endParaRPr lang="en-US" altLang="zh-CN" sz="1400" b="1" dirty="0"/>
          </a:p>
          <a:p>
            <a:pPr algn="ctr"/>
            <a:r>
              <a:rPr lang="zh-CN" altLang="en-US" sz="1400" b="1" dirty="0"/>
              <a:t>博士点</a:t>
            </a:r>
            <a:endParaRPr lang="en-US" altLang="zh-CN" sz="1400" dirty="0"/>
          </a:p>
        </p:txBody>
      </p:sp>
      <p:sp>
        <p:nvSpPr>
          <p:cNvPr id="36" name="TextBox 35"/>
          <p:cNvSpPr txBox="1"/>
          <p:nvPr/>
        </p:nvSpPr>
        <p:spPr>
          <a:xfrm>
            <a:off x="3165053" y="4839964"/>
            <a:ext cx="902811" cy="523220"/>
          </a:xfrm>
          <a:prstGeom prst="rect">
            <a:avLst/>
          </a:prstGeom>
          <a:noFill/>
          <a:ln>
            <a:solidFill>
              <a:srgbClr val="FF0000"/>
            </a:solidFill>
          </a:ln>
        </p:spPr>
        <p:txBody>
          <a:bodyPr wrap="none" rtlCol="0">
            <a:spAutoFit/>
          </a:bodyPr>
          <a:lstStyle/>
          <a:p>
            <a:pPr algn="ctr"/>
            <a:r>
              <a:rPr lang="zh-CN" altLang="en-US" sz="1400" b="1" dirty="0"/>
              <a:t>一级学科</a:t>
            </a:r>
            <a:endParaRPr lang="en-US" altLang="zh-CN" sz="1400" b="1" dirty="0"/>
          </a:p>
          <a:p>
            <a:pPr algn="ctr"/>
            <a:r>
              <a:rPr lang="zh-CN" altLang="en-US" sz="1400" b="1" dirty="0"/>
              <a:t>博士点</a:t>
            </a:r>
            <a:endParaRPr lang="en-US" altLang="zh-CN" sz="1400" dirty="0"/>
          </a:p>
        </p:txBody>
      </p:sp>
      <p:cxnSp>
        <p:nvCxnSpPr>
          <p:cNvPr id="39" name="Straight Connector 38"/>
          <p:cNvCxnSpPr>
            <a:stCxn id="41" idx="4"/>
            <a:endCxn id="29" idx="0"/>
          </p:cNvCxnSpPr>
          <p:nvPr/>
        </p:nvCxnSpPr>
        <p:spPr>
          <a:xfrm rot="5400000">
            <a:off x="1315575" y="3280432"/>
            <a:ext cx="1203364" cy="19157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2" idx="4"/>
          </p:cNvCxnSpPr>
          <p:nvPr/>
        </p:nvCxnSpPr>
        <p:spPr>
          <a:xfrm rot="5400000">
            <a:off x="2536136" y="3640464"/>
            <a:ext cx="1164000" cy="115627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3564500" y="3835708"/>
            <a:ext cx="1106162" cy="805073"/>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3431200" y="1219200"/>
            <a:ext cx="1344000" cy="523220"/>
          </a:xfrm>
          <a:prstGeom prst="rect">
            <a:avLst/>
          </a:prstGeom>
          <a:noFill/>
          <a:ln>
            <a:solidFill>
              <a:srgbClr val="FF0000"/>
            </a:solidFill>
          </a:ln>
        </p:spPr>
        <p:txBody>
          <a:bodyPr wrap="square" rtlCol="0">
            <a:spAutoFit/>
          </a:bodyPr>
          <a:lstStyle/>
          <a:p>
            <a:pPr algn="ctr"/>
            <a:r>
              <a:rPr lang="zh-CN" altLang="en-US" sz="1400" b="1" dirty="0"/>
              <a:t>省名校建设重点支持专业</a:t>
            </a:r>
            <a:endParaRPr lang="en-US" altLang="zh-CN" sz="1400" dirty="0"/>
          </a:p>
        </p:txBody>
      </p:sp>
      <p:cxnSp>
        <p:nvCxnSpPr>
          <p:cNvPr id="55" name="Straight Connector 54"/>
          <p:cNvCxnSpPr/>
          <p:nvPr/>
        </p:nvCxnSpPr>
        <p:spPr>
          <a:xfrm rot="10800000">
            <a:off x="4273237" y="1828801"/>
            <a:ext cx="1826519" cy="141051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9079259" y="4847616"/>
            <a:ext cx="1261884" cy="523220"/>
          </a:xfrm>
          <a:prstGeom prst="rect">
            <a:avLst/>
          </a:prstGeom>
          <a:solidFill>
            <a:srgbClr val="4309E7"/>
          </a:solidFill>
          <a:ln>
            <a:solidFill>
              <a:srgbClr val="FF0000"/>
            </a:solidFill>
          </a:ln>
        </p:spPr>
        <p:txBody>
          <a:bodyPr wrap="none" rtlCol="0">
            <a:spAutoFit/>
          </a:bodyPr>
          <a:lstStyle/>
          <a:p>
            <a:pPr algn="ctr"/>
            <a:r>
              <a:rPr lang="zh-CN" altLang="en-US" sz="1400" b="1" dirty="0">
                <a:solidFill>
                  <a:srgbClr val="FFFF00"/>
                </a:solidFill>
              </a:rPr>
              <a:t>省高水平学科</a:t>
            </a:r>
            <a:endParaRPr lang="en-US" altLang="zh-CN" sz="1400" b="1" dirty="0">
              <a:solidFill>
                <a:srgbClr val="FFFF00"/>
              </a:solidFill>
            </a:endParaRPr>
          </a:p>
          <a:p>
            <a:pPr algn="ctr"/>
            <a:r>
              <a:rPr lang="zh-CN" altLang="en-US" sz="1400" b="1" dirty="0">
                <a:solidFill>
                  <a:srgbClr val="FFFF00"/>
                </a:solidFill>
              </a:rPr>
              <a:t>（植物保护）</a:t>
            </a:r>
            <a:endParaRPr lang="en-US" altLang="zh-CN" sz="1400" b="1" dirty="0">
              <a:solidFill>
                <a:srgbClr val="FFFF00"/>
              </a:solidFill>
            </a:endParaRPr>
          </a:p>
        </p:txBody>
      </p:sp>
      <p:sp>
        <p:nvSpPr>
          <p:cNvPr id="57" name="Oval 56"/>
          <p:cNvSpPr/>
          <p:nvPr/>
        </p:nvSpPr>
        <p:spPr>
          <a:xfrm>
            <a:off x="9761600" y="3276600"/>
            <a:ext cx="1008000" cy="3600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tx1"/>
                </a:solidFill>
                <a:latin typeface="Arial Narrow" panose="020B0606020202030204" pitchFamily="34" charset="0"/>
              </a:rPr>
              <a:t>2020</a:t>
            </a:r>
            <a:endParaRPr lang="zh-CN" altLang="en-US" sz="1400" b="1" dirty="0">
              <a:solidFill>
                <a:schemeClr val="tx1"/>
              </a:solidFill>
              <a:latin typeface="Arial Narrow" panose="020B0606020202030204" pitchFamily="34" charset="0"/>
            </a:endParaRPr>
          </a:p>
        </p:txBody>
      </p:sp>
      <p:cxnSp>
        <p:nvCxnSpPr>
          <p:cNvPr id="58" name="Straight Connector 57"/>
          <p:cNvCxnSpPr/>
          <p:nvPr/>
        </p:nvCxnSpPr>
        <p:spPr>
          <a:xfrm rot="5400000">
            <a:off x="9497712" y="4028061"/>
            <a:ext cx="1084633" cy="42153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4887253" y="1219201"/>
            <a:ext cx="1680000" cy="738664"/>
          </a:xfrm>
          <a:prstGeom prst="rect">
            <a:avLst/>
          </a:prstGeom>
          <a:noFill/>
          <a:ln>
            <a:solidFill>
              <a:srgbClr val="FF0000"/>
            </a:solidFill>
          </a:ln>
        </p:spPr>
        <p:txBody>
          <a:bodyPr wrap="square" rtlCol="0">
            <a:spAutoFit/>
          </a:bodyPr>
          <a:lstStyle/>
          <a:p>
            <a:pPr algn="ctr"/>
            <a:r>
              <a:rPr lang="zh-CN" altLang="en-US" sz="1400" b="1" dirty="0">
                <a:latin typeface="+mn-ea"/>
              </a:rPr>
              <a:t>首批</a:t>
            </a:r>
            <a:r>
              <a:rPr lang="zh-CN" altLang="zh-CN" sz="1400" noProof="1">
                <a:latin typeface="+mn-ea"/>
                <a:sym typeface="+mn-ea"/>
              </a:rPr>
              <a:t>卓越农</a:t>
            </a:r>
            <a:r>
              <a:rPr lang="zh-CN" altLang="en-US" sz="1400" noProof="1">
                <a:latin typeface="+mn-ea"/>
                <a:sym typeface="+mn-ea"/>
              </a:rPr>
              <a:t>林</a:t>
            </a:r>
            <a:r>
              <a:rPr lang="zh-CN" altLang="zh-CN" sz="1400" noProof="1">
                <a:latin typeface="+mn-ea"/>
                <a:sym typeface="+mn-ea"/>
              </a:rPr>
              <a:t>人才教育培养试点高校</a:t>
            </a:r>
            <a:endParaRPr lang="en-US" altLang="zh-CN" sz="1400" noProof="1">
              <a:latin typeface="+mn-ea"/>
              <a:sym typeface="+mn-ea"/>
            </a:endParaRPr>
          </a:p>
          <a:p>
            <a:pPr algn="ctr"/>
            <a:r>
              <a:rPr lang="zh-CN" altLang="zh-CN" sz="1400" noProof="1">
                <a:latin typeface="+mn-ea"/>
                <a:sym typeface="+mn-ea"/>
              </a:rPr>
              <a:t>（拔尖创新型）</a:t>
            </a:r>
            <a:endParaRPr lang="en-US" altLang="zh-CN" sz="1400" dirty="0">
              <a:latin typeface="+mn-ea"/>
            </a:endParaRPr>
          </a:p>
        </p:txBody>
      </p:sp>
      <p:cxnSp>
        <p:nvCxnSpPr>
          <p:cNvPr id="73" name="Straight Connector 72"/>
          <p:cNvCxnSpPr/>
          <p:nvPr/>
        </p:nvCxnSpPr>
        <p:spPr>
          <a:xfrm rot="10800000">
            <a:off x="5730848" y="2064190"/>
            <a:ext cx="1190371" cy="118486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2133600" y="1219200"/>
            <a:ext cx="1152000" cy="523220"/>
          </a:xfrm>
          <a:prstGeom prst="rect">
            <a:avLst/>
          </a:prstGeom>
          <a:noFill/>
          <a:ln>
            <a:solidFill>
              <a:srgbClr val="FF0000"/>
            </a:solidFill>
          </a:ln>
        </p:spPr>
        <p:txBody>
          <a:bodyPr wrap="square" rtlCol="0">
            <a:spAutoFit/>
          </a:bodyPr>
          <a:lstStyle/>
          <a:p>
            <a:pPr algn="ctr"/>
            <a:r>
              <a:rPr lang="zh-CN" altLang="en-US" sz="1400" b="1" dirty="0"/>
              <a:t>国家级</a:t>
            </a:r>
            <a:r>
              <a:rPr lang="zh-CN" altLang="en-US" sz="1400" dirty="0"/>
              <a:t>特色建设专业</a:t>
            </a:r>
            <a:endParaRPr lang="en-US" altLang="zh-CN" sz="1400" dirty="0"/>
          </a:p>
        </p:txBody>
      </p:sp>
      <p:cxnSp>
        <p:nvCxnSpPr>
          <p:cNvPr id="76" name="Straight Connector 75"/>
          <p:cNvCxnSpPr/>
          <p:nvPr/>
        </p:nvCxnSpPr>
        <p:spPr>
          <a:xfrm rot="10800000">
            <a:off x="2888056" y="1828800"/>
            <a:ext cx="2314605" cy="1418622"/>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0" y="6019800"/>
            <a:ext cx="12192000" cy="400110"/>
          </a:xfrm>
          <a:prstGeom prst="rect">
            <a:avLst/>
          </a:prstGeom>
          <a:solidFill>
            <a:srgbClr val="4309E7"/>
          </a:solidFill>
        </p:spPr>
        <p:txBody>
          <a:bodyPr wrap="square" rtlCol="0">
            <a:spAutoFit/>
          </a:bodyPr>
          <a:lstStyle/>
          <a:p>
            <a:pPr algn="ctr"/>
            <a:r>
              <a:rPr lang="zh-CN" altLang="en-US" sz="2000" b="1" dirty="0">
                <a:solidFill>
                  <a:srgbClr val="FFFF00"/>
                </a:solidFill>
              </a:rPr>
              <a:t>经过</a:t>
            </a:r>
            <a:r>
              <a:rPr lang="en-US" altLang="zh-CN" sz="2000" b="1" dirty="0">
                <a:solidFill>
                  <a:srgbClr val="FFFF00"/>
                </a:solidFill>
              </a:rPr>
              <a:t>114</a:t>
            </a:r>
            <a:r>
              <a:rPr lang="zh-CN" altLang="en-US" sz="2000" b="1" dirty="0">
                <a:solidFill>
                  <a:srgbClr val="FFFF00"/>
                </a:solidFill>
              </a:rPr>
              <a:t>年的发展，呈现专业、学科两翼齐飞的发展态势，具备冲击国家一流学科的实力。</a:t>
            </a:r>
            <a:endParaRPr lang="zh-CN" altLang="en-US" sz="2000" b="1"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231688" cy="777875"/>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a:p>
        </p:txBody>
      </p:sp>
      <p:grpSp>
        <p:nvGrpSpPr>
          <p:cNvPr id="2" name="Group 3"/>
          <p:cNvGrpSpPr/>
          <p:nvPr/>
        </p:nvGrpSpPr>
        <p:grpSpPr bwMode="auto">
          <a:xfrm>
            <a:off x="277812" y="-19051"/>
            <a:ext cx="11914188" cy="6877051"/>
            <a:chOff x="109" y="0"/>
            <a:chExt cx="5610" cy="4332"/>
          </a:xfrm>
        </p:grpSpPr>
        <p:pic>
          <p:nvPicPr>
            <p:cNvPr id="6"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sp>
          <p:nvSpPr>
            <p:cNvPr id="7" name="Rectangle 6"/>
            <p:cNvSpPr>
              <a:spLocks noChangeArrowheads="1"/>
            </p:cNvSpPr>
            <p:nvPr/>
          </p:nvSpPr>
          <p:spPr bwMode="auto">
            <a:xfrm>
              <a:off x="109" y="4120"/>
              <a:ext cx="5610" cy="210"/>
            </a:xfrm>
            <a:prstGeom prst="rect">
              <a:avLst/>
            </a:prstGeom>
            <a:solidFill>
              <a:srgbClr val="004AB8"/>
            </a:solidFill>
            <a:ln w="9525">
              <a:noFill/>
              <a:miter lim="800000"/>
            </a:ln>
          </p:spPr>
          <p:txBody>
            <a:bodyPr wrap="none" anchor="ctr"/>
            <a:lstStyle/>
            <a:p>
              <a:endParaRPr lang="zh-CN" altLang="en-US"/>
            </a:p>
          </p:txBody>
        </p:sp>
        <p:sp>
          <p:nvSpPr>
            <p:cNvPr id="8" name="Text Box 7"/>
            <p:cNvSpPr txBox="1">
              <a:spLocks noChangeArrowheads="1"/>
            </p:cNvSpPr>
            <p:nvPr/>
          </p:nvSpPr>
          <p:spPr bwMode="auto">
            <a:xfrm>
              <a:off x="228" y="4120"/>
              <a:ext cx="5491" cy="212"/>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Bodoni MT Black" panose="02070A03080606020203"/>
                  <a:ea typeface="BatangChe" panose="02030609000101010101" pitchFamily="49" charset="-127"/>
                </a:rPr>
                <a:t>植</a:t>
              </a:r>
              <a:r>
                <a:rPr lang="zh-CN" altLang="en-US" sz="1600" b="1">
                  <a:solidFill>
                    <a:schemeClr val="bg1"/>
                  </a:solidFill>
                  <a:latin typeface="Times New Roman" panose="02020603050405020304" pitchFamily="18" charset="0"/>
                  <a:ea typeface="BatangChe" panose="02030609000101010101" pitchFamily="49" charset="-127"/>
                </a:rPr>
                <a:t>物保护学院     </a:t>
              </a:r>
              <a:r>
                <a:rPr lang="en-US" altLang="zh-CN" sz="1600" b="1">
                  <a:solidFill>
                    <a:schemeClr val="bg1"/>
                  </a:solidFill>
                  <a:latin typeface="Times New Roman" panose="02020603050405020304" pitchFamily="18" charset="0"/>
                  <a:ea typeface="BatangChe" panose="02030609000101010101" pitchFamily="49" charset="-127"/>
                </a:rPr>
                <a:t>College of Plant Protection</a:t>
              </a:r>
              <a:endParaRPr lang="en-US" altLang="zh-CN" sz="1600" b="1">
                <a:solidFill>
                  <a:schemeClr val="bg1"/>
                </a:solidFill>
                <a:latin typeface="Times New Roman" panose="02020603050405020304" pitchFamily="18" charset="0"/>
                <a:ea typeface="BatangChe" panose="02030609000101010101" pitchFamily="49" charset="-127"/>
              </a:endParaRPr>
            </a:p>
          </p:txBody>
        </p:sp>
      </p:grpSp>
      <p:pic>
        <p:nvPicPr>
          <p:cNvPr id="10"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1" name="矩形 3"/>
          <p:cNvSpPr>
            <a:spLocks noChangeArrowheads="1"/>
          </p:cNvSpPr>
          <p:nvPr/>
        </p:nvSpPr>
        <p:spPr bwMode="auto">
          <a:xfrm>
            <a:off x="1407381" y="915715"/>
            <a:ext cx="9008827" cy="646331"/>
          </a:xfrm>
          <a:prstGeom prst="rect">
            <a:avLst/>
          </a:prstGeom>
          <a:noFill/>
          <a:ln w="9525">
            <a:noFill/>
            <a:miter lim="800000"/>
          </a:ln>
        </p:spPr>
        <p:txBody>
          <a:bodyPr wrap="square">
            <a:spAutoFit/>
          </a:bodyPr>
          <a:lstStyle/>
          <a:p>
            <a:pPr marL="742950" indent="-742950">
              <a:spcBef>
                <a:spcPts val="600"/>
              </a:spcBef>
              <a:spcAft>
                <a:spcPts val="600"/>
              </a:spcAft>
              <a:buClr>
                <a:srgbClr val="C00000"/>
              </a:buClr>
            </a:pPr>
            <a:r>
              <a:rPr lang="zh-CN" altLang="en-US" sz="3600" b="1" dirty="0">
                <a:solidFill>
                  <a:srgbClr val="C00000"/>
                </a:solidFill>
                <a:latin typeface="微软雅黑" panose="020B0503020204020204" pitchFamily="34" charset="-122"/>
                <a:ea typeface="微软雅黑" panose="020B0503020204020204" pitchFamily="34" charset="-122"/>
              </a:rPr>
              <a:t>      全国第四轮学科评估情况</a:t>
            </a:r>
            <a:r>
              <a:rPr lang="en-US" altLang="zh-CN" sz="3600" b="1" dirty="0">
                <a:solidFill>
                  <a:srgbClr val="C00000"/>
                </a:solidFill>
                <a:latin typeface="微软雅黑" panose="020B0503020204020204" pitchFamily="34" charset="-122"/>
                <a:ea typeface="微软雅黑" panose="020B0503020204020204" pitchFamily="34" charset="-122"/>
              </a:rPr>
              <a:t>---</a:t>
            </a:r>
            <a:r>
              <a:rPr lang="zh-CN" altLang="en-US" sz="3600" b="1" dirty="0">
                <a:solidFill>
                  <a:srgbClr val="C00000"/>
                </a:solidFill>
                <a:latin typeface="微软雅黑" panose="020B0503020204020204" pitchFamily="34" charset="-122"/>
                <a:ea typeface="微软雅黑" panose="020B0503020204020204" pitchFamily="34" charset="-122"/>
              </a:rPr>
              <a:t>植物保护</a:t>
            </a:r>
            <a:endParaRPr lang="en-US" altLang="zh-CN" sz="3600" b="1" dirty="0">
              <a:solidFill>
                <a:srgbClr val="C00000"/>
              </a:solidFill>
              <a:latin typeface="微软雅黑" panose="020B0503020204020204" pitchFamily="34" charset="-122"/>
              <a:ea typeface="微软雅黑" panose="020B0503020204020204" pitchFamily="34" charset="-122"/>
            </a:endParaRPr>
          </a:p>
        </p:txBody>
      </p:sp>
      <p:sp>
        <p:nvSpPr>
          <p:cNvPr id="12" name="Line 6"/>
          <p:cNvSpPr>
            <a:spLocks noChangeShapeType="1"/>
          </p:cNvSpPr>
          <p:nvPr/>
        </p:nvSpPr>
        <p:spPr bwMode="auto">
          <a:xfrm>
            <a:off x="2356341" y="1568647"/>
            <a:ext cx="7488000" cy="12527"/>
          </a:xfrm>
          <a:prstGeom prst="line">
            <a:avLst/>
          </a:prstGeom>
          <a:noFill/>
          <a:ln w="76200" cmpd="thickThin">
            <a:solidFill>
              <a:srgbClr val="00B050"/>
            </a:solidFill>
            <a:miter lim="800000"/>
          </a:ln>
        </p:spPr>
        <p:txBody>
          <a:bodyPr/>
          <a:lstStyle/>
          <a:p>
            <a:endParaRPr lang="zh-CN" altLang="en-US"/>
          </a:p>
        </p:txBody>
      </p:sp>
      <p:graphicFrame>
        <p:nvGraphicFramePr>
          <p:cNvPr id="14" name="Table 13"/>
          <p:cNvGraphicFramePr>
            <a:graphicFrameLocks noGrp="1"/>
          </p:cNvGraphicFramePr>
          <p:nvPr/>
        </p:nvGraphicFramePr>
        <p:xfrm>
          <a:off x="2394396" y="2885854"/>
          <a:ext cx="8134784" cy="2727294"/>
        </p:xfrm>
        <a:graphic>
          <a:graphicData uri="http://schemas.openxmlformats.org/drawingml/2006/table">
            <a:tbl>
              <a:tblPr firstRow="1" bandRow="1">
                <a:tableStyleId>{073A0DAA-6AF3-43AB-8588-CEC1D06C72B9}</a:tableStyleId>
              </a:tblPr>
              <a:tblGrid>
                <a:gridCol w="1038413"/>
                <a:gridCol w="1091750"/>
                <a:gridCol w="6004621"/>
              </a:tblGrid>
              <a:tr h="454549">
                <a:tc grid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400" kern="1200" dirty="0">
                          <a:solidFill>
                            <a:schemeClr val="tx1"/>
                          </a:solidFill>
                          <a:latin typeface="+mn-lt"/>
                          <a:ea typeface="+mn-ea"/>
                          <a:cs typeface="+mn-cs"/>
                        </a:rPr>
                        <a:t>植保学科整体水平分段统计表</a:t>
                      </a:r>
                      <a:endParaRPr lang="zh-CN" altLang="en-US"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4549">
                <a:tc>
                  <a:txBody>
                    <a:bodyPr/>
                    <a:lstStyle/>
                    <a:p>
                      <a:pPr algn="ctr"/>
                      <a:r>
                        <a:rPr lang="zh-CN" altLang="en-US" sz="1800" dirty="0">
                          <a:solidFill>
                            <a:schemeClr val="tx1"/>
                          </a:solidFill>
                        </a:rPr>
                        <a:t>档次</a:t>
                      </a:r>
                      <a:endParaRPr lang="zh-CN" alt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800" dirty="0">
                          <a:solidFill>
                            <a:schemeClr val="tx1"/>
                          </a:solidFill>
                        </a:rPr>
                        <a:t>单位数</a:t>
                      </a:r>
                      <a:endParaRPr lang="zh-CN" alt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CN" altLang="en-US" sz="1800" dirty="0">
                          <a:solidFill>
                            <a:schemeClr val="tx1"/>
                          </a:solidFill>
                        </a:rPr>
                        <a:t>学校名称（按学校代码排列）</a:t>
                      </a:r>
                      <a:endParaRPr lang="zh-CN" altLang="en-US"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4549">
                <a:tc>
                  <a:txBody>
                    <a:bodyPr/>
                    <a:lstStyle/>
                    <a:p>
                      <a:pPr algn="ctr"/>
                      <a:r>
                        <a:rPr lang="en-US" altLang="zh-CN" sz="2000" dirty="0">
                          <a:solidFill>
                            <a:schemeClr val="tx1"/>
                          </a:solidFill>
                        </a:rPr>
                        <a:t>A+</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dirty="0">
                          <a:solidFill>
                            <a:schemeClr val="tx1"/>
                          </a:solidFill>
                        </a:rPr>
                        <a:t>2</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1600" dirty="0">
                          <a:solidFill>
                            <a:schemeClr val="tx1"/>
                          </a:solidFill>
                        </a:rPr>
                        <a:t>南京农业大学、浙江大学</a:t>
                      </a:r>
                      <a:endParaRPr lang="zh-CN"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4549">
                <a:tc>
                  <a:txBody>
                    <a:bodyPr/>
                    <a:lstStyle/>
                    <a:p>
                      <a:pPr algn="ctr"/>
                      <a:r>
                        <a:rPr lang="en-US" altLang="zh-CN" sz="2000" dirty="0">
                          <a:solidFill>
                            <a:schemeClr val="tx1"/>
                          </a:solidFill>
                        </a:rPr>
                        <a:t>A-</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dirty="0">
                          <a:solidFill>
                            <a:schemeClr val="tx1"/>
                          </a:solidFill>
                        </a:rPr>
                        <a:t>1</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1600" dirty="0">
                          <a:solidFill>
                            <a:schemeClr val="tx1"/>
                          </a:solidFill>
                        </a:rPr>
                        <a:t>中国农业大学</a:t>
                      </a:r>
                      <a:endParaRPr lang="zh-CN"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4549">
                <a:tc>
                  <a:txBody>
                    <a:bodyPr/>
                    <a:lstStyle/>
                    <a:p>
                      <a:pPr algn="ctr"/>
                      <a:r>
                        <a:rPr lang="en-US" altLang="zh-CN" sz="2000" dirty="0">
                          <a:solidFill>
                            <a:schemeClr val="tx1"/>
                          </a:solidFill>
                        </a:rPr>
                        <a:t>B+</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dirty="0">
                          <a:solidFill>
                            <a:schemeClr val="tx1"/>
                          </a:solidFill>
                        </a:rPr>
                        <a:t>4</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1600" dirty="0">
                          <a:solidFill>
                            <a:schemeClr val="tx1"/>
                          </a:solidFill>
                        </a:rPr>
                        <a:t>福建农林大学、华中农业大学、贵州大学、西北农林科技大学</a:t>
                      </a:r>
                      <a:endParaRPr lang="zh-CN"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4549">
                <a:tc>
                  <a:txBody>
                    <a:bodyPr/>
                    <a:lstStyle/>
                    <a:p>
                      <a:pPr algn="ctr"/>
                      <a:r>
                        <a:rPr lang="en-US" altLang="zh-CN" sz="2000" dirty="0">
                          <a:solidFill>
                            <a:schemeClr val="tx1"/>
                          </a:solidFill>
                        </a:rPr>
                        <a:t>B</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2000" dirty="0">
                          <a:solidFill>
                            <a:schemeClr val="tx1"/>
                          </a:solidFill>
                        </a:rPr>
                        <a:t>4</a:t>
                      </a:r>
                      <a:endParaRPr lang="zh-CN" altLang="en-US" sz="20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CN" altLang="en-US" sz="1600" b="1" dirty="0">
                          <a:solidFill>
                            <a:srgbClr val="FF0000"/>
                          </a:solidFill>
                        </a:rPr>
                        <a:t>山东农业大学</a:t>
                      </a:r>
                      <a:r>
                        <a:rPr lang="zh-CN" altLang="en-US" sz="1600" dirty="0">
                          <a:solidFill>
                            <a:schemeClr val="tx1"/>
                          </a:solidFill>
                        </a:rPr>
                        <a:t>、华南农业大学、西南大学、云南农业大学</a:t>
                      </a:r>
                      <a:endParaRPr lang="zh-CN" altLang="en-US" sz="16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5" name="TextBox 14"/>
          <p:cNvSpPr txBox="1"/>
          <p:nvPr/>
        </p:nvSpPr>
        <p:spPr>
          <a:xfrm>
            <a:off x="9946726" y="6103091"/>
            <a:ext cx="1848583" cy="338554"/>
          </a:xfrm>
          <a:prstGeom prst="rect">
            <a:avLst/>
          </a:prstGeom>
          <a:noFill/>
        </p:spPr>
        <p:txBody>
          <a:bodyPr wrap="none" rtlCol="0">
            <a:spAutoFit/>
          </a:bodyPr>
          <a:lstStyle/>
          <a:p>
            <a:r>
              <a:rPr lang="zh-CN" altLang="en-US" sz="1600" b="1" dirty="0"/>
              <a:t>注：</a:t>
            </a:r>
            <a:r>
              <a:rPr lang="en-US" altLang="zh-CN" sz="1600" b="1" dirty="0"/>
              <a:t>36</a:t>
            </a:r>
            <a:r>
              <a:rPr lang="zh-CN" altLang="en-US" sz="1600" b="1" dirty="0"/>
              <a:t>个单位参评</a:t>
            </a:r>
            <a:endParaRPr lang="zh-CN" altLang="en-US" sz="1600" b="1" dirty="0"/>
          </a:p>
        </p:txBody>
      </p:sp>
      <p:sp>
        <p:nvSpPr>
          <p:cNvPr id="17" name="TextBox 16"/>
          <p:cNvSpPr txBox="1"/>
          <p:nvPr/>
        </p:nvSpPr>
        <p:spPr>
          <a:xfrm flipH="1">
            <a:off x="2378545" y="1963834"/>
            <a:ext cx="7216319" cy="461665"/>
          </a:xfrm>
          <a:prstGeom prst="rect">
            <a:avLst/>
          </a:prstGeom>
          <a:noFill/>
        </p:spPr>
        <p:txBody>
          <a:bodyPr wrap="square" rtlCol="0">
            <a:spAutoFit/>
          </a:bodyPr>
          <a:lstStyle/>
          <a:p>
            <a:r>
              <a:rPr lang="zh-CN" altLang="en-US" sz="2400" b="1" dirty="0">
                <a:solidFill>
                  <a:srgbClr val="3400F4"/>
                </a:solidFill>
                <a:latin typeface="微软雅黑" panose="020B0503020204020204" pitchFamily="34" charset="-122"/>
                <a:ea typeface="微软雅黑" panose="020B0503020204020204" pitchFamily="34" charset="-122"/>
              </a:rPr>
              <a:t>整体档次：</a:t>
            </a:r>
            <a:r>
              <a:rPr lang="en-US" altLang="zh-CN" sz="2400" b="1" dirty="0">
                <a:solidFill>
                  <a:srgbClr val="3400F4"/>
                </a:solidFill>
                <a:latin typeface="微软雅黑" panose="020B0503020204020204" pitchFamily="34" charset="-122"/>
                <a:ea typeface="微软雅黑" panose="020B0503020204020204" pitchFamily="34" charset="-122"/>
              </a:rPr>
              <a:t>B</a:t>
            </a:r>
            <a:r>
              <a:rPr lang="zh-CN" altLang="en-US" sz="2400" b="1" dirty="0">
                <a:solidFill>
                  <a:srgbClr val="3400F4"/>
                </a:solidFill>
                <a:latin typeface="微软雅黑" panose="020B0503020204020204" pitchFamily="34" charset="-122"/>
                <a:ea typeface="微软雅黑" panose="020B0503020204020204" pitchFamily="34" charset="-122"/>
              </a:rPr>
              <a:t>；比较结果：进步</a:t>
            </a:r>
            <a:endParaRPr lang="zh-CN" altLang="en-US" sz="2400" b="1" dirty="0">
              <a:solidFill>
                <a:srgbClr val="3400F4"/>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231688" cy="777875"/>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a:p>
        </p:txBody>
      </p:sp>
      <p:grpSp>
        <p:nvGrpSpPr>
          <p:cNvPr id="3" name="Group 3"/>
          <p:cNvGrpSpPr/>
          <p:nvPr/>
        </p:nvGrpSpPr>
        <p:grpSpPr bwMode="auto">
          <a:xfrm>
            <a:off x="277812" y="-19051"/>
            <a:ext cx="11914188" cy="6877051"/>
            <a:chOff x="109" y="0"/>
            <a:chExt cx="5610" cy="4332"/>
          </a:xfrm>
        </p:grpSpPr>
        <p:pic>
          <p:nvPicPr>
            <p:cNvPr id="6" name="Picture 5" descr="白标志 拷贝"/>
            <p:cNvPicPr>
              <a:picLocks noChangeAspect="1"/>
            </p:cNvPicPr>
            <p:nvPr/>
          </p:nvPicPr>
          <p:blipFill>
            <a:blip r:embed="rId3"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sp>
          <p:nvSpPr>
            <p:cNvPr id="7" name="Rectangle 6"/>
            <p:cNvSpPr>
              <a:spLocks noChangeArrowheads="1"/>
            </p:cNvSpPr>
            <p:nvPr/>
          </p:nvSpPr>
          <p:spPr bwMode="auto">
            <a:xfrm>
              <a:off x="109" y="4120"/>
              <a:ext cx="5610" cy="210"/>
            </a:xfrm>
            <a:prstGeom prst="rect">
              <a:avLst/>
            </a:prstGeom>
            <a:solidFill>
              <a:srgbClr val="004AB8"/>
            </a:solidFill>
            <a:ln w="9525">
              <a:noFill/>
              <a:miter lim="800000"/>
            </a:ln>
          </p:spPr>
          <p:txBody>
            <a:bodyPr wrap="none" anchor="ctr"/>
            <a:lstStyle/>
            <a:p>
              <a:endParaRPr lang="zh-CN" altLang="en-US"/>
            </a:p>
          </p:txBody>
        </p:sp>
        <p:sp>
          <p:nvSpPr>
            <p:cNvPr id="8" name="Text Box 7"/>
            <p:cNvSpPr txBox="1">
              <a:spLocks noChangeArrowheads="1"/>
            </p:cNvSpPr>
            <p:nvPr/>
          </p:nvSpPr>
          <p:spPr bwMode="auto">
            <a:xfrm>
              <a:off x="228" y="4120"/>
              <a:ext cx="5491" cy="212"/>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Bodoni MT Black" panose="02070A03080606020203"/>
                  <a:ea typeface="BatangChe" panose="02030609000101010101" pitchFamily="49" charset="-127"/>
                </a:rPr>
                <a:t>植</a:t>
              </a:r>
              <a:r>
                <a:rPr lang="zh-CN" altLang="en-US" sz="1600" b="1">
                  <a:solidFill>
                    <a:schemeClr val="bg1"/>
                  </a:solidFill>
                  <a:latin typeface="Times New Roman" panose="02020603050405020304" pitchFamily="18" charset="0"/>
                  <a:ea typeface="BatangChe" panose="02030609000101010101" pitchFamily="49" charset="-127"/>
                </a:rPr>
                <a:t>物保护学院     </a:t>
              </a:r>
              <a:r>
                <a:rPr lang="en-US" altLang="zh-CN" sz="1600" b="1">
                  <a:solidFill>
                    <a:schemeClr val="bg1"/>
                  </a:solidFill>
                  <a:latin typeface="Times New Roman" panose="02020603050405020304" pitchFamily="18" charset="0"/>
                  <a:ea typeface="BatangChe" panose="02030609000101010101" pitchFamily="49" charset="-127"/>
                </a:rPr>
                <a:t>College of Plant Protection</a:t>
              </a:r>
              <a:endParaRPr lang="en-US" altLang="zh-CN" sz="1600" b="1">
                <a:solidFill>
                  <a:schemeClr val="bg1"/>
                </a:solidFill>
                <a:latin typeface="Times New Roman" panose="02020603050405020304" pitchFamily="18" charset="0"/>
                <a:ea typeface="BatangChe" panose="02030609000101010101" pitchFamily="49" charset="-127"/>
              </a:endParaRPr>
            </a:p>
          </p:txBody>
        </p:sp>
      </p:grpSp>
      <p:pic>
        <p:nvPicPr>
          <p:cNvPr id="10" name="Picture 2" descr="农大校门口-修2"/>
          <p:cNvPicPr>
            <a:picLocks noChangeAspect="1"/>
          </p:cNvPicPr>
          <p:nvPr/>
        </p:nvPicPr>
        <p:blipFill>
          <a:blip r:embed="rId4" cstate="print"/>
          <a:srcRect/>
          <a:stretch>
            <a:fillRect/>
          </a:stretch>
        </p:blipFill>
        <p:spPr bwMode="auto">
          <a:xfrm>
            <a:off x="7981950" y="38100"/>
            <a:ext cx="4151313" cy="747713"/>
          </a:xfrm>
          <a:prstGeom prst="rect">
            <a:avLst/>
          </a:prstGeom>
          <a:noFill/>
          <a:ln w="9525">
            <a:noFill/>
            <a:miter lim="800000"/>
            <a:headEnd/>
            <a:tailEnd/>
          </a:ln>
        </p:spPr>
      </p:pic>
      <p:sp>
        <p:nvSpPr>
          <p:cNvPr id="12"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19" name="Rectangle 18"/>
          <p:cNvSpPr/>
          <p:nvPr/>
        </p:nvSpPr>
        <p:spPr>
          <a:xfrm>
            <a:off x="175431" y="936973"/>
            <a:ext cx="532389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2.1 </a:t>
            </a:r>
            <a:r>
              <a:rPr lang="zh-CN" altLang="en-US" sz="3600" b="1" dirty="0">
                <a:solidFill>
                  <a:srgbClr val="3400F4"/>
                </a:solidFill>
                <a:latin typeface="微软雅黑" panose="020B0503020204020204" pitchFamily="34" charset="-122"/>
                <a:ea typeface="微软雅黑" panose="020B0503020204020204" pitchFamily="34" charset="-122"/>
              </a:rPr>
              <a:t>师资队伍</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师资现状</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0" name="Rectangle 19"/>
          <p:cNvSpPr/>
          <p:nvPr/>
        </p:nvSpPr>
        <p:spPr>
          <a:xfrm>
            <a:off x="134670" y="1646958"/>
            <a:ext cx="7712155" cy="4247317"/>
          </a:xfrm>
          <a:prstGeom prst="rect">
            <a:avLst/>
          </a:prstGeom>
        </p:spPr>
        <p:txBody>
          <a:bodyPr wrap="square">
            <a:spAutoFit/>
          </a:bodyPr>
          <a:lstStyle/>
          <a:p>
            <a:pPr>
              <a:lnSpc>
                <a:spcPct val="1500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现有专职教学科研人员</a:t>
            </a:r>
            <a:r>
              <a:rPr lang="en-US" altLang="zh-CN" sz="2000" dirty="0">
                <a:latin typeface="黑体" panose="02010609060101010101" pitchFamily="49" charset="-122"/>
                <a:ea typeface="黑体" panose="02010609060101010101" pitchFamily="49" charset="-122"/>
              </a:rPr>
              <a:t>73</a:t>
            </a:r>
            <a:r>
              <a:rPr lang="zh-CN" altLang="zh-CN" sz="2000" dirty="0">
                <a:latin typeface="黑体" panose="02010609060101010101" pitchFamily="49" charset="-122"/>
                <a:ea typeface="黑体" panose="02010609060101010101" pitchFamily="49" charset="-122"/>
              </a:rPr>
              <a:t>人，教授</a:t>
            </a:r>
            <a:r>
              <a:rPr lang="en-US" altLang="zh-CN" sz="2000" dirty="0">
                <a:latin typeface="黑体" panose="02010609060101010101" pitchFamily="49" charset="-122"/>
                <a:ea typeface="黑体" panose="02010609060101010101" pitchFamily="49" charset="-122"/>
              </a:rPr>
              <a:t>30</a:t>
            </a:r>
            <a:r>
              <a:rPr lang="zh-CN" altLang="zh-CN" sz="2000" dirty="0">
                <a:latin typeface="黑体" panose="02010609060101010101" pitchFamily="49" charset="-122"/>
                <a:ea typeface="黑体" panose="02010609060101010101" pitchFamily="49" charset="-122"/>
              </a:rPr>
              <a:t>人，副教授</a:t>
            </a:r>
            <a:r>
              <a:rPr lang="en-US" altLang="zh-CN" sz="2000" dirty="0">
                <a:latin typeface="黑体" panose="02010609060101010101" pitchFamily="49" charset="-122"/>
                <a:ea typeface="黑体" panose="02010609060101010101" pitchFamily="49" charset="-122"/>
              </a:rPr>
              <a:t>25</a:t>
            </a:r>
            <a:r>
              <a:rPr lang="zh-CN" altLang="zh-CN" sz="2000" dirty="0">
                <a:latin typeface="黑体" panose="02010609060101010101" pitchFamily="49" charset="-122"/>
                <a:ea typeface="黑体" panose="02010609060101010101" pitchFamily="49" charset="-122"/>
              </a:rPr>
              <a:t>人</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中国科学院院士</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人，国家杰出青年基金获得者</a:t>
            </a:r>
            <a:r>
              <a:rPr lang="en-US" altLang="zh-CN" sz="2000" dirty="0">
                <a:latin typeface="黑体" panose="02010609060101010101" pitchFamily="49" charset="-122"/>
                <a:ea typeface="黑体" panose="02010609060101010101" pitchFamily="49" charset="-122"/>
              </a:rPr>
              <a:t> 1</a:t>
            </a:r>
            <a:r>
              <a:rPr lang="zh-CN" altLang="zh-CN" sz="2000" dirty="0">
                <a:latin typeface="黑体" panose="02010609060101010101" pitchFamily="49" charset="-122"/>
                <a:ea typeface="黑体" panose="02010609060101010101" pitchFamily="49" charset="-122"/>
              </a:rPr>
              <a:t>人，国家百千万人才工程</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人，教育部新世纪优秀人才</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人，国家现代农业产业技术体系岗位科学家</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人，享受国务院特殊津贴</a:t>
            </a:r>
            <a:r>
              <a:rPr lang="en-US" altLang="zh-CN" sz="2000" dirty="0">
                <a:latin typeface="黑体" panose="02010609060101010101" pitchFamily="49" charset="-122"/>
                <a:ea typeface="黑体" panose="02010609060101010101" pitchFamily="49" charset="-122"/>
              </a:rPr>
              <a:t>3</a:t>
            </a:r>
            <a:r>
              <a:rPr lang="zh-CN" altLang="zh-CN" sz="2000" dirty="0">
                <a:latin typeface="黑体" panose="02010609060101010101" pitchFamily="49" charset="-122"/>
                <a:ea typeface="黑体" panose="02010609060101010101" pitchFamily="49" charset="-122"/>
              </a:rPr>
              <a:t>人</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山东省</a:t>
            </a:r>
            <a:r>
              <a:rPr lang="zh-CN" altLang="zh-CN" sz="2000" dirty="0">
                <a:latin typeface="黑体" panose="02010609060101010101" pitchFamily="49" charset="-122"/>
                <a:ea typeface="黑体" panose="02010609060101010101" pitchFamily="49" charset="-122"/>
              </a:rPr>
              <a:t>泰山学者特聘教授</a:t>
            </a:r>
            <a:r>
              <a:rPr lang="en-US" altLang="zh-CN" sz="2000" dirty="0">
                <a:latin typeface="黑体" panose="02010609060101010101" pitchFamily="49" charset="-122"/>
                <a:ea typeface="黑体" panose="02010609060101010101" pitchFamily="49" charset="-122"/>
              </a:rPr>
              <a:t>2</a:t>
            </a:r>
            <a:r>
              <a:rPr lang="zh-CN" altLang="zh-CN" sz="2000" dirty="0">
                <a:latin typeface="黑体" panose="02010609060101010101" pitchFamily="49" charset="-122"/>
                <a:ea typeface="黑体" panose="02010609060101010101" pitchFamily="49" charset="-122"/>
              </a:rPr>
              <a:t>人，山东省泰山产业领军人才</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人，山东省专业技术拔尖人才</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人，山东省杰出青年基金获得者</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a:t>
            </a:r>
            <a:r>
              <a:rPr lang="zh-CN" altLang="en-US" sz="2000" dirty="0">
                <a:latin typeface="黑体" panose="02010609060101010101" pitchFamily="49" charset="-122"/>
                <a:ea typeface="黑体" panose="02010609060101010101" pitchFamily="49" charset="-122"/>
              </a:rPr>
              <a:t>，</a:t>
            </a:r>
            <a:r>
              <a:rPr lang="zh-CN" altLang="zh-CN" sz="2000" dirty="0">
                <a:latin typeface="黑体" panose="02010609060101010101" pitchFamily="49" charset="-122"/>
                <a:ea typeface="黑体" panose="02010609060101010101" pitchFamily="49" charset="-122"/>
              </a:rPr>
              <a:t>山东省有突出贡献中青年专家</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a:t>
            </a:r>
            <a:r>
              <a:rPr lang="zh-CN" altLang="en-US" sz="2000" dirty="0">
                <a:latin typeface="黑体" panose="02010609060101010101" pitchFamily="49" charset="-122"/>
                <a:ea typeface="黑体" panose="02010609060101010101" pitchFamily="49" charset="-122"/>
              </a:rPr>
              <a:t>。</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山东省现代农业产业技术体系创新团队首席专家</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人、岗位专家</a:t>
            </a:r>
            <a:r>
              <a:rPr lang="en-US" altLang="zh-CN" sz="2000" dirty="0">
                <a:latin typeface="黑体" panose="02010609060101010101" pitchFamily="49" charset="-122"/>
                <a:ea typeface="黑体" panose="02010609060101010101" pitchFamily="49" charset="-122"/>
              </a:rPr>
              <a:t>5</a:t>
            </a:r>
            <a:r>
              <a:rPr lang="zh-CN" altLang="zh-CN" sz="2000" dirty="0">
                <a:latin typeface="黑体" panose="02010609060101010101" pitchFamily="49" charset="-122"/>
                <a:ea typeface="黑体" panose="02010609060101010101" pitchFamily="49" charset="-122"/>
              </a:rPr>
              <a:t>人、试验站站长</a:t>
            </a:r>
            <a:r>
              <a:rPr lang="en-US" altLang="zh-CN" sz="2000" dirty="0">
                <a:latin typeface="黑体" panose="02010609060101010101" pitchFamily="49" charset="-122"/>
                <a:ea typeface="黑体" panose="02010609060101010101" pitchFamily="49" charset="-122"/>
              </a:rPr>
              <a:t>1</a:t>
            </a:r>
            <a:r>
              <a:rPr lang="zh-CN" altLang="zh-CN" sz="2000" dirty="0">
                <a:latin typeface="黑体" panose="02010609060101010101" pitchFamily="49" charset="-122"/>
                <a:ea typeface="黑体" panose="02010609060101010101" pitchFamily="49" charset="-122"/>
              </a:rPr>
              <a:t>人，山东省林业科技创新团队岗位专家</a:t>
            </a:r>
            <a:r>
              <a:rPr lang="en-US" altLang="zh-CN" sz="2000" dirty="0">
                <a:latin typeface="黑体" panose="02010609060101010101" pitchFamily="49" charset="-122"/>
                <a:ea typeface="黑体" panose="02010609060101010101" pitchFamily="49" charset="-122"/>
              </a:rPr>
              <a:t>6</a:t>
            </a:r>
            <a:r>
              <a:rPr lang="zh-CN" altLang="zh-CN" sz="2000" dirty="0">
                <a:latin typeface="黑体" panose="02010609060101010101" pitchFamily="49" charset="-122"/>
                <a:ea typeface="黑体" panose="02010609060101010101" pitchFamily="49" charset="-122"/>
              </a:rPr>
              <a:t>人。</a:t>
            </a:r>
            <a:endParaRPr lang="zh-CN" altLang="en-US" sz="2000" dirty="0">
              <a:latin typeface="黑体" panose="02010609060101010101" pitchFamily="49" charset="-122"/>
              <a:ea typeface="黑体" panose="02010609060101010101" pitchFamily="49" charset="-122"/>
            </a:endParaRPr>
          </a:p>
        </p:txBody>
      </p:sp>
      <p:pic>
        <p:nvPicPr>
          <p:cNvPr id="1026" name="图表 1"/>
          <p:cNvPicPr>
            <a:picLocks noChangeArrowheads="1"/>
          </p:cNvPicPr>
          <p:nvPr/>
        </p:nvPicPr>
        <p:blipFill>
          <a:blip r:embed="rId5" cstate="print"/>
          <a:srcRect l="36620" t="2059" r="35966" b="87574"/>
          <a:stretch>
            <a:fillRect/>
          </a:stretch>
        </p:blipFill>
        <p:spPr bwMode="auto">
          <a:xfrm>
            <a:off x="10860547" y="1180939"/>
            <a:ext cx="989896" cy="267604"/>
          </a:xfrm>
          <a:prstGeom prst="rect">
            <a:avLst/>
          </a:prstGeom>
          <a:noFill/>
          <a:ln w="9525">
            <a:noFill/>
            <a:miter lim="800000"/>
            <a:headEnd/>
            <a:tailEnd/>
          </a:ln>
        </p:spPr>
      </p:pic>
      <p:pic>
        <p:nvPicPr>
          <p:cNvPr id="1027" name="图表 2"/>
          <p:cNvPicPr>
            <a:picLocks noChangeArrowheads="1"/>
          </p:cNvPicPr>
          <p:nvPr/>
        </p:nvPicPr>
        <p:blipFill>
          <a:blip r:embed="rId6" cstate="print"/>
          <a:srcRect l="31389" t="2130" r="31389" b="86547"/>
          <a:stretch>
            <a:fillRect/>
          </a:stretch>
        </p:blipFill>
        <p:spPr bwMode="auto">
          <a:xfrm>
            <a:off x="10676248" y="3918136"/>
            <a:ext cx="1255952" cy="282658"/>
          </a:xfrm>
          <a:prstGeom prst="rect">
            <a:avLst/>
          </a:prstGeom>
          <a:noFill/>
          <a:ln w="9525">
            <a:noFill/>
            <a:miter lim="800000"/>
            <a:headEnd/>
            <a:tailEnd/>
          </a:ln>
        </p:spPr>
      </p:pic>
      <p:graphicFrame>
        <p:nvGraphicFramePr>
          <p:cNvPr id="14" name="Chart 13"/>
          <p:cNvGraphicFramePr/>
          <p:nvPr/>
        </p:nvGraphicFramePr>
        <p:xfrm>
          <a:off x="7764856" y="1060009"/>
          <a:ext cx="4572000" cy="27432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5" name="Chart 14"/>
          <p:cNvGraphicFramePr/>
          <p:nvPr/>
        </p:nvGraphicFramePr>
        <p:xfrm>
          <a:off x="7764856" y="3831871"/>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p:cNvSpPr txBox="1"/>
          <p:nvPr/>
        </p:nvSpPr>
        <p:spPr>
          <a:xfrm>
            <a:off x="8700393" y="2037032"/>
            <a:ext cx="886781" cy="738664"/>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55-60</a:t>
            </a:r>
            <a:r>
              <a:rPr lang="zh-CN" altLang="en-US" sz="1400" b="1" dirty="0">
                <a:solidFill>
                  <a:schemeClr val="bg1"/>
                </a:solidFill>
                <a:latin typeface="Arial Narrow" panose="020B0606020202030204" pitchFamily="34" charset="0"/>
              </a:rPr>
              <a:t>岁</a:t>
            </a:r>
            <a:endParaRPr lang="en-US" altLang="zh-CN" sz="1400" b="1" dirty="0">
              <a:solidFill>
                <a:schemeClr val="bg1"/>
              </a:solidFill>
              <a:latin typeface="Arial Narrow" panose="020B0606020202030204" pitchFamily="34" charset="0"/>
            </a:endParaRPr>
          </a:p>
          <a:p>
            <a:pPr algn="ctr"/>
            <a:r>
              <a:rPr lang="en-US" altLang="zh-CN" sz="1400" b="1" dirty="0">
                <a:solidFill>
                  <a:schemeClr val="bg1"/>
                </a:solidFill>
                <a:latin typeface="Arial Narrow" panose="020B0606020202030204" pitchFamily="34" charset="0"/>
              </a:rPr>
              <a:t>46.7%</a:t>
            </a:r>
            <a:endParaRPr lang="en-US" altLang="zh-CN" sz="1400" b="1" dirty="0">
              <a:solidFill>
                <a:schemeClr val="bg1"/>
              </a:solidFill>
              <a:latin typeface="Arial Narrow" panose="020B0606020202030204" pitchFamily="34" charset="0"/>
            </a:endParaRPr>
          </a:p>
          <a:p>
            <a:pPr algn="ctr"/>
            <a:r>
              <a:rPr lang="zh-CN" altLang="en-US" sz="1400" b="1" dirty="0">
                <a:solidFill>
                  <a:schemeClr val="bg1"/>
                </a:solidFill>
                <a:latin typeface="Arial Narrow" panose="020B0606020202030204" pitchFamily="34" charset="0"/>
              </a:rPr>
              <a:t>（</a:t>
            </a:r>
            <a:r>
              <a:rPr lang="en-US" altLang="zh-CN" sz="1400" b="1" dirty="0">
                <a:solidFill>
                  <a:schemeClr val="bg1"/>
                </a:solidFill>
                <a:latin typeface="Arial Narrow" panose="020B0606020202030204" pitchFamily="34" charset="0"/>
              </a:rPr>
              <a:t>14</a:t>
            </a:r>
            <a:r>
              <a:rPr lang="zh-CN" altLang="en-US" sz="1400" b="1" dirty="0">
                <a:solidFill>
                  <a:schemeClr val="bg1"/>
                </a:solidFill>
                <a:latin typeface="Arial Narrow" panose="020B0606020202030204" pitchFamily="34" charset="0"/>
              </a:rPr>
              <a:t>人）</a:t>
            </a:r>
            <a:endParaRPr lang="zh-CN" altLang="en-US" sz="1400" b="1" dirty="0">
              <a:solidFill>
                <a:schemeClr val="bg1"/>
              </a:solidFill>
              <a:latin typeface="Arial Narrow" panose="020B0606020202030204" pitchFamily="34" charset="0"/>
            </a:endParaRPr>
          </a:p>
        </p:txBody>
      </p:sp>
      <p:sp>
        <p:nvSpPr>
          <p:cNvPr id="17" name="TextBox 16"/>
          <p:cNvSpPr txBox="1"/>
          <p:nvPr/>
        </p:nvSpPr>
        <p:spPr>
          <a:xfrm>
            <a:off x="9640404" y="2614923"/>
            <a:ext cx="805029" cy="738664"/>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50-54</a:t>
            </a:r>
            <a:r>
              <a:rPr lang="zh-CN" altLang="en-US" sz="1400" b="1" dirty="0">
                <a:solidFill>
                  <a:schemeClr val="bg1"/>
                </a:solidFill>
                <a:latin typeface="Arial Narrow" panose="020B0606020202030204" pitchFamily="34" charset="0"/>
              </a:rPr>
              <a:t>岁</a:t>
            </a:r>
            <a:endParaRPr lang="en-US" altLang="zh-CN" sz="1400" b="1" dirty="0">
              <a:solidFill>
                <a:schemeClr val="bg1"/>
              </a:solidFill>
              <a:latin typeface="Arial Narrow" panose="020B0606020202030204" pitchFamily="34" charset="0"/>
            </a:endParaRPr>
          </a:p>
          <a:p>
            <a:pPr algn="ctr"/>
            <a:r>
              <a:rPr lang="en-US" altLang="zh-CN" sz="1400" b="1" dirty="0">
                <a:solidFill>
                  <a:schemeClr val="bg1"/>
                </a:solidFill>
                <a:latin typeface="Arial Narrow" panose="020B0606020202030204" pitchFamily="34" charset="0"/>
              </a:rPr>
              <a:t>23.3%</a:t>
            </a:r>
            <a:endParaRPr lang="en-US" altLang="zh-CN" sz="1400" b="1" dirty="0">
              <a:solidFill>
                <a:schemeClr val="bg1"/>
              </a:solidFill>
              <a:latin typeface="Arial Narrow" panose="020B0606020202030204" pitchFamily="34" charset="0"/>
            </a:endParaRPr>
          </a:p>
          <a:p>
            <a:pPr algn="ctr"/>
            <a:r>
              <a:rPr lang="zh-CN" altLang="en-US" sz="1400" b="1" dirty="0">
                <a:solidFill>
                  <a:schemeClr val="bg1"/>
                </a:solidFill>
                <a:latin typeface="Arial Narrow" panose="020B0606020202030204" pitchFamily="34" charset="0"/>
              </a:rPr>
              <a:t>（</a:t>
            </a:r>
            <a:r>
              <a:rPr lang="en-US" altLang="zh-CN" sz="1400" b="1" dirty="0">
                <a:solidFill>
                  <a:schemeClr val="bg1"/>
                </a:solidFill>
                <a:latin typeface="Arial Narrow" panose="020B0606020202030204" pitchFamily="34" charset="0"/>
              </a:rPr>
              <a:t>7</a:t>
            </a:r>
            <a:r>
              <a:rPr lang="zh-CN" altLang="en-US" sz="1400" b="1" dirty="0">
                <a:solidFill>
                  <a:schemeClr val="bg1"/>
                </a:solidFill>
                <a:latin typeface="Arial Narrow" panose="020B0606020202030204" pitchFamily="34" charset="0"/>
              </a:rPr>
              <a:t>人）</a:t>
            </a:r>
            <a:endParaRPr lang="zh-CN" altLang="en-US" sz="1400" b="1" dirty="0">
              <a:solidFill>
                <a:schemeClr val="bg1"/>
              </a:solidFill>
              <a:latin typeface="Arial Narrow" panose="020B0606020202030204" pitchFamily="34" charset="0"/>
            </a:endParaRPr>
          </a:p>
        </p:txBody>
      </p:sp>
      <p:sp>
        <p:nvSpPr>
          <p:cNvPr id="18" name="TextBox 17"/>
          <p:cNvSpPr txBox="1"/>
          <p:nvPr/>
        </p:nvSpPr>
        <p:spPr>
          <a:xfrm>
            <a:off x="9586086" y="1293185"/>
            <a:ext cx="409086" cy="276999"/>
          </a:xfrm>
          <a:prstGeom prst="rect">
            <a:avLst/>
          </a:prstGeom>
          <a:noFill/>
        </p:spPr>
        <p:txBody>
          <a:bodyPr wrap="none" rtlCol="0">
            <a:spAutoFit/>
          </a:bodyPr>
          <a:lstStyle/>
          <a:p>
            <a:pPr algn="ctr"/>
            <a:r>
              <a:rPr lang="en-US" altLang="zh-CN" sz="1200" b="1" dirty="0">
                <a:solidFill>
                  <a:schemeClr val="bg1"/>
                </a:solidFill>
                <a:latin typeface="Arial Narrow" panose="020B0606020202030204" pitchFamily="34" charset="0"/>
              </a:rPr>
              <a:t>1</a:t>
            </a:r>
            <a:r>
              <a:rPr lang="zh-CN" altLang="en-US" sz="1200" b="1" dirty="0">
                <a:solidFill>
                  <a:schemeClr val="bg1"/>
                </a:solidFill>
                <a:latin typeface="Arial Narrow" panose="020B0606020202030204" pitchFamily="34" charset="0"/>
              </a:rPr>
              <a:t>人</a:t>
            </a:r>
            <a:endParaRPr lang="en-US" altLang="zh-CN" sz="1200" b="1" dirty="0">
              <a:solidFill>
                <a:schemeClr val="bg1"/>
              </a:solidFill>
              <a:latin typeface="Arial Narrow" panose="020B0606020202030204" pitchFamily="34" charset="0"/>
            </a:endParaRPr>
          </a:p>
        </p:txBody>
      </p:sp>
      <p:sp>
        <p:nvSpPr>
          <p:cNvPr id="21" name="TextBox 20"/>
          <p:cNvSpPr txBox="1"/>
          <p:nvPr/>
        </p:nvSpPr>
        <p:spPr>
          <a:xfrm>
            <a:off x="9919546" y="1454638"/>
            <a:ext cx="445956" cy="307777"/>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2</a:t>
            </a:r>
            <a:r>
              <a:rPr lang="zh-CN" altLang="en-US" sz="1400" b="1" dirty="0">
                <a:solidFill>
                  <a:schemeClr val="bg1"/>
                </a:solidFill>
                <a:latin typeface="Arial Narrow" panose="020B0606020202030204" pitchFamily="34" charset="0"/>
              </a:rPr>
              <a:t>人</a:t>
            </a:r>
            <a:endParaRPr lang="en-US" altLang="zh-CN" sz="1400" b="1" dirty="0">
              <a:solidFill>
                <a:schemeClr val="bg1"/>
              </a:solidFill>
              <a:latin typeface="Arial Narrow" panose="020B0606020202030204" pitchFamily="34" charset="0"/>
            </a:endParaRPr>
          </a:p>
        </p:txBody>
      </p:sp>
      <p:sp>
        <p:nvSpPr>
          <p:cNvPr id="22" name="TextBox 21"/>
          <p:cNvSpPr txBox="1"/>
          <p:nvPr/>
        </p:nvSpPr>
        <p:spPr>
          <a:xfrm>
            <a:off x="10245454" y="1771493"/>
            <a:ext cx="445956" cy="307777"/>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3</a:t>
            </a:r>
            <a:r>
              <a:rPr lang="zh-CN" altLang="en-US" sz="1400" b="1" dirty="0">
                <a:solidFill>
                  <a:schemeClr val="bg1"/>
                </a:solidFill>
                <a:latin typeface="Arial Narrow" panose="020B0606020202030204" pitchFamily="34" charset="0"/>
              </a:rPr>
              <a:t>人</a:t>
            </a:r>
            <a:endParaRPr lang="en-US" altLang="zh-CN" sz="1400" b="1" dirty="0">
              <a:solidFill>
                <a:schemeClr val="bg1"/>
              </a:solidFill>
              <a:latin typeface="Arial Narrow" panose="020B0606020202030204" pitchFamily="34" charset="0"/>
            </a:endParaRPr>
          </a:p>
        </p:txBody>
      </p:sp>
      <p:sp>
        <p:nvSpPr>
          <p:cNvPr id="23" name="TextBox 22"/>
          <p:cNvSpPr txBox="1"/>
          <p:nvPr/>
        </p:nvSpPr>
        <p:spPr>
          <a:xfrm>
            <a:off x="10426514" y="2224143"/>
            <a:ext cx="445956" cy="307777"/>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2</a:t>
            </a:r>
            <a:r>
              <a:rPr lang="zh-CN" altLang="en-US" sz="1400" b="1" dirty="0">
                <a:solidFill>
                  <a:schemeClr val="bg1"/>
                </a:solidFill>
                <a:latin typeface="Arial Narrow" panose="020B0606020202030204" pitchFamily="34" charset="0"/>
              </a:rPr>
              <a:t>人</a:t>
            </a:r>
            <a:endParaRPr lang="en-US" altLang="zh-CN" sz="1400" b="1" dirty="0">
              <a:solidFill>
                <a:schemeClr val="bg1"/>
              </a:solidFill>
              <a:latin typeface="Arial Narrow" panose="020B0606020202030204" pitchFamily="34" charset="0"/>
            </a:endParaRPr>
          </a:p>
        </p:txBody>
      </p:sp>
      <p:sp>
        <p:nvSpPr>
          <p:cNvPr id="24" name="TextBox 23"/>
          <p:cNvSpPr txBox="1"/>
          <p:nvPr/>
        </p:nvSpPr>
        <p:spPr>
          <a:xfrm>
            <a:off x="8789422" y="4334993"/>
            <a:ext cx="805029" cy="738664"/>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55-60</a:t>
            </a:r>
            <a:r>
              <a:rPr lang="zh-CN" altLang="en-US" sz="1400" b="1" dirty="0">
                <a:solidFill>
                  <a:schemeClr val="bg1"/>
                </a:solidFill>
                <a:latin typeface="Arial Narrow" panose="020B0606020202030204" pitchFamily="34" charset="0"/>
              </a:rPr>
              <a:t>岁</a:t>
            </a:r>
            <a:endParaRPr lang="en-US" altLang="zh-CN" sz="1400" b="1" dirty="0">
              <a:solidFill>
                <a:schemeClr val="bg1"/>
              </a:solidFill>
              <a:latin typeface="Arial Narrow" panose="020B0606020202030204" pitchFamily="34" charset="0"/>
            </a:endParaRPr>
          </a:p>
          <a:p>
            <a:pPr algn="ctr"/>
            <a:r>
              <a:rPr lang="en-US" altLang="zh-CN" sz="1400" b="1" dirty="0">
                <a:solidFill>
                  <a:schemeClr val="bg1"/>
                </a:solidFill>
                <a:latin typeface="Arial Narrow" panose="020B0606020202030204" pitchFamily="34" charset="0"/>
              </a:rPr>
              <a:t>24%</a:t>
            </a:r>
            <a:endParaRPr lang="en-US" altLang="zh-CN" sz="1400" b="1" dirty="0">
              <a:solidFill>
                <a:schemeClr val="bg1"/>
              </a:solidFill>
              <a:latin typeface="Arial Narrow" panose="020B0606020202030204" pitchFamily="34" charset="0"/>
            </a:endParaRPr>
          </a:p>
          <a:p>
            <a:pPr algn="ctr"/>
            <a:r>
              <a:rPr lang="zh-CN" altLang="en-US" sz="1400" b="1" dirty="0">
                <a:solidFill>
                  <a:schemeClr val="bg1"/>
                </a:solidFill>
                <a:latin typeface="Arial Narrow" panose="020B0606020202030204" pitchFamily="34" charset="0"/>
              </a:rPr>
              <a:t>（</a:t>
            </a:r>
            <a:r>
              <a:rPr lang="en-US" altLang="zh-CN" sz="1400" b="1" dirty="0">
                <a:solidFill>
                  <a:schemeClr val="bg1"/>
                </a:solidFill>
                <a:latin typeface="Arial Narrow" panose="020B0606020202030204" pitchFamily="34" charset="0"/>
              </a:rPr>
              <a:t>6</a:t>
            </a:r>
            <a:r>
              <a:rPr lang="zh-CN" altLang="en-US" sz="1400" b="1" dirty="0">
                <a:solidFill>
                  <a:schemeClr val="bg1"/>
                </a:solidFill>
                <a:latin typeface="Arial Narrow" panose="020B0606020202030204" pitchFamily="34" charset="0"/>
              </a:rPr>
              <a:t>人）</a:t>
            </a:r>
            <a:endParaRPr lang="zh-CN" altLang="en-US" sz="1400" b="1" dirty="0">
              <a:solidFill>
                <a:schemeClr val="bg1"/>
              </a:solidFill>
              <a:latin typeface="Arial Narrow" panose="020B0606020202030204" pitchFamily="34" charset="0"/>
            </a:endParaRPr>
          </a:p>
        </p:txBody>
      </p:sp>
      <p:sp>
        <p:nvSpPr>
          <p:cNvPr id="25" name="TextBox 24"/>
          <p:cNvSpPr txBox="1"/>
          <p:nvPr/>
        </p:nvSpPr>
        <p:spPr>
          <a:xfrm>
            <a:off x="9666062" y="4188644"/>
            <a:ext cx="805029" cy="738664"/>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30-34</a:t>
            </a:r>
            <a:r>
              <a:rPr lang="zh-CN" altLang="en-US" sz="1400" b="1" dirty="0">
                <a:solidFill>
                  <a:schemeClr val="bg1"/>
                </a:solidFill>
                <a:latin typeface="Arial Narrow" panose="020B0606020202030204" pitchFamily="34" charset="0"/>
              </a:rPr>
              <a:t>岁</a:t>
            </a:r>
            <a:endParaRPr lang="en-US" altLang="zh-CN" sz="1400" b="1" dirty="0">
              <a:solidFill>
                <a:schemeClr val="bg1"/>
              </a:solidFill>
              <a:latin typeface="Arial Narrow" panose="020B0606020202030204" pitchFamily="34" charset="0"/>
            </a:endParaRPr>
          </a:p>
          <a:p>
            <a:pPr algn="ctr"/>
            <a:r>
              <a:rPr lang="en-US" altLang="zh-CN" sz="1400" b="1" dirty="0">
                <a:solidFill>
                  <a:schemeClr val="bg1"/>
                </a:solidFill>
                <a:latin typeface="Arial Narrow" panose="020B0606020202030204" pitchFamily="34" charset="0"/>
              </a:rPr>
              <a:t>20%</a:t>
            </a:r>
            <a:endParaRPr lang="en-US" altLang="zh-CN" sz="1400" b="1" dirty="0">
              <a:solidFill>
                <a:schemeClr val="bg1"/>
              </a:solidFill>
              <a:latin typeface="Arial Narrow" panose="020B0606020202030204" pitchFamily="34" charset="0"/>
            </a:endParaRPr>
          </a:p>
          <a:p>
            <a:pPr algn="ctr"/>
            <a:r>
              <a:rPr lang="zh-CN" altLang="en-US" sz="1400" b="1" dirty="0">
                <a:solidFill>
                  <a:schemeClr val="bg1"/>
                </a:solidFill>
                <a:latin typeface="Arial Narrow" panose="020B0606020202030204" pitchFamily="34" charset="0"/>
              </a:rPr>
              <a:t>（</a:t>
            </a:r>
            <a:r>
              <a:rPr lang="en-US" altLang="zh-CN" sz="1400" b="1" dirty="0">
                <a:solidFill>
                  <a:schemeClr val="bg1"/>
                </a:solidFill>
                <a:latin typeface="Arial Narrow" panose="020B0606020202030204" pitchFamily="34" charset="0"/>
              </a:rPr>
              <a:t>5</a:t>
            </a:r>
            <a:r>
              <a:rPr lang="zh-CN" altLang="en-US" sz="1400" b="1" dirty="0">
                <a:solidFill>
                  <a:schemeClr val="bg1"/>
                </a:solidFill>
                <a:latin typeface="Arial Narrow" panose="020B0606020202030204" pitchFamily="34" charset="0"/>
              </a:rPr>
              <a:t>人）</a:t>
            </a:r>
            <a:endParaRPr lang="zh-CN" altLang="en-US" sz="1400" b="1" dirty="0">
              <a:solidFill>
                <a:schemeClr val="bg1"/>
              </a:solidFill>
              <a:latin typeface="Arial Narrow" panose="020B0606020202030204" pitchFamily="34" charset="0"/>
            </a:endParaRPr>
          </a:p>
        </p:txBody>
      </p:sp>
      <p:sp>
        <p:nvSpPr>
          <p:cNvPr id="26" name="TextBox 25"/>
          <p:cNvSpPr txBox="1"/>
          <p:nvPr/>
        </p:nvSpPr>
        <p:spPr>
          <a:xfrm>
            <a:off x="9736985" y="5273503"/>
            <a:ext cx="805029" cy="738664"/>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35-39</a:t>
            </a:r>
            <a:r>
              <a:rPr lang="zh-CN" altLang="en-US" sz="1400" b="1" dirty="0">
                <a:solidFill>
                  <a:schemeClr val="bg1"/>
                </a:solidFill>
                <a:latin typeface="Arial Narrow" panose="020B0606020202030204" pitchFamily="34" charset="0"/>
              </a:rPr>
              <a:t>岁</a:t>
            </a:r>
            <a:endParaRPr lang="en-US" altLang="zh-CN" sz="1400" b="1" dirty="0">
              <a:solidFill>
                <a:schemeClr val="bg1"/>
              </a:solidFill>
              <a:latin typeface="Arial Narrow" panose="020B0606020202030204" pitchFamily="34" charset="0"/>
            </a:endParaRPr>
          </a:p>
          <a:p>
            <a:pPr algn="ctr"/>
            <a:r>
              <a:rPr lang="en-US" altLang="zh-CN" sz="1400" b="1" dirty="0">
                <a:solidFill>
                  <a:schemeClr val="bg1"/>
                </a:solidFill>
                <a:latin typeface="Arial Narrow" panose="020B0606020202030204" pitchFamily="34" charset="0"/>
              </a:rPr>
              <a:t>36%</a:t>
            </a:r>
            <a:endParaRPr lang="en-US" altLang="zh-CN" sz="1400" b="1" dirty="0">
              <a:solidFill>
                <a:schemeClr val="bg1"/>
              </a:solidFill>
              <a:latin typeface="Arial Narrow" panose="020B0606020202030204" pitchFamily="34" charset="0"/>
            </a:endParaRPr>
          </a:p>
          <a:p>
            <a:pPr algn="ctr"/>
            <a:r>
              <a:rPr lang="zh-CN" altLang="en-US" sz="1400" b="1" dirty="0">
                <a:solidFill>
                  <a:schemeClr val="bg1"/>
                </a:solidFill>
                <a:latin typeface="Arial Narrow" panose="020B0606020202030204" pitchFamily="34" charset="0"/>
              </a:rPr>
              <a:t>（</a:t>
            </a:r>
            <a:r>
              <a:rPr lang="en-US" altLang="zh-CN" sz="1400" b="1" dirty="0">
                <a:solidFill>
                  <a:schemeClr val="bg1"/>
                </a:solidFill>
                <a:latin typeface="Arial Narrow" panose="020B0606020202030204" pitchFamily="34" charset="0"/>
              </a:rPr>
              <a:t>9</a:t>
            </a:r>
            <a:r>
              <a:rPr lang="zh-CN" altLang="en-US" sz="1400" b="1" dirty="0">
                <a:solidFill>
                  <a:schemeClr val="bg1"/>
                </a:solidFill>
                <a:latin typeface="Arial Narrow" panose="020B0606020202030204" pitchFamily="34" charset="0"/>
              </a:rPr>
              <a:t>人）</a:t>
            </a:r>
            <a:endParaRPr lang="zh-CN" altLang="en-US" sz="1400" b="1" dirty="0">
              <a:solidFill>
                <a:schemeClr val="bg1"/>
              </a:solidFill>
              <a:latin typeface="Arial Narrow" panose="020B0606020202030204" pitchFamily="34" charset="0"/>
            </a:endParaRPr>
          </a:p>
        </p:txBody>
      </p:sp>
      <p:sp>
        <p:nvSpPr>
          <p:cNvPr id="27" name="TextBox 26"/>
          <p:cNvSpPr txBox="1"/>
          <p:nvPr/>
        </p:nvSpPr>
        <p:spPr>
          <a:xfrm>
            <a:off x="9012745" y="5708047"/>
            <a:ext cx="445956" cy="307777"/>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2</a:t>
            </a:r>
            <a:r>
              <a:rPr lang="zh-CN" altLang="en-US" sz="1400" b="1" dirty="0">
                <a:solidFill>
                  <a:schemeClr val="bg1"/>
                </a:solidFill>
                <a:latin typeface="Arial Narrow" panose="020B0606020202030204" pitchFamily="34" charset="0"/>
              </a:rPr>
              <a:t>人</a:t>
            </a:r>
            <a:endParaRPr lang="en-US" altLang="zh-CN" sz="1400" b="1" dirty="0">
              <a:solidFill>
                <a:schemeClr val="bg1"/>
              </a:solidFill>
              <a:latin typeface="Arial Narrow" panose="020B0606020202030204" pitchFamily="34" charset="0"/>
            </a:endParaRPr>
          </a:p>
        </p:txBody>
      </p:sp>
      <p:sp>
        <p:nvSpPr>
          <p:cNvPr id="28" name="TextBox 27"/>
          <p:cNvSpPr txBox="1"/>
          <p:nvPr/>
        </p:nvSpPr>
        <p:spPr>
          <a:xfrm>
            <a:off x="8676283" y="5444009"/>
            <a:ext cx="445956" cy="307777"/>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2</a:t>
            </a:r>
            <a:r>
              <a:rPr lang="zh-CN" altLang="en-US" sz="1400" b="1" dirty="0">
                <a:solidFill>
                  <a:schemeClr val="bg1"/>
                </a:solidFill>
                <a:latin typeface="Arial Narrow" panose="020B0606020202030204" pitchFamily="34" charset="0"/>
              </a:rPr>
              <a:t>人</a:t>
            </a:r>
            <a:endParaRPr lang="en-US" altLang="zh-CN" sz="1400" b="1" dirty="0">
              <a:solidFill>
                <a:schemeClr val="bg1"/>
              </a:solidFill>
              <a:latin typeface="Arial Narrow" panose="020B0606020202030204" pitchFamily="34" charset="0"/>
            </a:endParaRPr>
          </a:p>
        </p:txBody>
      </p:sp>
      <p:sp>
        <p:nvSpPr>
          <p:cNvPr id="29" name="TextBox 28"/>
          <p:cNvSpPr txBox="1"/>
          <p:nvPr/>
        </p:nvSpPr>
        <p:spPr>
          <a:xfrm>
            <a:off x="8466563" y="5116600"/>
            <a:ext cx="445956" cy="307777"/>
          </a:xfrm>
          <a:prstGeom prst="rect">
            <a:avLst/>
          </a:prstGeom>
          <a:noFill/>
        </p:spPr>
        <p:txBody>
          <a:bodyPr wrap="none" rtlCol="0">
            <a:spAutoFit/>
          </a:bodyPr>
          <a:lstStyle/>
          <a:p>
            <a:pPr algn="ctr"/>
            <a:r>
              <a:rPr lang="en-US" altLang="zh-CN" sz="1400" b="1" dirty="0">
                <a:solidFill>
                  <a:schemeClr val="bg1"/>
                </a:solidFill>
                <a:latin typeface="Arial Narrow" panose="020B0606020202030204" pitchFamily="34" charset="0"/>
              </a:rPr>
              <a:t>1</a:t>
            </a:r>
            <a:r>
              <a:rPr lang="zh-CN" altLang="en-US" sz="1400" b="1" dirty="0">
                <a:solidFill>
                  <a:schemeClr val="bg1"/>
                </a:solidFill>
                <a:latin typeface="Arial Narrow" panose="020B0606020202030204" pitchFamily="34" charset="0"/>
              </a:rPr>
              <a:t>人</a:t>
            </a:r>
            <a:endParaRPr lang="en-US" altLang="zh-CN" sz="1400" b="1" dirty="0">
              <a:solidFill>
                <a:schemeClr val="bg1"/>
              </a:solidFill>
              <a:latin typeface="Arial Narrow" panose="020B0606020202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231688" cy="777875"/>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a:p>
        </p:txBody>
      </p:sp>
      <p:grpSp>
        <p:nvGrpSpPr>
          <p:cNvPr id="2" name="Group 3"/>
          <p:cNvGrpSpPr/>
          <p:nvPr/>
        </p:nvGrpSpPr>
        <p:grpSpPr bwMode="auto">
          <a:xfrm>
            <a:off x="277812" y="-19051"/>
            <a:ext cx="11914188" cy="6877051"/>
            <a:chOff x="109" y="0"/>
            <a:chExt cx="5610" cy="4332"/>
          </a:xfrm>
        </p:grpSpPr>
        <p:pic>
          <p:nvPicPr>
            <p:cNvPr id="6"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sp>
          <p:nvSpPr>
            <p:cNvPr id="7" name="Rectangle 6"/>
            <p:cNvSpPr>
              <a:spLocks noChangeArrowheads="1"/>
            </p:cNvSpPr>
            <p:nvPr/>
          </p:nvSpPr>
          <p:spPr bwMode="auto">
            <a:xfrm>
              <a:off x="109" y="4120"/>
              <a:ext cx="5610" cy="210"/>
            </a:xfrm>
            <a:prstGeom prst="rect">
              <a:avLst/>
            </a:prstGeom>
            <a:solidFill>
              <a:srgbClr val="004AB8"/>
            </a:solidFill>
            <a:ln w="9525">
              <a:noFill/>
              <a:miter lim="800000"/>
            </a:ln>
          </p:spPr>
          <p:txBody>
            <a:bodyPr wrap="none" anchor="ctr"/>
            <a:lstStyle/>
            <a:p>
              <a:endParaRPr lang="zh-CN" altLang="en-US"/>
            </a:p>
          </p:txBody>
        </p:sp>
        <p:sp>
          <p:nvSpPr>
            <p:cNvPr id="8" name="Text Box 7"/>
            <p:cNvSpPr txBox="1">
              <a:spLocks noChangeArrowheads="1"/>
            </p:cNvSpPr>
            <p:nvPr/>
          </p:nvSpPr>
          <p:spPr bwMode="auto">
            <a:xfrm>
              <a:off x="228" y="4120"/>
              <a:ext cx="5491" cy="212"/>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Bodoni MT Black" panose="02070A03080606020203"/>
                  <a:ea typeface="BatangChe" panose="02030609000101010101" pitchFamily="49" charset="-127"/>
                </a:rPr>
                <a:t>植</a:t>
              </a:r>
              <a:r>
                <a:rPr lang="zh-CN" altLang="en-US" sz="1600" b="1">
                  <a:solidFill>
                    <a:schemeClr val="bg1"/>
                  </a:solidFill>
                  <a:latin typeface="Times New Roman" panose="02020603050405020304" pitchFamily="18" charset="0"/>
                  <a:ea typeface="BatangChe" panose="02030609000101010101" pitchFamily="49" charset="-127"/>
                </a:rPr>
                <a:t>物保护学院     </a:t>
              </a:r>
              <a:r>
                <a:rPr lang="en-US" altLang="zh-CN" sz="1600" b="1">
                  <a:solidFill>
                    <a:schemeClr val="bg1"/>
                  </a:solidFill>
                  <a:latin typeface="Times New Roman" panose="02020603050405020304" pitchFamily="18" charset="0"/>
                  <a:ea typeface="BatangChe" panose="02030609000101010101" pitchFamily="49" charset="-127"/>
                </a:rPr>
                <a:t>College of Plant Protection</a:t>
              </a:r>
              <a:endParaRPr lang="en-US" altLang="zh-CN" sz="1600" b="1">
                <a:solidFill>
                  <a:schemeClr val="bg1"/>
                </a:solidFill>
                <a:latin typeface="Times New Roman" panose="02020603050405020304" pitchFamily="18" charset="0"/>
                <a:ea typeface="BatangChe" panose="02030609000101010101" pitchFamily="49" charset="-127"/>
              </a:endParaRPr>
            </a:p>
          </p:txBody>
        </p:sp>
      </p:grpSp>
      <p:pic>
        <p:nvPicPr>
          <p:cNvPr id="10"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2"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19" name="Rectangle 18"/>
          <p:cNvSpPr/>
          <p:nvPr/>
        </p:nvSpPr>
        <p:spPr>
          <a:xfrm>
            <a:off x="175431" y="936973"/>
            <a:ext cx="532389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2.1 </a:t>
            </a:r>
            <a:r>
              <a:rPr lang="zh-CN" altLang="en-US" sz="3600" b="1" dirty="0">
                <a:solidFill>
                  <a:srgbClr val="3400F4"/>
                </a:solidFill>
                <a:latin typeface="微软雅黑" panose="020B0503020204020204" pitchFamily="34" charset="-122"/>
                <a:ea typeface="微软雅黑" panose="020B0503020204020204" pitchFamily="34" charset="-122"/>
              </a:rPr>
              <a:t>师资队伍</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师资现状</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pic>
        <p:nvPicPr>
          <p:cNvPr id="14" name="图片 2"/>
          <p:cNvPicPr>
            <a:picLocks noChangeAspect="1" noChangeArrowheads="1"/>
          </p:cNvPicPr>
          <p:nvPr/>
        </p:nvPicPr>
        <p:blipFill>
          <a:blip r:embed="rId3" cstate="print"/>
          <a:srcRect/>
          <a:stretch>
            <a:fillRect/>
          </a:stretch>
        </p:blipFill>
        <p:spPr bwMode="auto">
          <a:xfrm>
            <a:off x="7187593" y="2407929"/>
            <a:ext cx="1178328" cy="1548000"/>
          </a:xfrm>
          <a:prstGeom prst="rect">
            <a:avLst/>
          </a:prstGeom>
          <a:noFill/>
          <a:ln w="9525">
            <a:noFill/>
            <a:miter lim="800000"/>
            <a:headEnd/>
            <a:tailEnd/>
          </a:ln>
        </p:spPr>
      </p:pic>
      <p:sp>
        <p:nvSpPr>
          <p:cNvPr id="16" name="文本框 4"/>
          <p:cNvSpPr txBox="1">
            <a:spLocks noChangeArrowheads="1"/>
          </p:cNvSpPr>
          <p:nvPr/>
        </p:nvSpPr>
        <p:spPr bwMode="auto">
          <a:xfrm>
            <a:off x="6924868" y="4336226"/>
            <a:ext cx="1970087" cy="398462"/>
          </a:xfrm>
          <a:prstGeom prst="rect">
            <a:avLst/>
          </a:prstGeom>
          <a:noFill/>
          <a:ln w="9525">
            <a:noFill/>
            <a:miter lim="800000"/>
          </a:ln>
        </p:spPr>
        <p:txBody>
          <a:bodyPr wrap="none">
            <a:spAutoFit/>
          </a:bodyPr>
          <a:lstStyle/>
          <a:p>
            <a:pPr eaLnBrk="0" hangingPunct="0"/>
            <a:r>
              <a:rPr lang="zh-CN" altLang="en-US" sz="2000" dirty="0">
                <a:ea typeface="楷体" panose="02010609060101010101" pitchFamily="49" charset="-122"/>
                <a:sym typeface="宋体" panose="02010600030101010101" pitchFamily="2" charset="-122"/>
              </a:rPr>
              <a:t>国家百千万人才</a:t>
            </a:r>
            <a:endParaRPr lang="zh-CN" altLang="en-US" sz="2000" dirty="0">
              <a:ea typeface="楷体" panose="02010609060101010101" pitchFamily="49" charset="-122"/>
              <a:sym typeface="宋体" panose="02010600030101010101" pitchFamily="2" charset="-122"/>
            </a:endParaRPr>
          </a:p>
        </p:txBody>
      </p:sp>
      <p:sp>
        <p:nvSpPr>
          <p:cNvPr id="18" name="文本框 6"/>
          <p:cNvSpPr txBox="1">
            <a:spLocks noChangeArrowheads="1"/>
          </p:cNvSpPr>
          <p:nvPr/>
        </p:nvSpPr>
        <p:spPr bwMode="auto">
          <a:xfrm>
            <a:off x="7091082" y="4073552"/>
            <a:ext cx="1333500" cy="368300"/>
          </a:xfrm>
          <a:prstGeom prst="rect">
            <a:avLst/>
          </a:prstGeom>
          <a:noFill/>
          <a:ln w="9525">
            <a:noFill/>
            <a:miter lim="800000"/>
          </a:ln>
        </p:spPr>
        <p:txBody>
          <a:bodyPr wrap="none">
            <a:spAutoFit/>
          </a:bodyPr>
          <a:lstStyle/>
          <a:p>
            <a:pPr eaLnBrk="0" hangingPunct="0"/>
            <a:r>
              <a:rPr lang="zh-CN" altLang="en-US" dirty="0">
                <a:ea typeface="楷体" panose="02010609060101010101" pitchFamily="49" charset="-122"/>
              </a:rPr>
              <a:t>李多川教授</a:t>
            </a:r>
            <a:endParaRPr lang="zh-CN" altLang="en-US" dirty="0"/>
          </a:p>
        </p:txBody>
      </p:sp>
      <p:pic>
        <p:nvPicPr>
          <p:cNvPr id="22" name="图片 1"/>
          <p:cNvPicPr>
            <a:picLocks noChangeAspect="1" noChangeArrowheads="1"/>
          </p:cNvPicPr>
          <p:nvPr/>
        </p:nvPicPr>
        <p:blipFill>
          <a:blip r:embed="rId4" cstate="print"/>
          <a:srcRect l="9187" r="21622"/>
          <a:stretch>
            <a:fillRect/>
          </a:stretch>
        </p:blipFill>
        <p:spPr bwMode="auto">
          <a:xfrm>
            <a:off x="372013" y="2407929"/>
            <a:ext cx="2264548" cy="1548000"/>
          </a:xfrm>
          <a:prstGeom prst="rect">
            <a:avLst/>
          </a:prstGeom>
          <a:noFill/>
          <a:ln w="9525">
            <a:noFill/>
            <a:miter lim="800000"/>
            <a:headEnd/>
            <a:tailEnd/>
          </a:ln>
        </p:spPr>
      </p:pic>
      <p:sp>
        <p:nvSpPr>
          <p:cNvPr id="23" name="矩形 210956"/>
          <p:cNvSpPr>
            <a:spLocks noChangeArrowheads="1"/>
          </p:cNvSpPr>
          <p:nvPr/>
        </p:nvSpPr>
        <p:spPr bwMode="auto">
          <a:xfrm>
            <a:off x="387274" y="4044813"/>
            <a:ext cx="2039938" cy="646112"/>
          </a:xfrm>
          <a:prstGeom prst="rect">
            <a:avLst/>
          </a:prstGeom>
          <a:noFill/>
          <a:ln w="9525">
            <a:noFill/>
            <a:miter lim="800000"/>
          </a:ln>
        </p:spPr>
        <p:txBody>
          <a:bodyPr>
            <a:spAutoFit/>
          </a:bodyPr>
          <a:lstStyle/>
          <a:p>
            <a:pPr algn="ctr"/>
            <a:r>
              <a:rPr lang="zh-CN" altLang="en-US" dirty="0">
                <a:ea typeface="楷体" panose="02010609060101010101" pitchFamily="49" charset="-122"/>
                <a:sym typeface="宋体" panose="02010600030101010101" pitchFamily="2" charset="-122"/>
              </a:rPr>
              <a:t> 印象初教授</a:t>
            </a:r>
            <a:endParaRPr lang="zh-CN" altLang="en-US" dirty="0">
              <a:ea typeface="楷体" panose="02010609060101010101" pitchFamily="49" charset="-122"/>
              <a:sym typeface="宋体" panose="02010600030101010101" pitchFamily="2" charset="-122"/>
            </a:endParaRPr>
          </a:p>
          <a:p>
            <a:pPr algn="ctr"/>
            <a:r>
              <a:rPr lang="zh-CN" altLang="en-US" dirty="0">
                <a:ea typeface="楷体" panose="02010609060101010101" pitchFamily="49" charset="-122"/>
              </a:rPr>
              <a:t>中国科学院</a:t>
            </a:r>
            <a:r>
              <a:rPr lang="zh-CN" altLang="en-US" dirty="0">
                <a:ea typeface="楷体" panose="02010609060101010101" pitchFamily="49" charset="-122"/>
                <a:sym typeface="宋体" panose="02010600030101010101" pitchFamily="2" charset="-122"/>
              </a:rPr>
              <a:t>院士</a:t>
            </a:r>
            <a:endParaRPr lang="zh-CN" altLang="en-US" dirty="0">
              <a:ea typeface="楷体" panose="02010609060101010101" pitchFamily="49" charset="-122"/>
            </a:endParaRPr>
          </a:p>
        </p:txBody>
      </p:sp>
      <p:sp>
        <p:nvSpPr>
          <p:cNvPr id="24" name="矩形 210956"/>
          <p:cNvSpPr>
            <a:spLocks noChangeArrowheads="1"/>
          </p:cNvSpPr>
          <p:nvPr/>
        </p:nvSpPr>
        <p:spPr bwMode="auto">
          <a:xfrm>
            <a:off x="2775042" y="4049990"/>
            <a:ext cx="2146300" cy="922337"/>
          </a:xfrm>
          <a:prstGeom prst="rect">
            <a:avLst/>
          </a:prstGeom>
          <a:noFill/>
          <a:ln w="9525">
            <a:noFill/>
            <a:miter lim="800000"/>
          </a:ln>
        </p:spPr>
        <p:txBody>
          <a:bodyPr>
            <a:spAutoFit/>
          </a:bodyPr>
          <a:lstStyle/>
          <a:p>
            <a:pPr algn="ctr"/>
            <a:r>
              <a:rPr lang="zh-CN" altLang="en-US" dirty="0">
                <a:ea typeface="楷体" panose="02010609060101010101" pitchFamily="49" charset="-122"/>
                <a:sym typeface="宋体" panose="02010600030101010101" pitchFamily="2" charset="-122"/>
              </a:rPr>
              <a:t>李玉教授</a:t>
            </a:r>
            <a:endParaRPr lang="zh-CN" altLang="en-US" dirty="0">
              <a:ea typeface="楷体" panose="02010609060101010101" pitchFamily="49" charset="-122"/>
              <a:sym typeface="宋体" panose="02010600030101010101" pitchFamily="2" charset="-122"/>
            </a:endParaRPr>
          </a:p>
          <a:p>
            <a:pPr algn="ctr"/>
            <a:r>
              <a:rPr lang="zh-CN" altLang="en-US" dirty="0">
                <a:ea typeface="楷体" panose="02010609060101010101" pitchFamily="49" charset="-122"/>
              </a:rPr>
              <a:t>中国工程院</a:t>
            </a:r>
            <a:r>
              <a:rPr lang="zh-CN" altLang="en-US" dirty="0">
                <a:ea typeface="楷体" panose="02010609060101010101" pitchFamily="49" charset="-122"/>
                <a:sym typeface="宋体" panose="02010600030101010101" pitchFamily="2" charset="-122"/>
              </a:rPr>
              <a:t>院士</a:t>
            </a:r>
            <a:endParaRPr lang="zh-CN" altLang="en-US" dirty="0">
              <a:ea typeface="楷体" panose="02010609060101010101" pitchFamily="49" charset="-122"/>
              <a:sym typeface="宋体" panose="02010600030101010101" pitchFamily="2" charset="-122"/>
            </a:endParaRPr>
          </a:p>
          <a:p>
            <a:pPr algn="ctr"/>
            <a:r>
              <a:rPr lang="zh-CN" altLang="en-US" dirty="0">
                <a:ea typeface="楷体" panose="02010609060101010101" pitchFamily="49" charset="-122"/>
                <a:sym typeface="宋体" panose="02010600030101010101" pitchFamily="2" charset="-122"/>
              </a:rPr>
              <a:t>名誉院长</a:t>
            </a:r>
            <a:r>
              <a:rPr lang="zh-CN" altLang="en-US" dirty="0">
                <a:ea typeface="楷体" panose="02010609060101010101" pitchFamily="49" charset="-122"/>
              </a:rPr>
              <a:t> </a:t>
            </a:r>
            <a:endParaRPr lang="zh-CN" altLang="en-US" dirty="0">
              <a:ea typeface="楷体" panose="02010609060101010101" pitchFamily="49" charset="-122"/>
            </a:endParaRPr>
          </a:p>
        </p:txBody>
      </p:sp>
      <p:pic>
        <p:nvPicPr>
          <p:cNvPr id="25" name="图片 3" descr="20109494231360.jpg"/>
          <p:cNvPicPr>
            <a:picLocks noChangeAspect="1" noChangeArrowheads="1"/>
          </p:cNvPicPr>
          <p:nvPr/>
        </p:nvPicPr>
        <p:blipFill>
          <a:blip r:embed="rId5" cstate="print"/>
          <a:srcRect/>
          <a:stretch>
            <a:fillRect/>
          </a:stretch>
        </p:blipFill>
        <p:spPr bwMode="auto">
          <a:xfrm>
            <a:off x="2747724" y="2407929"/>
            <a:ext cx="2250186" cy="1548000"/>
          </a:xfrm>
          <a:prstGeom prst="rect">
            <a:avLst/>
          </a:prstGeom>
          <a:noFill/>
          <a:ln w="9525">
            <a:noFill/>
            <a:miter lim="800000"/>
            <a:headEnd/>
            <a:tailEnd/>
          </a:ln>
        </p:spPr>
      </p:pic>
      <p:sp>
        <p:nvSpPr>
          <p:cNvPr id="26" name="文本框 4"/>
          <p:cNvSpPr txBox="1">
            <a:spLocks noChangeArrowheads="1"/>
          </p:cNvSpPr>
          <p:nvPr/>
        </p:nvSpPr>
        <p:spPr bwMode="auto">
          <a:xfrm>
            <a:off x="9516467" y="4386661"/>
            <a:ext cx="2249334" cy="400110"/>
          </a:xfrm>
          <a:prstGeom prst="rect">
            <a:avLst/>
          </a:prstGeom>
          <a:noFill/>
          <a:ln w="9525">
            <a:noFill/>
            <a:miter lim="800000"/>
          </a:ln>
        </p:spPr>
        <p:txBody>
          <a:bodyPr wrap="none">
            <a:spAutoFit/>
          </a:bodyPr>
          <a:lstStyle/>
          <a:p>
            <a:pPr eaLnBrk="0" hangingPunct="0"/>
            <a:r>
              <a:rPr lang="zh-CN" altLang="en-US" sz="2000" dirty="0">
                <a:ea typeface="楷体" panose="02010609060101010101" pitchFamily="49" charset="-122"/>
                <a:sym typeface="宋体" panose="02010600030101010101" pitchFamily="2" charset="-122"/>
              </a:rPr>
              <a:t>泰山学者特聘教授</a:t>
            </a:r>
            <a:endParaRPr lang="zh-CN" altLang="en-US" sz="2000" dirty="0">
              <a:ea typeface="楷体" panose="02010609060101010101" pitchFamily="49" charset="-122"/>
              <a:sym typeface="宋体" panose="02010600030101010101" pitchFamily="2" charset="-122"/>
            </a:endParaRPr>
          </a:p>
        </p:txBody>
      </p:sp>
      <p:sp>
        <p:nvSpPr>
          <p:cNvPr id="27" name="文本框 6"/>
          <p:cNvSpPr txBox="1">
            <a:spLocks noChangeArrowheads="1"/>
          </p:cNvSpPr>
          <p:nvPr/>
        </p:nvSpPr>
        <p:spPr bwMode="auto">
          <a:xfrm>
            <a:off x="10617194" y="4103510"/>
            <a:ext cx="1338828" cy="369332"/>
          </a:xfrm>
          <a:prstGeom prst="rect">
            <a:avLst/>
          </a:prstGeom>
          <a:noFill/>
          <a:ln w="9525">
            <a:noFill/>
            <a:miter lim="800000"/>
          </a:ln>
        </p:spPr>
        <p:txBody>
          <a:bodyPr wrap="none">
            <a:spAutoFit/>
          </a:bodyPr>
          <a:lstStyle/>
          <a:p>
            <a:pPr eaLnBrk="0" hangingPunct="0"/>
            <a:r>
              <a:rPr lang="zh-CN" altLang="en-US" dirty="0">
                <a:ea typeface="楷体" panose="02010609060101010101" pitchFamily="49" charset="-122"/>
              </a:rPr>
              <a:t>李向东教授</a:t>
            </a:r>
            <a:endParaRPr lang="zh-CN" altLang="en-US" dirty="0"/>
          </a:p>
        </p:txBody>
      </p:sp>
      <p:sp>
        <p:nvSpPr>
          <p:cNvPr id="28" name="矩形 210956"/>
          <p:cNvSpPr>
            <a:spLocks noChangeArrowheads="1"/>
          </p:cNvSpPr>
          <p:nvPr/>
        </p:nvSpPr>
        <p:spPr bwMode="auto">
          <a:xfrm>
            <a:off x="5025827" y="4072460"/>
            <a:ext cx="2039938" cy="677108"/>
          </a:xfrm>
          <a:prstGeom prst="rect">
            <a:avLst/>
          </a:prstGeom>
          <a:noFill/>
          <a:ln w="9525">
            <a:noFill/>
            <a:miter lim="800000"/>
          </a:ln>
        </p:spPr>
        <p:txBody>
          <a:bodyPr>
            <a:spAutoFit/>
          </a:bodyPr>
          <a:lstStyle/>
          <a:p>
            <a:pPr algn="ctr"/>
            <a:r>
              <a:rPr lang="zh-CN" altLang="en-US" dirty="0">
                <a:ea typeface="楷体" panose="02010609060101010101" pitchFamily="49" charset="-122"/>
                <a:sym typeface="宋体" panose="02010600030101010101" pitchFamily="2" charset="-122"/>
              </a:rPr>
              <a:t> 董汉松教授</a:t>
            </a:r>
            <a:endParaRPr lang="zh-CN" altLang="en-US" dirty="0">
              <a:ea typeface="楷体" panose="02010609060101010101" pitchFamily="49" charset="-122"/>
              <a:sym typeface="宋体" panose="02010600030101010101" pitchFamily="2" charset="-122"/>
            </a:endParaRPr>
          </a:p>
          <a:p>
            <a:pPr algn="ctr"/>
            <a:r>
              <a:rPr lang="zh-CN" altLang="en-US" sz="2000" dirty="0">
                <a:ea typeface="楷体" panose="02010609060101010101" pitchFamily="49" charset="-122"/>
                <a:sym typeface="宋体" panose="02010600030101010101" pitchFamily="2" charset="-122"/>
              </a:rPr>
              <a:t>国家杰青</a:t>
            </a:r>
            <a:endParaRPr lang="zh-CN" altLang="en-US" sz="2000" dirty="0">
              <a:ea typeface="楷体" panose="02010609060101010101" pitchFamily="49" charset="-122"/>
              <a:sym typeface="宋体" panose="02010600030101010101" pitchFamily="2" charset="-122"/>
            </a:endParaRPr>
          </a:p>
        </p:txBody>
      </p:sp>
      <p:pic>
        <p:nvPicPr>
          <p:cNvPr id="29" name="Picture 4" descr="董汉松照片"/>
          <p:cNvPicPr>
            <a:picLocks noChangeAspect="1" noChangeArrowheads="1"/>
          </p:cNvPicPr>
          <p:nvPr/>
        </p:nvPicPr>
        <p:blipFill>
          <a:blip r:embed="rId6" cstate="print"/>
          <a:srcRect/>
          <a:stretch>
            <a:fillRect/>
          </a:stretch>
        </p:blipFill>
        <p:spPr bwMode="auto">
          <a:xfrm>
            <a:off x="5412827" y="2416982"/>
            <a:ext cx="1312018" cy="1548000"/>
          </a:xfrm>
          <a:prstGeom prst="rect">
            <a:avLst/>
          </a:prstGeom>
          <a:noFill/>
          <a:ln w="9525">
            <a:noFill/>
            <a:miter lim="800000"/>
            <a:headEnd/>
            <a:tailEnd/>
          </a:ln>
        </p:spPr>
      </p:pic>
      <p:pic>
        <p:nvPicPr>
          <p:cNvPr id="30" name="Picture 2" descr="http://zhibao.sdau.edu.cn/_upload/article/images/23/c4/1961f38b41ad9a7514706ea1beda/1685dfde-acdc-49b1-9ff2-c653e0d74daa.jpg"/>
          <p:cNvPicPr>
            <a:picLocks noChangeAspect="1" noChangeArrowheads="1"/>
          </p:cNvPicPr>
          <p:nvPr/>
        </p:nvPicPr>
        <p:blipFill>
          <a:blip r:embed="rId7" cstate="print"/>
          <a:srcRect/>
          <a:stretch>
            <a:fillRect/>
          </a:stretch>
        </p:blipFill>
        <p:spPr bwMode="auto">
          <a:xfrm>
            <a:off x="10710129" y="2407929"/>
            <a:ext cx="1161000" cy="1548000"/>
          </a:xfrm>
          <a:prstGeom prst="rect">
            <a:avLst/>
          </a:prstGeom>
          <a:noFill/>
        </p:spPr>
      </p:pic>
      <p:pic>
        <p:nvPicPr>
          <p:cNvPr id="31" name="Picture 3"/>
          <p:cNvPicPr>
            <a:picLocks noChangeAspect="1" noChangeArrowheads="1"/>
          </p:cNvPicPr>
          <p:nvPr/>
        </p:nvPicPr>
        <p:blipFill>
          <a:blip r:embed="rId8" cstate="print"/>
          <a:srcRect/>
          <a:stretch>
            <a:fillRect/>
          </a:stretch>
        </p:blipFill>
        <p:spPr bwMode="auto">
          <a:xfrm>
            <a:off x="8913855" y="2418561"/>
            <a:ext cx="1327335" cy="1548000"/>
          </a:xfrm>
          <a:prstGeom prst="rect">
            <a:avLst/>
          </a:prstGeom>
          <a:noFill/>
          <a:ln w="9525">
            <a:noFill/>
            <a:miter lim="800000"/>
            <a:headEnd/>
            <a:tailEnd/>
          </a:ln>
        </p:spPr>
      </p:pic>
      <p:sp>
        <p:nvSpPr>
          <p:cNvPr id="32" name="文本框 6"/>
          <p:cNvSpPr txBox="1">
            <a:spLocks noChangeArrowheads="1"/>
          </p:cNvSpPr>
          <p:nvPr/>
        </p:nvSpPr>
        <p:spPr bwMode="auto">
          <a:xfrm>
            <a:off x="8967741" y="4092877"/>
            <a:ext cx="1338828" cy="369332"/>
          </a:xfrm>
          <a:prstGeom prst="rect">
            <a:avLst/>
          </a:prstGeom>
          <a:noFill/>
          <a:ln w="9525">
            <a:noFill/>
            <a:miter lim="800000"/>
          </a:ln>
        </p:spPr>
        <p:txBody>
          <a:bodyPr wrap="none">
            <a:spAutoFit/>
          </a:bodyPr>
          <a:lstStyle/>
          <a:p>
            <a:pPr eaLnBrk="0" hangingPunct="0"/>
            <a:r>
              <a:rPr lang="zh-CN" altLang="en-US" dirty="0">
                <a:ea typeface="楷体" panose="02010609060101010101" pitchFamily="49" charset="-122"/>
              </a:rPr>
              <a:t>张修国教授</a:t>
            </a:r>
            <a:endParaRPr lang="zh-CN" altLang="en-US" dirty="0"/>
          </a:p>
        </p:txBody>
      </p:sp>
      <p:sp>
        <p:nvSpPr>
          <p:cNvPr id="33" name="TextBox 32"/>
          <p:cNvSpPr txBox="1"/>
          <p:nvPr/>
        </p:nvSpPr>
        <p:spPr>
          <a:xfrm>
            <a:off x="108738" y="1808367"/>
            <a:ext cx="1723549" cy="461665"/>
          </a:xfrm>
          <a:prstGeom prst="rect">
            <a:avLst/>
          </a:prstGeom>
          <a:noFill/>
        </p:spPr>
        <p:txBody>
          <a:bodyPr wrap="none" rtlCol="0">
            <a:spAutoFit/>
          </a:bodyPr>
          <a:lstStyle/>
          <a:p>
            <a:r>
              <a:rPr lang="zh-CN" altLang="en-US" sz="2400" b="1" dirty="0"/>
              <a:t>知名学者：</a:t>
            </a:r>
            <a:endParaRPr lang="zh-CN" altLang="en-US" sz="2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231688" cy="777875"/>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a:p>
        </p:txBody>
      </p:sp>
      <p:grpSp>
        <p:nvGrpSpPr>
          <p:cNvPr id="2" name="Group 3"/>
          <p:cNvGrpSpPr/>
          <p:nvPr/>
        </p:nvGrpSpPr>
        <p:grpSpPr bwMode="auto">
          <a:xfrm>
            <a:off x="277812" y="-19051"/>
            <a:ext cx="11914188" cy="6877051"/>
            <a:chOff x="109" y="0"/>
            <a:chExt cx="5610" cy="4332"/>
          </a:xfrm>
        </p:grpSpPr>
        <p:pic>
          <p:nvPicPr>
            <p:cNvPr id="6"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sp>
          <p:nvSpPr>
            <p:cNvPr id="7" name="Rectangle 6"/>
            <p:cNvSpPr>
              <a:spLocks noChangeArrowheads="1"/>
            </p:cNvSpPr>
            <p:nvPr/>
          </p:nvSpPr>
          <p:spPr bwMode="auto">
            <a:xfrm>
              <a:off x="109" y="4120"/>
              <a:ext cx="5610" cy="210"/>
            </a:xfrm>
            <a:prstGeom prst="rect">
              <a:avLst/>
            </a:prstGeom>
            <a:solidFill>
              <a:srgbClr val="004AB8"/>
            </a:solidFill>
            <a:ln w="9525">
              <a:noFill/>
              <a:miter lim="800000"/>
            </a:ln>
          </p:spPr>
          <p:txBody>
            <a:bodyPr wrap="none" anchor="ctr"/>
            <a:lstStyle/>
            <a:p>
              <a:endParaRPr lang="zh-CN" altLang="en-US"/>
            </a:p>
          </p:txBody>
        </p:sp>
        <p:sp>
          <p:nvSpPr>
            <p:cNvPr id="8" name="Text Box 7"/>
            <p:cNvSpPr txBox="1">
              <a:spLocks noChangeArrowheads="1"/>
            </p:cNvSpPr>
            <p:nvPr/>
          </p:nvSpPr>
          <p:spPr bwMode="auto">
            <a:xfrm>
              <a:off x="228" y="4120"/>
              <a:ext cx="5491" cy="212"/>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Bodoni MT Black" panose="02070A03080606020203"/>
                  <a:ea typeface="BatangChe" panose="02030609000101010101" pitchFamily="49" charset="-127"/>
                </a:rPr>
                <a:t>植</a:t>
              </a:r>
              <a:r>
                <a:rPr lang="zh-CN" altLang="en-US" sz="1600" b="1">
                  <a:solidFill>
                    <a:schemeClr val="bg1"/>
                  </a:solidFill>
                  <a:latin typeface="Times New Roman" panose="02020603050405020304" pitchFamily="18" charset="0"/>
                  <a:ea typeface="BatangChe" panose="02030609000101010101" pitchFamily="49" charset="-127"/>
                </a:rPr>
                <a:t>物保护学院     </a:t>
              </a:r>
              <a:r>
                <a:rPr lang="en-US" altLang="zh-CN" sz="1600" b="1">
                  <a:solidFill>
                    <a:schemeClr val="bg1"/>
                  </a:solidFill>
                  <a:latin typeface="Times New Roman" panose="02020603050405020304" pitchFamily="18" charset="0"/>
                  <a:ea typeface="BatangChe" panose="02030609000101010101" pitchFamily="49" charset="-127"/>
                </a:rPr>
                <a:t>College of Plant Protection</a:t>
              </a:r>
              <a:endParaRPr lang="en-US" altLang="zh-CN" sz="1600" b="1">
                <a:solidFill>
                  <a:schemeClr val="bg1"/>
                </a:solidFill>
                <a:latin typeface="Times New Roman" panose="02020603050405020304" pitchFamily="18" charset="0"/>
                <a:ea typeface="BatangChe" panose="02030609000101010101" pitchFamily="49" charset="-127"/>
              </a:endParaRPr>
            </a:p>
          </p:txBody>
        </p:sp>
      </p:grpSp>
      <p:pic>
        <p:nvPicPr>
          <p:cNvPr id="10"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2"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pic>
        <p:nvPicPr>
          <p:cNvPr id="22" name="Picture 5" descr="E:\植保学院之工作\2016学院工作\2016---应用型专业---植物保护专业 (省教育厅立项)\平台证书\平台\森保技术工程中心.jpg"/>
          <p:cNvPicPr>
            <a:picLocks noChangeAspect="1" noChangeArrowheads="1"/>
          </p:cNvPicPr>
          <p:nvPr/>
        </p:nvPicPr>
        <p:blipFill>
          <a:blip r:embed="rId3" cstate="print"/>
          <a:srcRect l="1364" t="16224"/>
          <a:stretch>
            <a:fillRect/>
          </a:stretch>
        </p:blipFill>
        <p:spPr bwMode="auto">
          <a:xfrm>
            <a:off x="10165907" y="5158432"/>
            <a:ext cx="2093210" cy="1260000"/>
          </a:xfrm>
          <a:prstGeom prst="rect">
            <a:avLst/>
          </a:prstGeom>
          <a:noFill/>
        </p:spPr>
      </p:pic>
      <p:pic>
        <p:nvPicPr>
          <p:cNvPr id="15" name="图片 3"/>
          <p:cNvPicPr>
            <a:picLocks noChangeAspect="1"/>
          </p:cNvPicPr>
          <p:nvPr/>
        </p:nvPicPr>
        <p:blipFill>
          <a:blip r:embed="rId4" cstate="print"/>
          <a:stretch>
            <a:fillRect/>
          </a:stretch>
        </p:blipFill>
        <p:spPr>
          <a:xfrm>
            <a:off x="3974465" y="5158432"/>
            <a:ext cx="2130625" cy="1260000"/>
          </a:xfrm>
          <a:prstGeom prst="rect">
            <a:avLst/>
          </a:prstGeom>
        </p:spPr>
      </p:pic>
      <p:pic>
        <p:nvPicPr>
          <p:cNvPr id="16" name="图片 4"/>
          <p:cNvPicPr>
            <a:picLocks noChangeAspect="1"/>
          </p:cNvPicPr>
          <p:nvPr/>
        </p:nvPicPr>
        <p:blipFill>
          <a:blip r:embed="rId5" cstate="print"/>
          <a:srcRect l="2193" r="3024"/>
          <a:stretch>
            <a:fillRect/>
          </a:stretch>
        </p:blipFill>
        <p:spPr>
          <a:xfrm>
            <a:off x="6033250" y="5158432"/>
            <a:ext cx="2098285" cy="1260000"/>
          </a:xfrm>
          <a:prstGeom prst="rect">
            <a:avLst/>
          </a:prstGeom>
        </p:spPr>
      </p:pic>
      <p:pic>
        <p:nvPicPr>
          <p:cNvPr id="17" name="Picture 2" descr="E:\植保学院之工作\2016学院工作\2016---应用型专业---植物保护专业 (省教育厅立项)\平台证书\平台\烟草病虫害.JPG"/>
          <p:cNvPicPr>
            <a:picLocks noChangeAspect="1" noChangeArrowheads="1"/>
          </p:cNvPicPr>
          <p:nvPr/>
        </p:nvPicPr>
        <p:blipFill>
          <a:blip r:embed="rId6" cstate="print"/>
          <a:srcRect/>
          <a:stretch>
            <a:fillRect/>
          </a:stretch>
        </p:blipFill>
        <p:spPr bwMode="auto">
          <a:xfrm>
            <a:off x="8059695" y="5158432"/>
            <a:ext cx="2178050" cy="1260000"/>
          </a:xfrm>
          <a:prstGeom prst="rect">
            <a:avLst/>
          </a:prstGeom>
          <a:noFill/>
        </p:spPr>
      </p:pic>
      <p:pic>
        <p:nvPicPr>
          <p:cNvPr id="18" name="Picture 3" descr="E:\植保学院之工作\2016学院工作\2016---应用型专业---植物保护专业 (省教育厅立项)\平台证书\平台\农业微生物.JPG"/>
          <p:cNvPicPr>
            <a:picLocks noChangeAspect="1" noChangeArrowheads="1"/>
          </p:cNvPicPr>
          <p:nvPr/>
        </p:nvPicPr>
        <p:blipFill>
          <a:blip r:embed="rId7" cstate="print"/>
          <a:srcRect/>
          <a:stretch>
            <a:fillRect/>
          </a:stretch>
        </p:blipFill>
        <p:spPr bwMode="auto">
          <a:xfrm>
            <a:off x="3020" y="5158432"/>
            <a:ext cx="2059645" cy="1260000"/>
          </a:xfrm>
          <a:prstGeom prst="rect">
            <a:avLst/>
          </a:prstGeom>
          <a:noFill/>
        </p:spPr>
      </p:pic>
      <p:pic>
        <p:nvPicPr>
          <p:cNvPr id="23" name="Picture 6" descr="E:\植保学院之工作\2016学院工作\2016---应用型专业---植物保护专业 (省教育厅立项)\平台证书\平台\山东省蔬菜病虫生物学重点实验室.jpg"/>
          <p:cNvPicPr>
            <a:picLocks noChangeAspect="1" noChangeArrowheads="1"/>
          </p:cNvPicPr>
          <p:nvPr/>
        </p:nvPicPr>
        <p:blipFill>
          <a:blip r:embed="rId8" cstate="print"/>
          <a:srcRect/>
          <a:stretch>
            <a:fillRect/>
          </a:stretch>
        </p:blipFill>
        <p:spPr bwMode="auto">
          <a:xfrm>
            <a:off x="1990825" y="5158432"/>
            <a:ext cx="2055480" cy="1260000"/>
          </a:xfrm>
          <a:prstGeom prst="rect">
            <a:avLst/>
          </a:prstGeom>
          <a:noFill/>
        </p:spPr>
      </p:pic>
      <p:sp>
        <p:nvSpPr>
          <p:cNvPr id="25" name="Rectangle 24"/>
          <p:cNvSpPr/>
          <p:nvPr/>
        </p:nvSpPr>
        <p:spPr>
          <a:xfrm>
            <a:off x="166572" y="1701502"/>
            <a:ext cx="6255488" cy="3323987"/>
          </a:xfrm>
          <a:prstGeom prst="rect">
            <a:avLst/>
          </a:prstGeom>
        </p:spPr>
        <p:txBody>
          <a:bodyPr wrap="square">
            <a:spAutoFit/>
          </a:bodyPr>
          <a:lstStyle/>
          <a:p>
            <a:pPr>
              <a:lnSpc>
                <a:spcPct val="150000"/>
              </a:lnSpc>
            </a:pPr>
            <a:r>
              <a:rPr lang="en-US" altLang="zh-CN" sz="2000" dirty="0">
                <a:latin typeface="黑体" panose="02010609060101010101" pitchFamily="49" charset="-122"/>
                <a:ea typeface="黑体" panose="02010609060101010101" pitchFamily="49" charset="-122"/>
              </a:rPr>
              <a:t>6</a:t>
            </a:r>
            <a:r>
              <a:rPr lang="zh-CN" altLang="en-US" sz="2000" dirty="0">
                <a:latin typeface="黑体" panose="02010609060101010101" pitchFamily="49" charset="-122"/>
                <a:ea typeface="黑体" panose="02010609060101010101" pitchFamily="49" charset="-122"/>
              </a:rPr>
              <a:t>个省部级科研支撑平台：</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山东省农业微生物重点实验室</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山东省蔬菜病虫生物学重点实验室</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2000" dirty="0">
                <a:latin typeface="黑体" panose="02010609060101010101" pitchFamily="49" charset="-122"/>
                <a:ea typeface="黑体" panose="02010609060101010101" pitchFamily="49" charset="-122"/>
              </a:rPr>
              <a:t>山东省高校</a:t>
            </a:r>
            <a:r>
              <a:rPr lang="zh-CN" altLang="zh-CN" sz="2000" dirty="0">
                <a:latin typeface="黑体" panose="02010609060101010101" pitchFamily="49" charset="-122"/>
                <a:ea typeface="黑体" panose="02010609060101010101" pitchFamily="49" charset="-122"/>
              </a:rPr>
              <a:t>农药毒理与应用技术省</a:t>
            </a:r>
            <a:r>
              <a:rPr lang="zh-CN" altLang="en-US" sz="2000" dirty="0">
                <a:latin typeface="黑体" panose="02010609060101010101" pitchFamily="49" charset="-122"/>
                <a:ea typeface="黑体" panose="02010609060101010101" pitchFamily="49" charset="-122"/>
              </a:rPr>
              <a:t>级</a:t>
            </a:r>
            <a:r>
              <a:rPr lang="zh-CN" altLang="zh-CN" sz="2000" dirty="0">
                <a:latin typeface="黑体" panose="02010609060101010101" pitchFamily="49" charset="-122"/>
                <a:ea typeface="黑体" panose="02010609060101010101" pitchFamily="49" charset="-122"/>
              </a:rPr>
              <a:t>重点实验室</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农业部农药环境毒理研究中心</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山东省烟草病虫害研究中心</a:t>
            </a:r>
            <a:endParaRPr lang="en-US" altLang="zh-CN" sz="20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000" dirty="0">
                <a:latin typeface="黑体" panose="02010609060101010101" pitchFamily="49" charset="-122"/>
                <a:ea typeface="黑体" panose="02010609060101010101" pitchFamily="49" charset="-122"/>
              </a:rPr>
              <a:t>山东省林业有害生物防控工程技术研究中心</a:t>
            </a:r>
            <a:endParaRPr lang="zh-CN" altLang="en-US" sz="2000" dirty="0">
              <a:latin typeface="黑体" panose="02010609060101010101" pitchFamily="49" charset="-122"/>
              <a:ea typeface="黑体" panose="02010609060101010101" pitchFamily="49" charset="-122"/>
            </a:endParaRPr>
          </a:p>
        </p:txBody>
      </p:sp>
      <p:sp>
        <p:nvSpPr>
          <p:cNvPr id="19" name="Rectangle 18"/>
          <p:cNvSpPr/>
          <p:nvPr/>
        </p:nvSpPr>
        <p:spPr>
          <a:xfrm>
            <a:off x="175431" y="936973"/>
            <a:ext cx="532389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2.1 </a:t>
            </a:r>
            <a:r>
              <a:rPr lang="zh-CN" altLang="en-US" sz="3600" b="1" dirty="0">
                <a:solidFill>
                  <a:srgbClr val="3400F4"/>
                </a:solidFill>
                <a:latin typeface="微软雅黑" panose="020B0503020204020204" pitchFamily="34" charset="-122"/>
                <a:ea typeface="微软雅黑" panose="020B0503020204020204" pitchFamily="34" charset="-122"/>
              </a:rPr>
              <a:t>平台资源</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平台现状</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pic>
        <p:nvPicPr>
          <p:cNvPr id="26" name="Picture 2"/>
          <p:cNvPicPr>
            <a:picLocks noChangeAspect="1" noChangeArrowheads="1"/>
          </p:cNvPicPr>
          <p:nvPr/>
        </p:nvPicPr>
        <p:blipFill>
          <a:blip r:embed="rId9" cstate="print"/>
          <a:srcRect/>
          <a:stretch>
            <a:fillRect/>
          </a:stretch>
        </p:blipFill>
        <p:spPr bwMode="auto">
          <a:xfrm>
            <a:off x="6978295" y="1578571"/>
            <a:ext cx="5220000" cy="1217792"/>
          </a:xfrm>
          <a:prstGeom prst="rect">
            <a:avLst/>
          </a:prstGeom>
          <a:noFill/>
          <a:ln w="9525">
            <a:noFill/>
            <a:miter lim="800000"/>
            <a:headEnd/>
            <a:tailEnd/>
          </a:ln>
        </p:spPr>
      </p:pic>
      <p:pic>
        <p:nvPicPr>
          <p:cNvPr id="27" name="Picture 3"/>
          <p:cNvPicPr>
            <a:picLocks noChangeAspect="1" noChangeArrowheads="1"/>
          </p:cNvPicPr>
          <p:nvPr/>
        </p:nvPicPr>
        <p:blipFill>
          <a:blip r:embed="rId10" cstate="print"/>
          <a:srcRect/>
          <a:stretch>
            <a:fillRect/>
          </a:stretch>
        </p:blipFill>
        <p:spPr bwMode="auto">
          <a:xfrm>
            <a:off x="6978295" y="2816752"/>
            <a:ext cx="5220000" cy="1437901"/>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231688" cy="777875"/>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a:p>
        </p:txBody>
      </p:sp>
      <p:grpSp>
        <p:nvGrpSpPr>
          <p:cNvPr id="2" name="Group 3"/>
          <p:cNvGrpSpPr/>
          <p:nvPr/>
        </p:nvGrpSpPr>
        <p:grpSpPr bwMode="auto">
          <a:xfrm>
            <a:off x="277812" y="-19051"/>
            <a:ext cx="11914188" cy="6877051"/>
            <a:chOff x="109" y="0"/>
            <a:chExt cx="5610" cy="4332"/>
          </a:xfrm>
        </p:grpSpPr>
        <p:pic>
          <p:nvPicPr>
            <p:cNvPr id="6"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sp>
          <p:nvSpPr>
            <p:cNvPr id="7" name="Rectangle 6"/>
            <p:cNvSpPr>
              <a:spLocks noChangeArrowheads="1"/>
            </p:cNvSpPr>
            <p:nvPr/>
          </p:nvSpPr>
          <p:spPr bwMode="auto">
            <a:xfrm>
              <a:off x="109" y="4120"/>
              <a:ext cx="5610" cy="210"/>
            </a:xfrm>
            <a:prstGeom prst="rect">
              <a:avLst/>
            </a:prstGeom>
            <a:solidFill>
              <a:srgbClr val="004AB8"/>
            </a:solidFill>
            <a:ln w="9525">
              <a:noFill/>
              <a:miter lim="800000"/>
            </a:ln>
          </p:spPr>
          <p:txBody>
            <a:bodyPr wrap="none" anchor="ctr"/>
            <a:lstStyle/>
            <a:p>
              <a:endParaRPr lang="zh-CN" altLang="en-US"/>
            </a:p>
          </p:txBody>
        </p:sp>
        <p:sp>
          <p:nvSpPr>
            <p:cNvPr id="8" name="Text Box 7"/>
            <p:cNvSpPr txBox="1">
              <a:spLocks noChangeArrowheads="1"/>
            </p:cNvSpPr>
            <p:nvPr/>
          </p:nvSpPr>
          <p:spPr bwMode="auto">
            <a:xfrm>
              <a:off x="228" y="4120"/>
              <a:ext cx="5491" cy="212"/>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Bodoni MT Black" panose="02070A03080606020203"/>
                  <a:ea typeface="BatangChe" panose="02030609000101010101" pitchFamily="49" charset="-127"/>
                </a:rPr>
                <a:t>植</a:t>
              </a:r>
              <a:r>
                <a:rPr lang="zh-CN" altLang="en-US" sz="1600" b="1">
                  <a:solidFill>
                    <a:schemeClr val="bg1"/>
                  </a:solidFill>
                  <a:latin typeface="Times New Roman" panose="02020603050405020304" pitchFamily="18" charset="0"/>
                  <a:ea typeface="BatangChe" panose="02030609000101010101" pitchFamily="49" charset="-127"/>
                </a:rPr>
                <a:t>物保护学院     </a:t>
              </a:r>
              <a:r>
                <a:rPr lang="en-US" altLang="zh-CN" sz="1600" b="1">
                  <a:solidFill>
                    <a:schemeClr val="bg1"/>
                  </a:solidFill>
                  <a:latin typeface="Times New Roman" panose="02020603050405020304" pitchFamily="18" charset="0"/>
                  <a:ea typeface="BatangChe" panose="02030609000101010101" pitchFamily="49" charset="-127"/>
                </a:rPr>
                <a:t>College of Plant Protection</a:t>
              </a:r>
              <a:endParaRPr lang="en-US" altLang="zh-CN" sz="1600" b="1">
                <a:solidFill>
                  <a:schemeClr val="bg1"/>
                </a:solidFill>
                <a:latin typeface="Times New Roman" panose="02020603050405020304" pitchFamily="18" charset="0"/>
                <a:ea typeface="BatangChe" panose="02030609000101010101" pitchFamily="49" charset="-127"/>
              </a:endParaRPr>
            </a:p>
          </p:txBody>
        </p:sp>
      </p:grpSp>
      <p:pic>
        <p:nvPicPr>
          <p:cNvPr id="10"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2"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19" name="Rectangle 18"/>
          <p:cNvSpPr/>
          <p:nvPr/>
        </p:nvSpPr>
        <p:spPr>
          <a:xfrm>
            <a:off x="175431" y="936973"/>
            <a:ext cx="532389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2.1 </a:t>
            </a:r>
            <a:r>
              <a:rPr lang="zh-CN" altLang="en-US" sz="3600" b="1" dirty="0">
                <a:solidFill>
                  <a:srgbClr val="3400F4"/>
                </a:solidFill>
                <a:latin typeface="微软雅黑" panose="020B0503020204020204" pitchFamily="34" charset="-122"/>
                <a:ea typeface="微软雅黑" panose="020B0503020204020204" pitchFamily="34" charset="-122"/>
              </a:rPr>
              <a:t>平台资源</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提升计划</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5" name="Rectangle 24"/>
          <p:cNvSpPr/>
          <p:nvPr/>
        </p:nvSpPr>
        <p:spPr>
          <a:xfrm>
            <a:off x="166572" y="1701502"/>
            <a:ext cx="6894628" cy="3970318"/>
          </a:xfrm>
          <a:prstGeom prst="rect">
            <a:avLst/>
          </a:prstGeom>
        </p:spPr>
        <p:txBody>
          <a:bodyPr wrap="square">
            <a:spAutoFit/>
          </a:bodyPr>
          <a:lstStyle/>
          <a:p>
            <a:pPr>
              <a:lnSpc>
                <a:spcPct val="150000"/>
              </a:lnSpc>
            </a:pPr>
            <a:r>
              <a:rPr lang="en-US" altLang="zh-CN" sz="2400" dirty="0">
                <a:latin typeface="黑体" panose="02010609060101010101" pitchFamily="49" charset="-122"/>
                <a:ea typeface="黑体" panose="02010609060101010101" pitchFamily="49" charset="-122"/>
              </a:rPr>
              <a:t>6</a:t>
            </a:r>
            <a:r>
              <a:rPr lang="zh-CN" altLang="en-US" sz="2400" dirty="0">
                <a:latin typeface="黑体" panose="02010609060101010101" pitchFamily="49" charset="-122"/>
                <a:ea typeface="黑体" panose="02010609060101010101" pitchFamily="49" charset="-122"/>
              </a:rPr>
              <a:t>个省部级科研支撑平台：</a:t>
            </a:r>
            <a:endParaRPr lang="en-US" altLang="zh-CN" sz="24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400" dirty="0">
                <a:latin typeface="黑体" panose="02010609060101010101" pitchFamily="49" charset="-122"/>
                <a:ea typeface="黑体" panose="02010609060101010101" pitchFamily="49" charset="-122"/>
              </a:rPr>
              <a:t>山东省农业微生物重点实验室</a:t>
            </a:r>
            <a:endParaRPr lang="en-US" altLang="zh-CN" sz="24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400" dirty="0">
                <a:latin typeface="黑体" panose="02010609060101010101" pitchFamily="49" charset="-122"/>
                <a:ea typeface="黑体" panose="02010609060101010101" pitchFamily="49" charset="-122"/>
              </a:rPr>
              <a:t>山东省蔬菜病虫生物学重点实验室</a:t>
            </a:r>
            <a:endParaRPr lang="en-US" altLang="zh-CN" sz="24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en-US" sz="2400" dirty="0">
                <a:latin typeface="黑体" panose="02010609060101010101" pitchFamily="49" charset="-122"/>
                <a:ea typeface="黑体" panose="02010609060101010101" pitchFamily="49" charset="-122"/>
              </a:rPr>
              <a:t>山东省高校</a:t>
            </a:r>
            <a:r>
              <a:rPr lang="zh-CN" altLang="zh-CN" sz="2400" dirty="0">
                <a:latin typeface="黑体" panose="02010609060101010101" pitchFamily="49" charset="-122"/>
                <a:ea typeface="黑体" panose="02010609060101010101" pitchFamily="49" charset="-122"/>
              </a:rPr>
              <a:t>农药毒理与应用技术省</a:t>
            </a:r>
            <a:r>
              <a:rPr lang="zh-CN" altLang="en-US" sz="2400" dirty="0">
                <a:latin typeface="黑体" panose="02010609060101010101" pitchFamily="49" charset="-122"/>
                <a:ea typeface="黑体" panose="02010609060101010101" pitchFamily="49" charset="-122"/>
              </a:rPr>
              <a:t>级</a:t>
            </a:r>
            <a:r>
              <a:rPr lang="zh-CN" altLang="zh-CN" sz="2400" dirty="0">
                <a:latin typeface="黑体" panose="02010609060101010101" pitchFamily="49" charset="-122"/>
                <a:ea typeface="黑体" panose="02010609060101010101" pitchFamily="49" charset="-122"/>
              </a:rPr>
              <a:t>重点实验室</a:t>
            </a:r>
            <a:endParaRPr lang="en-US" altLang="zh-CN" sz="24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400" dirty="0">
                <a:latin typeface="黑体" panose="02010609060101010101" pitchFamily="49" charset="-122"/>
                <a:ea typeface="黑体" panose="02010609060101010101" pitchFamily="49" charset="-122"/>
              </a:rPr>
              <a:t>农业部农药环境毒理研究中心</a:t>
            </a:r>
            <a:endParaRPr lang="en-US" altLang="zh-CN" sz="24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400" dirty="0">
                <a:latin typeface="黑体" panose="02010609060101010101" pitchFamily="49" charset="-122"/>
                <a:ea typeface="黑体" panose="02010609060101010101" pitchFamily="49" charset="-122"/>
              </a:rPr>
              <a:t>山东省烟草病虫害研究中心</a:t>
            </a:r>
            <a:endParaRPr lang="en-US" altLang="zh-CN" sz="2400" dirty="0">
              <a:latin typeface="黑体" panose="02010609060101010101" pitchFamily="49" charset="-122"/>
              <a:ea typeface="黑体" panose="02010609060101010101" pitchFamily="49" charset="-122"/>
            </a:endParaRPr>
          </a:p>
          <a:p>
            <a:pPr>
              <a:lnSpc>
                <a:spcPct val="150000"/>
              </a:lnSpc>
              <a:buFont typeface="Wingdings" panose="05000000000000000000" pitchFamily="2" charset="2"/>
              <a:buChar char="l"/>
            </a:pPr>
            <a:r>
              <a:rPr lang="zh-CN" altLang="zh-CN" sz="2400" dirty="0">
                <a:latin typeface="黑体" panose="02010609060101010101" pitchFamily="49" charset="-122"/>
                <a:ea typeface="黑体" panose="02010609060101010101" pitchFamily="49" charset="-122"/>
              </a:rPr>
              <a:t>山东省林业有害生物防控工程技术研究中心</a:t>
            </a:r>
            <a:endParaRPr lang="zh-CN" altLang="en-US" sz="2400" dirty="0">
              <a:latin typeface="黑体" panose="02010609060101010101" pitchFamily="49" charset="-122"/>
              <a:ea typeface="黑体" panose="02010609060101010101" pitchFamily="49" charset="-122"/>
            </a:endParaRPr>
          </a:p>
        </p:txBody>
      </p:sp>
      <p:grpSp>
        <p:nvGrpSpPr>
          <p:cNvPr id="26" name="Group 25"/>
          <p:cNvGrpSpPr/>
          <p:nvPr/>
        </p:nvGrpSpPr>
        <p:grpSpPr>
          <a:xfrm>
            <a:off x="7470630" y="3173447"/>
            <a:ext cx="4709973" cy="2137144"/>
            <a:chOff x="7018531" y="1778841"/>
            <a:chExt cx="4709973" cy="2888948"/>
          </a:xfrm>
        </p:grpSpPr>
        <p:sp>
          <p:nvSpPr>
            <p:cNvPr id="20" name="Oval 19"/>
            <p:cNvSpPr/>
            <p:nvPr/>
          </p:nvSpPr>
          <p:spPr>
            <a:xfrm>
              <a:off x="7124607" y="1778841"/>
              <a:ext cx="4603897" cy="28889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Rectangle 23"/>
            <p:cNvSpPr/>
            <p:nvPr/>
          </p:nvSpPr>
          <p:spPr>
            <a:xfrm>
              <a:off x="7018531" y="2851689"/>
              <a:ext cx="4512774" cy="954108"/>
            </a:xfrm>
            <a:prstGeom prst="rect">
              <a:avLst/>
            </a:prstGeom>
          </p:spPr>
          <p:txBody>
            <a:bodyPr wrap="none">
              <a:spAutoFit/>
            </a:bodyPr>
            <a:lstStyle/>
            <a:p>
              <a:pPr algn="ctr"/>
              <a:r>
                <a:rPr lang="zh-CN" altLang="en-US" sz="2800" b="1" dirty="0">
                  <a:solidFill>
                    <a:srgbClr val="3400F4"/>
                  </a:solidFill>
                </a:rPr>
                <a:t>“</a:t>
              </a:r>
              <a:r>
                <a:rPr lang="zh-CN" altLang="zh-CN" sz="2800" b="1" dirty="0">
                  <a:solidFill>
                    <a:srgbClr val="3400F4"/>
                  </a:solidFill>
                </a:rPr>
                <a:t>植物保护与农产品安全”</a:t>
              </a:r>
              <a:endParaRPr lang="en-US" altLang="zh-CN" sz="2800" b="1" dirty="0">
                <a:solidFill>
                  <a:srgbClr val="3400F4"/>
                </a:solidFill>
              </a:endParaRPr>
            </a:p>
            <a:p>
              <a:pPr algn="ctr"/>
              <a:r>
                <a:rPr lang="zh-CN" altLang="zh-CN" sz="2800" b="1" dirty="0">
                  <a:solidFill>
                    <a:srgbClr val="3400F4"/>
                  </a:solidFill>
                </a:rPr>
                <a:t>一体化科研创新平台</a:t>
              </a:r>
              <a:endParaRPr lang="zh-CN" altLang="en-US" sz="2800" b="1" dirty="0">
                <a:solidFill>
                  <a:srgbClr val="3400F4"/>
                </a:solidFill>
              </a:endParaRPr>
            </a:p>
          </p:txBody>
        </p:sp>
      </p:grpSp>
      <p:sp>
        <p:nvSpPr>
          <p:cNvPr id="27" name="Right Brace 26"/>
          <p:cNvSpPr/>
          <p:nvPr/>
        </p:nvSpPr>
        <p:spPr>
          <a:xfrm>
            <a:off x="6955863" y="2456121"/>
            <a:ext cx="414657" cy="2921637"/>
          </a:xfrm>
          <a:prstGeom prst="rightBrace">
            <a:avLst>
              <a:gd name="adj1" fmla="val 8333"/>
              <a:gd name="adj2" fmla="val 4964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Bodoni MT Black" panose="02070A03080606020203"/>
                <a:ea typeface="BatangChe" panose="02030609000101010101" pitchFamily="49" charset="-127"/>
              </a:rPr>
              <a:t>植物保护学院     </a:t>
            </a:r>
            <a:r>
              <a:rPr lang="en-US" altLang="zh-CN" sz="1600" b="1">
                <a:solidFill>
                  <a:schemeClr val="bg1"/>
                </a:solidFill>
                <a:latin typeface="Bodoni MT Black" panose="02070A03080606020203"/>
                <a:ea typeface="BatangChe" panose="02030609000101010101" pitchFamily="49" charset="-127"/>
              </a:rPr>
              <a:t>College of Plant Protection</a:t>
            </a:r>
            <a:endParaRPr lang="en-US" altLang="zh-CN" sz="1600" b="1">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5785558"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2.2 </a:t>
            </a:r>
            <a:r>
              <a:rPr lang="zh-CN" altLang="en-US" sz="3600" b="1" dirty="0">
                <a:solidFill>
                  <a:srgbClr val="3400F4"/>
                </a:solidFill>
                <a:latin typeface="微软雅黑" panose="020B0503020204020204" pitchFamily="34" charset="-122"/>
                <a:ea typeface="微软雅黑" panose="020B0503020204020204" pitchFamily="34" charset="-122"/>
              </a:rPr>
              <a:t>人才培养</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研究生培养</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3073" name="Rectangle 1"/>
          <p:cNvSpPr>
            <a:spLocks noChangeArrowheads="1"/>
          </p:cNvSpPr>
          <p:nvPr/>
        </p:nvSpPr>
        <p:spPr bwMode="auto">
          <a:xfrm>
            <a:off x="148856" y="1646197"/>
            <a:ext cx="12032511" cy="452431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55600" algn="l" defTabSz="914400" rtl="0" eaLnBrk="1" fontAlgn="base" latinLnBrk="0" hangingPunct="1">
              <a:lnSpc>
                <a:spcPct val="150000"/>
              </a:lnSpc>
              <a:spcBef>
                <a:spcPct val="0"/>
              </a:spcBef>
              <a:spcAft>
                <a:spcPct val="0"/>
              </a:spcAft>
              <a:buClrTx/>
              <a:buSzTx/>
              <a:buFont typeface="Wingdings" panose="05000000000000000000" pitchFamily="2" charset="2"/>
              <a:buChar char="l"/>
            </a:pPr>
            <a:r>
              <a:rPr kumimoji="0"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提高生源质量</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endPar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1" fontAlgn="base" latinLnBrk="0" hangingPunct="1">
              <a:lnSpc>
                <a:spcPct val="150000"/>
              </a:lnSpc>
              <a:spcBef>
                <a:spcPct val="0"/>
              </a:spcBef>
              <a:spcAft>
                <a:spcPct val="0"/>
              </a:spcAft>
              <a:buClrTx/>
              <a:buSzTx/>
            </a:pP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齐鲁学堂、研究生推免、优秀创新人才计划、留校推免生的短期海外研修等</a:t>
            </a:r>
            <a:endPar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1" fontAlgn="base" latinLnBrk="0" hangingPunct="1">
              <a:lnSpc>
                <a:spcPct val="150000"/>
              </a:lnSpc>
              <a:spcBef>
                <a:spcPct val="0"/>
              </a:spcBef>
              <a:spcAft>
                <a:spcPct val="0"/>
              </a:spcAft>
              <a:buClrTx/>
              <a:buSzTx/>
              <a:buFont typeface="Wingdings" panose="05000000000000000000" pitchFamily="2" charset="2"/>
              <a:buChar char="l"/>
            </a:pPr>
            <a:r>
              <a:rPr lang="zh-CN" altLang="en-US" sz="2400" dirty="0">
                <a:solidFill>
                  <a:srgbClr val="FF0000"/>
                </a:solidFill>
                <a:latin typeface="黑体" panose="02010609060101010101" pitchFamily="49" charset="-122"/>
                <a:ea typeface="黑体" panose="02010609060101010101" pitchFamily="49" charset="-122"/>
                <a:cs typeface="宋体" panose="02010600030101010101" pitchFamily="2" charset="-122"/>
              </a:rPr>
              <a:t>加强过程管理</a:t>
            </a:r>
            <a:r>
              <a:rPr lang="zh-CN" altLang="en-US" sz="2400" dirty="0">
                <a:solidFill>
                  <a:srgbClr val="000000"/>
                </a:solidFill>
                <a:latin typeface="黑体" panose="02010609060101010101" pitchFamily="49" charset="-122"/>
                <a:ea typeface="黑体" panose="02010609060101010101" pitchFamily="49" charset="-122"/>
                <a:cs typeface="宋体" panose="02010600030101010101" pitchFamily="2" charset="-122"/>
              </a:rPr>
              <a:t>：</a:t>
            </a:r>
            <a:endParaRPr lang="en-US" altLang="zh-CN" sz="2400" dirty="0">
              <a:solidFill>
                <a:srgbClr val="000000"/>
              </a:solidFill>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1" fontAlgn="base" latinLnBrk="0" hangingPunct="1">
              <a:lnSpc>
                <a:spcPct val="150000"/>
              </a:lnSpc>
              <a:spcBef>
                <a:spcPct val="0"/>
              </a:spcBef>
              <a:spcAft>
                <a:spcPct val="0"/>
              </a:spcAft>
              <a:buClrTx/>
              <a:buSzTx/>
            </a:pP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培养计划制定、学位论文开题、中期考核、学位论文撰写和答辩等环节加强指导和考核力度。</a:t>
            </a:r>
            <a:endPar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0" fontAlgn="base" latinLnBrk="0" hangingPunct="0">
              <a:lnSpc>
                <a:spcPct val="150000"/>
              </a:lnSpc>
              <a:spcBef>
                <a:spcPct val="0"/>
              </a:spcBef>
              <a:spcAft>
                <a:spcPct val="0"/>
              </a:spcAft>
              <a:buClrTx/>
              <a:buSzTx/>
              <a:buFont typeface="Wingdings" panose="05000000000000000000" pitchFamily="2" charset="2"/>
              <a:buChar char="l"/>
            </a:pPr>
            <a:r>
              <a:rPr kumimoji="0"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强化课程教学</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endPar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0" fontAlgn="base" latinLnBrk="0" hangingPunct="0">
              <a:lnSpc>
                <a:spcPct val="150000"/>
              </a:lnSpc>
              <a:spcBef>
                <a:spcPct val="0"/>
              </a:spcBef>
              <a:spcAft>
                <a:spcPct val="0"/>
              </a:spcAft>
              <a:buClrTx/>
              <a:buSzTx/>
            </a:pP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精选授课教师，加强研究生精品课程和教学网站建设</a:t>
            </a:r>
            <a:endPar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0" fontAlgn="base" latinLnBrk="0" hangingPunct="0">
              <a:lnSpc>
                <a:spcPct val="150000"/>
              </a:lnSpc>
              <a:spcBef>
                <a:spcPct val="0"/>
              </a:spcBef>
              <a:spcAft>
                <a:spcPct val="0"/>
              </a:spcAft>
              <a:buClrTx/>
              <a:buSzTx/>
              <a:buFont typeface="Wingdings" panose="05000000000000000000" pitchFamily="2" charset="2"/>
              <a:buChar char="Ø"/>
            </a:pPr>
            <a:endPar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Bodoni MT Black" panose="02070A03080606020203"/>
                <a:ea typeface="BatangChe" panose="02030609000101010101" pitchFamily="49" charset="-127"/>
              </a:rPr>
              <a:t>植物保护学院     </a:t>
            </a:r>
            <a:r>
              <a:rPr lang="en-US" altLang="zh-CN" sz="1600" b="1">
                <a:solidFill>
                  <a:schemeClr val="bg1"/>
                </a:solidFill>
                <a:latin typeface="Bodoni MT Black" panose="02070A03080606020203"/>
                <a:ea typeface="BatangChe" panose="02030609000101010101" pitchFamily="49" charset="-127"/>
              </a:rPr>
              <a:t>College of Plant Protection</a:t>
            </a:r>
            <a:endParaRPr lang="en-US" altLang="zh-CN" sz="1600" b="1">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5785558"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2.2 </a:t>
            </a:r>
            <a:r>
              <a:rPr lang="zh-CN" altLang="en-US" sz="3600" b="1" dirty="0">
                <a:solidFill>
                  <a:srgbClr val="3400F4"/>
                </a:solidFill>
                <a:latin typeface="微软雅黑" panose="020B0503020204020204" pitchFamily="34" charset="-122"/>
                <a:ea typeface="微软雅黑" panose="020B0503020204020204" pitchFamily="34" charset="-122"/>
              </a:rPr>
              <a:t>人才培养</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研究生培养</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3073" name="Rectangle 1"/>
          <p:cNvSpPr>
            <a:spLocks noChangeArrowheads="1"/>
          </p:cNvSpPr>
          <p:nvPr/>
        </p:nvSpPr>
        <p:spPr bwMode="auto">
          <a:xfrm>
            <a:off x="127590" y="1585136"/>
            <a:ext cx="12032511" cy="537377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55600" algn="l" defTabSz="914400" rtl="0" eaLnBrk="0" fontAlgn="base" latinLnBrk="0" hangingPunct="0">
              <a:lnSpc>
                <a:spcPct val="130000"/>
              </a:lnSpc>
              <a:spcBef>
                <a:spcPct val="0"/>
              </a:spcBef>
              <a:spcAft>
                <a:spcPct val="0"/>
              </a:spcAft>
              <a:buClrTx/>
              <a:buSzTx/>
              <a:buFont typeface="Wingdings" panose="05000000000000000000" pitchFamily="2" charset="2"/>
              <a:buChar char="l"/>
            </a:pPr>
            <a:r>
              <a:rPr kumimoji="0" lang="zh-CN" altLang="en-US" sz="2400" b="0" i="0" u="none" strike="noStrike" cap="none" normalizeH="0" baseline="0" dirty="0">
                <a:ln>
                  <a:noFill/>
                </a:ln>
                <a:solidFill>
                  <a:srgbClr val="FF0000"/>
                </a:solidFill>
                <a:effectLst/>
                <a:latin typeface="黑体" panose="02010609060101010101" pitchFamily="49" charset="-122"/>
                <a:ea typeface="黑体" panose="02010609060101010101" pitchFamily="49" charset="-122"/>
                <a:cs typeface="宋体" panose="02010600030101010101" pitchFamily="2" charset="-122"/>
              </a:rPr>
              <a:t>重视学术训练</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a:t>
            </a:r>
            <a:endPar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0" fontAlgn="base" latinLnBrk="0" hangingPunct="0">
              <a:lnSpc>
                <a:spcPct val="130000"/>
              </a:lnSpc>
              <a:spcBef>
                <a:spcPct val="0"/>
              </a:spcBef>
              <a:spcAft>
                <a:spcPct val="0"/>
              </a:spcAft>
              <a:buClrTx/>
              <a:buSzTx/>
              <a:buFont typeface="Wingdings" panose="05000000000000000000" pitchFamily="2" charset="2"/>
              <a:buChar char="Ø"/>
            </a:pP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每</a:t>
            </a:r>
            <a:r>
              <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2</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周举办学院研究生报告会，</a:t>
            </a:r>
            <a:r>
              <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3</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名研究生作报告，</a:t>
            </a:r>
            <a:r>
              <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2-3</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名导师到场点评。</a:t>
            </a:r>
            <a:endPar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0" fontAlgn="base" latinLnBrk="0" hangingPunct="0">
              <a:lnSpc>
                <a:spcPct val="130000"/>
              </a:lnSpc>
              <a:spcBef>
                <a:spcPct val="0"/>
              </a:spcBef>
              <a:spcAft>
                <a:spcPct val="0"/>
              </a:spcAft>
              <a:buClrTx/>
              <a:buSzTx/>
              <a:buFont typeface="Wingdings" panose="05000000000000000000" pitchFamily="2" charset="2"/>
              <a:buChar char="Ø"/>
            </a:pP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导师研究团队和实验室定期的学术报告，学院不定期邀请校外专家进行学术报告。</a:t>
            </a:r>
            <a:endPar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0" fontAlgn="base" latinLnBrk="0" hangingPunct="0">
              <a:lnSpc>
                <a:spcPct val="130000"/>
              </a:lnSpc>
              <a:spcBef>
                <a:spcPct val="0"/>
              </a:spcBef>
              <a:spcAft>
                <a:spcPct val="0"/>
              </a:spcAft>
              <a:buClrTx/>
              <a:buSzTx/>
              <a:buFont typeface="Wingdings" panose="05000000000000000000" pitchFamily="2" charset="2"/>
              <a:buChar char="Ø"/>
            </a:pP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与国内外研究室科研合作交流。</a:t>
            </a:r>
            <a:r>
              <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2011</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年以来有</a:t>
            </a:r>
            <a:r>
              <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7</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名研究生分别被派往比利时列日大学和美国密西西比州立大学、香港浸会科技大学。</a:t>
            </a:r>
            <a:endPar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indent="355600" eaLnBrk="0" hangingPunct="0">
              <a:lnSpc>
                <a:spcPct val="130000"/>
              </a:lnSpc>
              <a:buFont typeface="Wingdings" panose="05000000000000000000" pitchFamily="2" charset="2"/>
              <a:buChar char="l"/>
            </a:pPr>
            <a:r>
              <a:rPr lang="zh-CN" altLang="en-US" sz="2400" dirty="0">
                <a:solidFill>
                  <a:srgbClr val="FF0000"/>
                </a:solidFill>
                <a:latin typeface="黑体" panose="02010609060101010101" pitchFamily="49" charset="-122"/>
                <a:ea typeface="黑体" panose="02010609060101010101" pitchFamily="49" charset="-122"/>
                <a:cs typeface="宋体" panose="02010600030101010101" pitchFamily="2" charset="-122"/>
              </a:rPr>
              <a:t>重视学术交流</a:t>
            </a:r>
            <a:r>
              <a:rPr lang="zh-CN" altLang="en-US" sz="2400" dirty="0">
                <a:solidFill>
                  <a:srgbClr val="000000"/>
                </a:solidFill>
                <a:latin typeface="黑体" panose="02010609060101010101" pitchFamily="49" charset="-122"/>
                <a:ea typeface="黑体" panose="02010609060101010101" pitchFamily="49" charset="-122"/>
                <a:cs typeface="宋体" panose="02010600030101010101" pitchFamily="2" charset="-122"/>
              </a:rPr>
              <a:t>：</a:t>
            </a:r>
            <a:endPar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a:p>
            <a:pPr lvl="0" indent="355600" eaLnBrk="0" hangingPunct="0">
              <a:lnSpc>
                <a:spcPct val="130000"/>
              </a:lnSpc>
              <a:buFont typeface="Wingdings" panose="05000000000000000000" pitchFamily="2" charset="2"/>
              <a:buChar char="Ø"/>
            </a:pP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聘请讲座教授来校授课或讲座。邀请美国密西西比州立大学吕士恩教授、俄勒冈州立大学</a:t>
            </a:r>
            <a:r>
              <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Brett Tyler</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教授、比利时列日大学</a:t>
            </a:r>
            <a:r>
              <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Frederic Francis</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教授、美国肯塔基大学周序国教授、芬兰赫尔辛基大学</a:t>
            </a:r>
            <a:r>
              <a:rPr lang="en-US" altLang="zh-CN" sz="2400" dirty="0">
                <a:solidFill>
                  <a:srgbClr val="000000"/>
                </a:solidFill>
                <a:latin typeface="黑体" panose="02010609060101010101" pitchFamily="49" charset="-122"/>
                <a:ea typeface="黑体" panose="02010609060101010101" pitchFamily="49" charset="-122"/>
                <a:cs typeface="宋体" panose="02010600030101010101" pitchFamily="2" charset="-122"/>
              </a:rPr>
              <a:t>Jari Valkonen</a:t>
            </a:r>
            <a:r>
              <a:rPr lang="zh-CN" altLang="en-US" sz="2400" dirty="0">
                <a:solidFill>
                  <a:srgbClr val="000000"/>
                </a:solidFill>
                <a:latin typeface="黑体" panose="02010609060101010101" pitchFamily="49" charset="-122"/>
                <a:ea typeface="黑体" panose="02010609060101010101" pitchFamily="49" charset="-122"/>
                <a:cs typeface="宋体" panose="02010600030101010101" pitchFamily="2" charset="-122"/>
              </a:rPr>
              <a:t>教授</a:t>
            </a:r>
            <a:r>
              <a:rPr kumimoji="0" lang="zh-CN" altLang="en-US"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rPr>
              <a:t>等来校授课，提升研究生国际视野。</a:t>
            </a:r>
            <a:endParaRPr kumimoji="0" lang="en-US" altLang="zh-CN" sz="2400"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宋体" panose="02010600030101010101" pitchFamily="2" charset="-122"/>
            </a:endParaRPr>
          </a:p>
          <a:p>
            <a:pPr indent="355600" eaLnBrk="0" hangingPunct="0">
              <a:lnSpc>
                <a:spcPct val="130000"/>
              </a:lnSpc>
              <a:buFont typeface="Wingdings" panose="05000000000000000000" pitchFamily="2" charset="2"/>
              <a:buChar char="Ø"/>
            </a:pPr>
            <a:r>
              <a:rPr lang="zh-CN" altLang="en-US" sz="2400" dirty="0">
                <a:solidFill>
                  <a:srgbClr val="000000"/>
                </a:solidFill>
                <a:latin typeface="黑体" panose="02010609060101010101" pitchFamily="49" charset="-122"/>
                <a:ea typeface="黑体" panose="02010609060101010101" pitchFamily="49" charset="-122"/>
                <a:cs typeface="宋体" panose="02010600030101010101" pitchFamily="2" charset="-122"/>
              </a:rPr>
              <a:t>鼓励资助研究生参加国内外会议、发表论文等</a:t>
            </a:r>
            <a:endParaRPr lang="zh-CN" altLang="en-US" sz="2400" dirty="0">
              <a:latin typeface="黑体" panose="02010609060101010101" pitchFamily="49" charset="-122"/>
              <a:ea typeface="黑体" panose="02010609060101010101" pitchFamily="49" charset="-122"/>
              <a:cs typeface="宋体" panose="02010600030101010101" pitchFamily="2" charset="-122"/>
            </a:endParaRPr>
          </a:p>
          <a:p>
            <a:pPr marL="0" marR="0" lvl="0" indent="355600" algn="l" defTabSz="914400" rtl="0" eaLnBrk="0" fontAlgn="base" latinLnBrk="0" hangingPunct="0">
              <a:lnSpc>
                <a:spcPct val="130000"/>
              </a:lnSpc>
              <a:spcBef>
                <a:spcPct val="0"/>
              </a:spcBef>
              <a:spcAft>
                <a:spcPct val="0"/>
              </a:spcAft>
              <a:buClrTx/>
              <a:buSzTx/>
              <a:buFont typeface="Wingdings" panose="05000000000000000000" pitchFamily="2" charset="2"/>
              <a:buChar char="Ø"/>
            </a:pPr>
            <a:endParaRPr kumimoji="0" lang="zh-CN" altLang="en-US" sz="2400" b="0" i="0" u="none" strike="noStrike" cap="none" normalizeH="0" baseline="0" dirty="0">
              <a:ln>
                <a:noFill/>
              </a:ln>
              <a:solidFill>
                <a:schemeClr val="tx1"/>
              </a:solidFill>
              <a:effectLst/>
              <a:latin typeface="黑体" panose="02010609060101010101" pitchFamily="49" charset="-122"/>
              <a:ea typeface="黑体" panose="02010609060101010101" pitchFamily="49" charset="-122"/>
              <a:cs typeface="宋体"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Bodoni MT Black" panose="02070A03080606020203"/>
                <a:ea typeface="BatangChe" panose="02030609000101010101" pitchFamily="49" charset="-127"/>
              </a:rPr>
              <a:t>植物保护学院     </a:t>
            </a:r>
            <a:r>
              <a:rPr lang="en-US" altLang="zh-CN" sz="1600" b="1">
                <a:solidFill>
                  <a:schemeClr val="bg1"/>
                </a:solidFill>
                <a:latin typeface="Bodoni MT Black" panose="02070A03080606020203"/>
                <a:ea typeface="BatangChe" panose="02030609000101010101" pitchFamily="49" charset="-127"/>
              </a:rPr>
              <a:t>College of Plant Protection</a:t>
            </a:r>
            <a:endParaRPr lang="en-US" altLang="zh-CN" sz="1600" b="1">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4862228"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2.2 </a:t>
            </a:r>
            <a:r>
              <a:rPr lang="zh-CN" altLang="en-US" sz="3600" b="1" dirty="0">
                <a:solidFill>
                  <a:srgbClr val="3400F4"/>
                </a:solidFill>
                <a:latin typeface="微软雅黑" panose="020B0503020204020204" pitchFamily="34" charset="-122"/>
                <a:ea typeface="微软雅黑" panose="020B0503020204020204" pitchFamily="34" charset="-122"/>
              </a:rPr>
              <a:t>人才培养</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奖学金</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11" name="Rectangle 1"/>
          <p:cNvSpPr>
            <a:spLocks noChangeArrowheads="1"/>
          </p:cNvSpPr>
          <p:nvPr/>
        </p:nvSpPr>
        <p:spPr bwMode="auto">
          <a:xfrm>
            <a:off x="159489" y="1748169"/>
            <a:ext cx="12032511" cy="641714"/>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55600" algn="l" defTabSz="914400" rtl="0" eaLnBrk="0" fontAlgn="base" latinLnBrk="0" hangingPunct="0">
              <a:lnSpc>
                <a:spcPct val="130000"/>
              </a:lnSpc>
              <a:spcBef>
                <a:spcPct val="0"/>
              </a:spcBef>
              <a:spcAft>
                <a:spcPct val="0"/>
              </a:spcAft>
              <a:buClrTx/>
              <a:buSzTx/>
            </a:pPr>
            <a:r>
              <a:rPr kumimoji="0" lang="zh-CN" altLang="en-US" sz="3200" b="0" i="0" u="none" strike="noStrike" cap="none" normalizeH="0" baseline="0" dirty="0">
                <a:ln>
                  <a:noFill/>
                </a:ln>
                <a:solidFill>
                  <a:srgbClr val="3400F4"/>
                </a:solidFill>
                <a:effectLst/>
                <a:latin typeface="黑体" panose="02010609060101010101" pitchFamily="49" charset="-122"/>
                <a:ea typeface="黑体" panose="02010609060101010101" pitchFamily="49" charset="-122"/>
                <a:cs typeface="宋体" panose="02010600030101010101" pitchFamily="2" charset="-122"/>
              </a:rPr>
              <a:t>完善的多层次奖助体系：</a:t>
            </a:r>
            <a:endParaRPr kumimoji="0" lang="zh-CN" altLang="en-US" sz="3200" b="0" i="0" u="none" strike="noStrike" cap="none" normalizeH="0" baseline="0" dirty="0">
              <a:ln>
                <a:noFill/>
              </a:ln>
              <a:solidFill>
                <a:srgbClr val="3400F4"/>
              </a:solidFill>
              <a:effectLst/>
              <a:latin typeface="黑体" panose="02010609060101010101" pitchFamily="49" charset="-122"/>
              <a:ea typeface="黑体" panose="02010609060101010101" pitchFamily="49" charset="-122"/>
              <a:cs typeface="宋体" panose="02010600030101010101" pitchFamily="2" charset="-122"/>
            </a:endParaRPr>
          </a:p>
        </p:txBody>
      </p:sp>
      <p:sp>
        <p:nvSpPr>
          <p:cNvPr id="12" name="矩形 16"/>
          <p:cNvSpPr>
            <a:spLocks noChangeArrowheads="1"/>
          </p:cNvSpPr>
          <p:nvPr/>
        </p:nvSpPr>
        <p:spPr bwMode="auto">
          <a:xfrm>
            <a:off x="5052300" y="2257385"/>
            <a:ext cx="139700" cy="254000"/>
          </a:xfrm>
          <a:prstGeom prst="rect">
            <a:avLst/>
          </a:prstGeom>
          <a:noFill/>
          <a:ln w="9525">
            <a:noFill/>
            <a:miter lim="800000"/>
          </a:ln>
        </p:spPr>
        <p:txBody>
          <a:bodyPr wrap="none" lIns="68572" tIns="34286" rIns="68572" bIns="34286">
            <a:spAutoFit/>
          </a:bodyPr>
          <a:lstStyle/>
          <a:p>
            <a:pPr defTabSz="685800" eaLnBrk="0" hangingPunct="0"/>
            <a:endParaRPr lang="zh-CN" altLang="en-US" sz="1200" b="0">
              <a:solidFill>
                <a:srgbClr val="FFFFFF"/>
              </a:solidFill>
              <a:latin typeface="汉仪水滴体简"/>
              <a:ea typeface="汉仪水滴体简"/>
              <a:cs typeface="汉仪水滴体简"/>
              <a:sym typeface="汉仪水滴体简"/>
            </a:endParaRPr>
          </a:p>
        </p:txBody>
      </p:sp>
      <p:sp>
        <p:nvSpPr>
          <p:cNvPr id="13" name="TextBox 23"/>
          <p:cNvSpPr txBox="1"/>
          <p:nvPr/>
        </p:nvSpPr>
        <p:spPr>
          <a:xfrm>
            <a:off x="421563" y="2200235"/>
            <a:ext cx="2789237" cy="3446462"/>
          </a:xfrm>
          <a:prstGeom prst="rect">
            <a:avLst/>
          </a:prstGeom>
          <a:noFill/>
          <a:ln w="9525">
            <a:noFill/>
          </a:ln>
        </p:spPr>
        <p:txBody>
          <a:bodyPr>
            <a:spAutoFit/>
          </a:bodyPr>
          <a:lstStyle/>
          <a:p>
            <a:pPr>
              <a:spcBef>
                <a:spcPct val="40000"/>
              </a:spcBef>
            </a:pPr>
            <a:endParaRPr lang="zh-CN" altLang="zh-CN" sz="2000" b="0" noProof="1">
              <a:solidFill>
                <a:srgbClr val="0000FF"/>
              </a:solidFill>
              <a:latin typeface="微软雅黑" panose="020B0503020204020204" pitchFamily="34" charset="-122"/>
              <a:ea typeface="微软雅黑" panose="020B0503020204020204" pitchFamily="34" charset="-122"/>
              <a:sym typeface="+mn-ea"/>
            </a:endParaRPr>
          </a:p>
          <a:p>
            <a:pPr marL="287655" indent="-287655">
              <a:lnSpc>
                <a:spcPct val="140000"/>
              </a:lnSpc>
              <a:buFont typeface="Wingdings" panose="05000000000000000000" pitchFamily="2" charset="2"/>
              <a:buChar char="l"/>
            </a:pPr>
            <a:r>
              <a:rPr lang="zh-CN" altLang="zh-CN" sz="2000" noProof="1">
                <a:latin typeface="黑体" panose="02010609060101010101" pitchFamily="49" charset="-122"/>
                <a:ea typeface="黑体" panose="02010609060101010101" pitchFamily="49" charset="-122"/>
                <a:sym typeface="+mn-ea"/>
              </a:rPr>
              <a:t>国家奖学金 </a:t>
            </a:r>
            <a:endParaRPr lang="zh-CN" altLang="zh-CN" sz="2000" noProof="1">
              <a:latin typeface="黑体" panose="02010609060101010101" pitchFamily="49" charset="-122"/>
              <a:ea typeface="黑体" panose="02010609060101010101" pitchFamily="49" charset="-122"/>
              <a:sym typeface="+mn-ea"/>
            </a:endParaRPr>
          </a:p>
          <a:p>
            <a:pPr marL="287655" indent="-287655">
              <a:lnSpc>
                <a:spcPct val="140000"/>
              </a:lnSpc>
              <a:buFont typeface="Wingdings" panose="05000000000000000000" pitchFamily="2" charset="2"/>
              <a:buChar char="l"/>
            </a:pPr>
            <a:r>
              <a:rPr lang="zh-CN" altLang="zh-CN" sz="2000" noProof="1">
                <a:latin typeface="黑体" panose="02010609060101010101" pitchFamily="49" charset="-122"/>
                <a:ea typeface="黑体" panose="02010609060101010101" pitchFamily="49" charset="-122"/>
                <a:sym typeface="+mn-ea"/>
              </a:rPr>
              <a:t>国家励志奖学金</a:t>
            </a:r>
            <a:endParaRPr lang="zh-CN" altLang="zh-CN" sz="2000" noProof="1">
              <a:latin typeface="黑体" panose="02010609060101010101" pitchFamily="49" charset="-122"/>
              <a:ea typeface="黑体" panose="02010609060101010101" pitchFamily="49" charset="-122"/>
              <a:sym typeface="+mn-ea"/>
            </a:endParaRPr>
          </a:p>
          <a:p>
            <a:pPr marL="287655" indent="-287655">
              <a:lnSpc>
                <a:spcPct val="140000"/>
              </a:lnSpc>
              <a:buFont typeface="Wingdings" panose="05000000000000000000" pitchFamily="2" charset="2"/>
              <a:buChar char="l"/>
            </a:pPr>
            <a:r>
              <a:rPr lang="zh-CN" altLang="zh-CN" sz="2000" noProof="1">
                <a:latin typeface="黑体" panose="02010609060101010101" pitchFamily="49" charset="-122"/>
                <a:ea typeface="黑体" panose="02010609060101010101" pitchFamily="49" charset="-122"/>
                <a:sym typeface="+mn-ea"/>
              </a:rPr>
              <a:t>省政府奖学金</a:t>
            </a:r>
            <a:endParaRPr lang="zh-CN" altLang="zh-CN" sz="2000" noProof="1">
              <a:latin typeface="黑体" panose="02010609060101010101" pitchFamily="49" charset="-122"/>
              <a:ea typeface="黑体" panose="02010609060101010101" pitchFamily="49" charset="-122"/>
              <a:sym typeface="+mn-ea"/>
            </a:endParaRPr>
          </a:p>
          <a:p>
            <a:pPr marL="287655" indent="-287655">
              <a:lnSpc>
                <a:spcPct val="140000"/>
              </a:lnSpc>
              <a:buFont typeface="Wingdings" panose="05000000000000000000" pitchFamily="2" charset="2"/>
              <a:buChar char="l"/>
            </a:pPr>
            <a:r>
              <a:rPr lang="zh-CN" altLang="zh-CN" sz="2000" noProof="1">
                <a:latin typeface="黑体" panose="02010609060101010101" pitchFamily="49" charset="-122"/>
                <a:ea typeface="黑体" panose="02010609060101010101" pitchFamily="49" charset="-122"/>
                <a:sym typeface="+mn-ea"/>
              </a:rPr>
              <a:t>省政府励志奖学金</a:t>
            </a:r>
            <a:endParaRPr lang="zh-CN" altLang="zh-CN" sz="2000" noProof="1">
              <a:latin typeface="黑体" panose="02010609060101010101" pitchFamily="49" charset="-122"/>
              <a:ea typeface="黑体" panose="02010609060101010101" pitchFamily="49" charset="-122"/>
              <a:sym typeface="+mn-ea"/>
            </a:endParaRPr>
          </a:p>
          <a:p>
            <a:pPr marL="287655" indent="-287655">
              <a:lnSpc>
                <a:spcPct val="140000"/>
              </a:lnSpc>
              <a:buFont typeface="Wingdings" panose="05000000000000000000" pitchFamily="2" charset="2"/>
              <a:buChar char="l"/>
            </a:pPr>
            <a:r>
              <a:rPr lang="zh-CN" altLang="zh-CN" sz="2000" noProof="1">
                <a:latin typeface="黑体" panose="02010609060101010101" pitchFamily="49" charset="-122"/>
                <a:ea typeface="黑体" panose="02010609060101010101" pitchFamily="49" charset="-122"/>
                <a:sym typeface="+mn-ea"/>
              </a:rPr>
              <a:t>校长奖学金</a:t>
            </a:r>
            <a:endParaRPr lang="zh-CN" altLang="zh-CN" sz="2000" noProof="1">
              <a:latin typeface="黑体" panose="02010609060101010101" pitchFamily="49" charset="-122"/>
              <a:ea typeface="黑体" panose="02010609060101010101" pitchFamily="49" charset="-122"/>
              <a:sym typeface="+mn-ea"/>
            </a:endParaRPr>
          </a:p>
          <a:p>
            <a:pPr marL="287655" indent="-287655">
              <a:lnSpc>
                <a:spcPct val="140000"/>
              </a:lnSpc>
              <a:buFont typeface="Wingdings" panose="05000000000000000000" pitchFamily="2" charset="2"/>
              <a:buChar char="l"/>
            </a:pPr>
            <a:r>
              <a:rPr lang="zh-CN" altLang="zh-CN" sz="2000" noProof="1">
                <a:latin typeface="黑体" panose="02010609060101010101" pitchFamily="49" charset="-122"/>
                <a:ea typeface="黑体" panose="02010609060101010101" pitchFamily="49" charset="-122"/>
                <a:sym typeface="+mn-ea"/>
              </a:rPr>
              <a:t>优秀学生奖学金</a:t>
            </a:r>
            <a:endParaRPr lang="zh-CN" altLang="zh-CN" sz="2000" noProof="1">
              <a:latin typeface="黑体" panose="02010609060101010101" pitchFamily="49" charset="-122"/>
              <a:ea typeface="黑体" panose="02010609060101010101" pitchFamily="49" charset="-122"/>
              <a:sym typeface="+mn-ea"/>
            </a:endParaRPr>
          </a:p>
          <a:p>
            <a:pPr>
              <a:lnSpc>
                <a:spcPct val="150000"/>
              </a:lnSpc>
              <a:buFont typeface="Wingdings" panose="05000000000000000000" pitchFamily="2" charset="2"/>
              <a:buNone/>
            </a:pPr>
            <a:endParaRPr lang="zh-CN" altLang="en-US" sz="2000" noProof="1">
              <a:latin typeface="微软雅黑" panose="020B0503020204020204" pitchFamily="34" charset="-122"/>
              <a:ea typeface="微软雅黑" panose="020B0503020204020204" pitchFamily="34" charset="-122"/>
              <a:sym typeface="宋体" panose="02010600030101010101" pitchFamily="2" charset="-122"/>
            </a:endParaRPr>
          </a:p>
        </p:txBody>
      </p:sp>
      <p:sp>
        <p:nvSpPr>
          <p:cNvPr id="15" name="Rectangle 4"/>
          <p:cNvSpPr>
            <a:spLocks noChangeArrowheads="1"/>
          </p:cNvSpPr>
          <p:nvPr/>
        </p:nvSpPr>
        <p:spPr bwMode="auto">
          <a:xfrm>
            <a:off x="3210800" y="2511385"/>
            <a:ext cx="2735263" cy="4646612"/>
          </a:xfrm>
          <a:prstGeom prst="rect">
            <a:avLst/>
          </a:prstGeom>
          <a:noFill/>
          <a:ln w="9525">
            <a:noFill/>
            <a:miter lim="800000"/>
          </a:ln>
        </p:spPr>
        <p:txBody>
          <a:bodyPr>
            <a:spAutoFit/>
          </a:bodyPr>
          <a:lstStyle/>
          <a:p>
            <a:pPr marL="287655" indent="-287655">
              <a:lnSpc>
                <a:spcPct val="130000"/>
              </a:lnSpc>
              <a:spcBef>
                <a:spcPct val="20000"/>
              </a:spcBef>
              <a:buFont typeface="Wingdings" panose="05000000000000000000" pitchFamily="2" charset="2"/>
              <a:buChar char="l"/>
            </a:pPr>
            <a:r>
              <a:rPr lang="zh-CN" altLang="zh-CN" sz="2000" dirty="0">
                <a:solidFill>
                  <a:srgbClr val="00B050"/>
                </a:solidFill>
                <a:latin typeface="黑体" panose="02010609060101010101" pitchFamily="49" charset="-122"/>
                <a:ea typeface="黑体" panose="02010609060101010101" pitchFamily="49" charset="-122"/>
              </a:rPr>
              <a:t>慕赵奖学金 </a:t>
            </a:r>
            <a:endParaRPr lang="zh-CN" altLang="zh-CN" sz="2000" dirty="0">
              <a:solidFill>
                <a:srgbClr val="00B050"/>
              </a:solidFill>
              <a:latin typeface="黑体" panose="02010609060101010101" pitchFamily="49" charset="-122"/>
              <a:ea typeface="黑体" panose="02010609060101010101" pitchFamily="49" charset="-122"/>
            </a:endParaRPr>
          </a:p>
          <a:p>
            <a:pPr marL="287655" indent="-287655">
              <a:lnSpc>
                <a:spcPct val="130000"/>
              </a:lnSpc>
              <a:spcBef>
                <a:spcPct val="20000"/>
              </a:spcBef>
              <a:buFont typeface="Wingdings" panose="05000000000000000000" pitchFamily="2" charset="2"/>
              <a:buChar char="l"/>
            </a:pPr>
            <a:r>
              <a:rPr lang="zh-CN" altLang="zh-CN" sz="2000" dirty="0">
                <a:solidFill>
                  <a:srgbClr val="00B050"/>
                </a:solidFill>
                <a:latin typeface="黑体" panose="02010609060101010101" pitchFamily="49" charset="-122"/>
                <a:ea typeface="黑体" panose="02010609060101010101" pitchFamily="49" charset="-122"/>
              </a:rPr>
              <a:t>胜邦绿野奖学金</a:t>
            </a:r>
            <a:endParaRPr lang="zh-CN" altLang="zh-CN" sz="2000" dirty="0">
              <a:solidFill>
                <a:srgbClr val="00B050"/>
              </a:solidFill>
              <a:latin typeface="黑体" panose="02010609060101010101" pitchFamily="49" charset="-122"/>
              <a:ea typeface="黑体" panose="02010609060101010101" pitchFamily="49" charset="-122"/>
            </a:endParaRPr>
          </a:p>
          <a:p>
            <a:pPr marL="287655" indent="-287655">
              <a:lnSpc>
                <a:spcPct val="130000"/>
              </a:lnSpc>
              <a:spcBef>
                <a:spcPct val="20000"/>
              </a:spcBef>
              <a:buFont typeface="Wingdings" panose="05000000000000000000" pitchFamily="2" charset="2"/>
              <a:buChar char="l"/>
            </a:pPr>
            <a:r>
              <a:rPr lang="zh-CN" altLang="zh-CN" sz="2000" dirty="0">
                <a:solidFill>
                  <a:srgbClr val="00B050"/>
                </a:solidFill>
                <a:latin typeface="黑体" panose="02010609060101010101" pitchFamily="49" charset="-122"/>
                <a:ea typeface="黑体" panose="02010609060101010101" pitchFamily="49" charset="-122"/>
              </a:rPr>
              <a:t>滨农科技</a:t>
            </a:r>
            <a:endParaRPr lang="zh-CN" altLang="zh-CN" sz="2000" dirty="0">
              <a:solidFill>
                <a:srgbClr val="00B050"/>
              </a:solidFill>
              <a:latin typeface="黑体" panose="02010609060101010101" pitchFamily="49" charset="-122"/>
              <a:ea typeface="黑体" panose="02010609060101010101" pitchFamily="49" charset="-122"/>
            </a:endParaRPr>
          </a:p>
          <a:p>
            <a:pPr marL="287655" indent="-287655">
              <a:lnSpc>
                <a:spcPct val="130000"/>
              </a:lnSpc>
              <a:spcBef>
                <a:spcPct val="20000"/>
              </a:spcBef>
              <a:buFont typeface="Wingdings" panose="05000000000000000000" pitchFamily="2" charset="2"/>
              <a:buChar char="l"/>
            </a:pPr>
            <a:r>
              <a:rPr lang="zh-CN" altLang="zh-CN" sz="2000" dirty="0">
                <a:solidFill>
                  <a:srgbClr val="00B050"/>
                </a:solidFill>
                <a:latin typeface="黑体" panose="02010609060101010101" pitchFamily="49" charset="-122"/>
                <a:ea typeface="黑体" panose="02010609060101010101" pitchFamily="49" charset="-122"/>
              </a:rPr>
              <a:t>先正达奖学金</a:t>
            </a:r>
            <a:endParaRPr lang="zh-CN" altLang="zh-CN" sz="2000" dirty="0">
              <a:solidFill>
                <a:srgbClr val="00B050"/>
              </a:solidFill>
              <a:latin typeface="黑体" panose="02010609060101010101" pitchFamily="49" charset="-122"/>
              <a:ea typeface="黑体" panose="02010609060101010101" pitchFamily="49" charset="-122"/>
            </a:endParaRPr>
          </a:p>
          <a:p>
            <a:pPr marL="287655" indent="-287655">
              <a:lnSpc>
                <a:spcPct val="130000"/>
              </a:lnSpc>
              <a:spcBef>
                <a:spcPct val="20000"/>
              </a:spcBef>
              <a:buFont typeface="Wingdings" panose="05000000000000000000" pitchFamily="2" charset="2"/>
              <a:buChar char="l"/>
            </a:pPr>
            <a:r>
              <a:rPr lang="zh-CN" altLang="zh-CN" sz="2000" dirty="0">
                <a:solidFill>
                  <a:srgbClr val="00B050"/>
                </a:solidFill>
                <a:latin typeface="黑体" panose="02010609060101010101" pitchFamily="49" charset="-122"/>
                <a:ea typeface="黑体" panose="02010609060101010101" pitchFamily="49" charset="-122"/>
              </a:rPr>
              <a:t>大北农</a:t>
            </a:r>
            <a:r>
              <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rPr>
              <a:t>奖学金</a:t>
            </a:r>
            <a:endPar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endParaRPr>
          </a:p>
          <a:p>
            <a:pPr marL="287655" indent="-287655">
              <a:lnSpc>
                <a:spcPct val="130000"/>
              </a:lnSpc>
              <a:spcBef>
                <a:spcPct val="20000"/>
              </a:spcBef>
              <a:buFont typeface="Wingdings" panose="05000000000000000000" pitchFamily="2" charset="2"/>
              <a:buChar char="l"/>
            </a:pPr>
            <a:r>
              <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rPr>
              <a:t>元瑞奖学金</a:t>
            </a:r>
            <a:endPar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endParaRPr>
          </a:p>
          <a:p>
            <a:pPr marL="287655" indent="-287655">
              <a:lnSpc>
                <a:spcPct val="130000"/>
              </a:lnSpc>
              <a:spcBef>
                <a:spcPct val="20000"/>
              </a:spcBef>
              <a:buFont typeface="Wingdings" panose="05000000000000000000" pitchFamily="2" charset="2"/>
              <a:buChar char="l"/>
            </a:pPr>
            <a:r>
              <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rPr>
              <a:t>五洲丰奖学金</a:t>
            </a:r>
            <a:endPar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endParaRPr>
          </a:p>
          <a:p>
            <a:pPr marL="287655" indent="-287655">
              <a:lnSpc>
                <a:spcPct val="130000"/>
              </a:lnSpc>
              <a:spcBef>
                <a:spcPct val="20000"/>
              </a:spcBef>
              <a:buFont typeface="Wingdings" panose="05000000000000000000" pitchFamily="2" charset="2"/>
              <a:buChar char="l"/>
            </a:pPr>
            <a:r>
              <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rPr>
              <a:t>板田种苗奖学金</a:t>
            </a:r>
            <a:endPar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endParaRPr>
          </a:p>
          <a:p>
            <a:pPr marL="287655" indent="-287655">
              <a:lnSpc>
                <a:spcPct val="130000"/>
              </a:lnSpc>
              <a:spcBef>
                <a:spcPct val="20000"/>
              </a:spcBef>
              <a:buFont typeface="Wingdings" panose="05000000000000000000" pitchFamily="2" charset="2"/>
              <a:buChar char="l"/>
            </a:pPr>
            <a:endParaRPr lang="zh-CN" altLang="zh-CN" sz="2000" dirty="0">
              <a:solidFill>
                <a:srgbClr val="00B050"/>
              </a:solidFill>
              <a:latin typeface="黑体" panose="02010609060101010101" pitchFamily="49" charset="-122"/>
              <a:ea typeface="黑体" panose="02010609060101010101" pitchFamily="49" charset="-122"/>
              <a:sym typeface="宋体" panose="02010600030101010101" pitchFamily="2" charset="-122"/>
            </a:endParaRPr>
          </a:p>
          <a:p>
            <a:pPr marL="287655" indent="-287655">
              <a:lnSpc>
                <a:spcPct val="130000"/>
              </a:lnSpc>
              <a:spcBef>
                <a:spcPct val="20000"/>
              </a:spcBef>
              <a:buFont typeface="Wingdings" panose="05000000000000000000" pitchFamily="2" charset="2"/>
              <a:buChar char="l"/>
            </a:pPr>
            <a:endParaRPr lang="zh-CN" altLang="zh-CN" sz="2000" dirty="0">
              <a:solidFill>
                <a:srgbClr val="00B050"/>
              </a:solidFill>
              <a:latin typeface="黑体" panose="02010609060101010101" pitchFamily="49" charset="-122"/>
              <a:ea typeface="黑体" panose="02010609060101010101" pitchFamily="49" charset="-122"/>
            </a:endParaRPr>
          </a:p>
        </p:txBody>
      </p:sp>
      <p:sp>
        <p:nvSpPr>
          <p:cNvPr id="16" name="TextBox 23"/>
          <p:cNvSpPr txBox="1"/>
          <p:nvPr/>
        </p:nvSpPr>
        <p:spPr>
          <a:xfrm>
            <a:off x="5782550" y="2209760"/>
            <a:ext cx="2790825" cy="1322387"/>
          </a:xfrm>
          <a:prstGeom prst="rect">
            <a:avLst/>
          </a:prstGeom>
          <a:noFill/>
          <a:ln w="9525">
            <a:noFill/>
          </a:ln>
        </p:spPr>
        <p:txBody>
          <a:bodyPr>
            <a:spAutoFit/>
          </a:bodyPr>
          <a:lstStyle/>
          <a:p>
            <a:pPr>
              <a:spcBef>
                <a:spcPct val="40000"/>
              </a:spcBef>
            </a:pPr>
            <a:endParaRPr lang="zh-CN" altLang="zh-CN" sz="2000" b="0" noProof="1">
              <a:solidFill>
                <a:srgbClr val="7030A0"/>
              </a:solidFill>
              <a:latin typeface="微软雅黑" panose="020B0503020204020204" pitchFamily="34" charset="-122"/>
              <a:ea typeface="微软雅黑" panose="020B0503020204020204" pitchFamily="34" charset="-122"/>
              <a:sym typeface="+mn-ea"/>
            </a:endParaRPr>
          </a:p>
          <a:p>
            <a:pPr marL="287655" indent="-287655">
              <a:lnSpc>
                <a:spcPct val="150000"/>
              </a:lnSpc>
              <a:buFont typeface="Wingdings" panose="05000000000000000000" pitchFamily="2" charset="2"/>
              <a:buChar char="l"/>
            </a:pPr>
            <a:r>
              <a:rPr lang="zh-CN" altLang="zh-CN" sz="2000" noProof="1">
                <a:solidFill>
                  <a:srgbClr val="7030A0"/>
                </a:solidFill>
                <a:latin typeface="黑体" panose="02010609060101010101" pitchFamily="49" charset="-122"/>
                <a:ea typeface="黑体" panose="02010609060101010101" pitchFamily="49" charset="-122"/>
                <a:sym typeface="+mn-ea"/>
              </a:rPr>
              <a:t>王清和奖学金 </a:t>
            </a:r>
            <a:endParaRPr lang="zh-CN" altLang="zh-CN" sz="2000" noProof="1">
              <a:solidFill>
                <a:srgbClr val="7030A0"/>
              </a:solidFill>
              <a:latin typeface="黑体" panose="02010609060101010101" pitchFamily="49" charset="-122"/>
              <a:ea typeface="黑体" panose="02010609060101010101" pitchFamily="49" charset="-122"/>
              <a:sym typeface="+mn-ea"/>
            </a:endParaRPr>
          </a:p>
          <a:p>
            <a:pPr marL="287655" indent="-287655">
              <a:lnSpc>
                <a:spcPct val="150000"/>
              </a:lnSpc>
              <a:buFont typeface="Wingdings" panose="05000000000000000000" pitchFamily="2" charset="2"/>
              <a:buChar char="l"/>
            </a:pPr>
            <a:r>
              <a:rPr lang="zh-CN" altLang="zh-CN" sz="2000" noProof="1">
                <a:solidFill>
                  <a:srgbClr val="7030A0"/>
                </a:solidFill>
                <a:latin typeface="黑体" panose="02010609060101010101" pitchFamily="49" charset="-122"/>
                <a:ea typeface="黑体" panose="02010609060101010101" pitchFamily="49" charset="-122"/>
                <a:sym typeface="+mn-ea"/>
              </a:rPr>
              <a:t>奋杰奖学金</a:t>
            </a:r>
            <a:endParaRPr lang="zh-CN" altLang="en-US" sz="2000" noProof="1">
              <a:solidFill>
                <a:srgbClr val="7030A0"/>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7" name="Picture 2" descr="E:\植保学院之工作\植保学院科研工作\植保学院本科生资料\2017 植保企业奖学金\邦胜绿野奖学金\IMG_9730.JPG"/>
          <p:cNvPicPr>
            <a:picLocks noChangeAspect="1" noChangeArrowheads="1"/>
          </p:cNvPicPr>
          <p:nvPr/>
        </p:nvPicPr>
        <p:blipFill>
          <a:blip r:embed="rId3" cstate="print"/>
          <a:srcRect/>
          <a:stretch>
            <a:fillRect/>
          </a:stretch>
        </p:blipFill>
        <p:spPr bwMode="auto">
          <a:xfrm>
            <a:off x="9516792" y="4316203"/>
            <a:ext cx="2196000" cy="1317905"/>
          </a:xfrm>
          <a:prstGeom prst="rect">
            <a:avLst/>
          </a:prstGeom>
          <a:noFill/>
        </p:spPr>
      </p:pic>
      <p:pic>
        <p:nvPicPr>
          <p:cNvPr id="22" name="Picture 3" descr="E:\植保学院之工作\植保学院科研工作\植保学院本科生资料\2017 植保企业奖学金\滨农奖学金\_MG_0135.JPG"/>
          <p:cNvPicPr>
            <a:picLocks noChangeAspect="1" noChangeArrowheads="1"/>
          </p:cNvPicPr>
          <p:nvPr/>
        </p:nvPicPr>
        <p:blipFill>
          <a:blip r:embed="rId4" cstate="print"/>
          <a:srcRect/>
          <a:stretch>
            <a:fillRect/>
          </a:stretch>
        </p:blipFill>
        <p:spPr bwMode="auto">
          <a:xfrm>
            <a:off x="9516792" y="3224076"/>
            <a:ext cx="2196000" cy="1105442"/>
          </a:xfrm>
          <a:prstGeom prst="rect">
            <a:avLst/>
          </a:prstGeom>
          <a:noFill/>
        </p:spPr>
      </p:pic>
      <p:pic>
        <p:nvPicPr>
          <p:cNvPr id="23" name="Picture 4" descr="E:\植保学院之工作\植保学院科研工作\植保学院本科生资料\2017 植保企业奖学金\奋杰奖学金\IMG_1562.JPG"/>
          <p:cNvPicPr>
            <a:picLocks noChangeAspect="1" noChangeArrowheads="1"/>
          </p:cNvPicPr>
          <p:nvPr/>
        </p:nvPicPr>
        <p:blipFill>
          <a:blip r:embed="rId5" cstate="print"/>
          <a:srcRect/>
          <a:stretch>
            <a:fillRect/>
          </a:stretch>
        </p:blipFill>
        <p:spPr bwMode="auto">
          <a:xfrm>
            <a:off x="9516792" y="923440"/>
            <a:ext cx="2196000" cy="1157292"/>
          </a:xfrm>
          <a:prstGeom prst="rect">
            <a:avLst/>
          </a:prstGeom>
          <a:noFill/>
        </p:spPr>
      </p:pic>
      <p:pic>
        <p:nvPicPr>
          <p:cNvPr id="24" name="Picture 5" descr="E:\植保学院之工作\植保学院科研工作\植保学院本科生资料\2017 植保企业奖学金\慕赵奖学金\IMG_7711_副本.jpg"/>
          <p:cNvPicPr>
            <a:picLocks noChangeAspect="1" noChangeArrowheads="1"/>
          </p:cNvPicPr>
          <p:nvPr/>
        </p:nvPicPr>
        <p:blipFill>
          <a:blip r:embed="rId6" cstate="print"/>
          <a:srcRect/>
          <a:stretch>
            <a:fillRect/>
          </a:stretch>
        </p:blipFill>
        <p:spPr bwMode="auto">
          <a:xfrm>
            <a:off x="9516792" y="1997672"/>
            <a:ext cx="2196000" cy="1329190"/>
          </a:xfrm>
          <a:prstGeom prst="rect">
            <a:avLst/>
          </a:prstGeom>
          <a:noFill/>
        </p:spPr>
      </p:pic>
      <p:pic>
        <p:nvPicPr>
          <p:cNvPr id="25" name="Picture 6" descr="E:\植保学院之工作\植保学院科研工作\植保学院本科生资料\2017 植保企业奖学金\元瑞奖学金\IMG_0396.JPG"/>
          <p:cNvPicPr>
            <a:picLocks noChangeAspect="1" noChangeArrowheads="1"/>
          </p:cNvPicPr>
          <p:nvPr/>
        </p:nvPicPr>
        <p:blipFill>
          <a:blip r:embed="rId7" cstate="print"/>
          <a:srcRect/>
          <a:stretch>
            <a:fillRect/>
          </a:stretch>
        </p:blipFill>
        <p:spPr bwMode="auto">
          <a:xfrm>
            <a:off x="9516792" y="5468824"/>
            <a:ext cx="2196000" cy="105149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bwMode="auto">
          <a:xfrm>
            <a:off x="120" y="0"/>
            <a:ext cx="9143760" cy="6858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7" name="表格 26"/>
          <p:cNvGraphicFramePr>
            <a:graphicFrameLocks noGrp="1"/>
          </p:cNvGraphicFramePr>
          <p:nvPr/>
        </p:nvGraphicFramePr>
        <p:xfrm>
          <a:off x="1702051" y="99589"/>
          <a:ext cx="9009505" cy="6556888"/>
        </p:xfrm>
        <a:graphic>
          <a:graphicData uri="http://schemas.openxmlformats.org/drawingml/2006/table">
            <a:tbl>
              <a:tblPr firstRow="1" firstCol="1" bandRow="1">
                <a:tableStyleId>{F5AB1C69-6EDB-4FF4-983F-18BD219EF322}</a:tableStyleId>
              </a:tblPr>
              <a:tblGrid>
                <a:gridCol w="1507476"/>
                <a:gridCol w="2113166"/>
                <a:gridCol w="3432504"/>
                <a:gridCol w="1956359"/>
              </a:tblGrid>
              <a:tr h="303054">
                <a:tc>
                  <a:txBody>
                    <a:bodyPr/>
                    <a:lstStyle/>
                    <a:p>
                      <a:pPr algn="ctr">
                        <a:lnSpc>
                          <a:spcPts val="1560"/>
                        </a:lnSpc>
                        <a:spcAft>
                          <a:spcPts val="0"/>
                        </a:spcAft>
                      </a:pPr>
                      <a:r>
                        <a:rPr lang="zh-CN" sz="1400" dirty="0">
                          <a:solidFill>
                            <a:srgbClr val="000000"/>
                          </a:solidFill>
                          <a:effectLst/>
                        </a:rPr>
                        <a:t>奖助类型</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项目</a:t>
                      </a:r>
                      <a:r>
                        <a:rPr lang="en-US" sz="1400">
                          <a:solidFill>
                            <a:srgbClr val="000000"/>
                          </a:solidFill>
                          <a:effectLst/>
                        </a:rPr>
                        <a:t>/</a:t>
                      </a:r>
                      <a:r>
                        <a:rPr lang="zh-CN" sz="1400">
                          <a:solidFill>
                            <a:srgbClr val="000000"/>
                          </a:solidFill>
                          <a:effectLst/>
                        </a:rPr>
                        <a:t>等级</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奖助水平（</a:t>
                      </a:r>
                      <a:r>
                        <a:rPr lang="en-US" sz="1400">
                          <a:solidFill>
                            <a:srgbClr val="000000"/>
                          </a:solidFill>
                          <a:effectLst/>
                        </a:rPr>
                        <a:t> /</a:t>
                      </a:r>
                      <a:r>
                        <a:rPr lang="zh-CN" sz="1400">
                          <a:solidFill>
                            <a:srgbClr val="000000"/>
                          </a:solidFill>
                          <a:effectLst/>
                        </a:rPr>
                        <a:t>生</a:t>
                      </a:r>
                      <a:r>
                        <a:rPr lang="en-US" sz="1400">
                          <a:solidFill>
                            <a:srgbClr val="000000"/>
                          </a:solidFill>
                          <a:effectLst/>
                        </a:rPr>
                        <a:t>/</a:t>
                      </a:r>
                      <a:r>
                        <a:rPr lang="zh-CN" sz="1400">
                          <a:solidFill>
                            <a:srgbClr val="000000"/>
                          </a:solidFill>
                          <a:effectLst/>
                        </a:rPr>
                        <a:t>年）</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覆盖范围</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873">
                <a:tc>
                  <a:txBody>
                    <a:bodyPr/>
                    <a:lstStyle/>
                    <a:p>
                      <a:pPr algn="ctr">
                        <a:lnSpc>
                          <a:spcPts val="1560"/>
                        </a:lnSpc>
                        <a:spcAft>
                          <a:spcPts val="0"/>
                        </a:spcAft>
                      </a:pPr>
                      <a:r>
                        <a:rPr lang="zh-CN" sz="1400">
                          <a:solidFill>
                            <a:srgbClr val="000000"/>
                          </a:solidFill>
                          <a:effectLst/>
                        </a:rPr>
                        <a:t>国家奖学金</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 </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博士</a:t>
                      </a:r>
                      <a:r>
                        <a:rPr lang="en-US" sz="1400">
                          <a:solidFill>
                            <a:srgbClr val="000000"/>
                          </a:solidFill>
                          <a:effectLst/>
                        </a:rPr>
                        <a:t>3</a:t>
                      </a:r>
                      <a:r>
                        <a:rPr lang="zh-CN" sz="1400">
                          <a:solidFill>
                            <a:srgbClr val="000000"/>
                          </a:solidFill>
                          <a:effectLst/>
                        </a:rPr>
                        <a:t>万元，硕士</a:t>
                      </a:r>
                      <a:r>
                        <a:rPr lang="en-US" sz="1400">
                          <a:solidFill>
                            <a:srgbClr val="000000"/>
                          </a:solidFill>
                          <a:effectLst/>
                        </a:rPr>
                        <a:t>2</a:t>
                      </a:r>
                      <a:r>
                        <a:rPr lang="zh-CN" sz="1400">
                          <a:solidFill>
                            <a:srgbClr val="000000"/>
                          </a:solidFill>
                          <a:effectLst/>
                        </a:rPr>
                        <a:t>万元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博士</a:t>
                      </a:r>
                      <a:r>
                        <a:rPr lang="en-US" sz="1400">
                          <a:solidFill>
                            <a:srgbClr val="000000"/>
                          </a:solidFill>
                          <a:effectLst/>
                        </a:rPr>
                        <a:t>9%</a:t>
                      </a:r>
                      <a:r>
                        <a:rPr lang="zh-CN" sz="1400">
                          <a:solidFill>
                            <a:srgbClr val="000000"/>
                          </a:solidFill>
                          <a:effectLst/>
                        </a:rPr>
                        <a:t>，硕士</a:t>
                      </a:r>
                      <a:r>
                        <a:rPr lang="en-US" sz="1400">
                          <a:solidFill>
                            <a:srgbClr val="000000"/>
                          </a:solidFill>
                          <a:effectLst/>
                        </a:rPr>
                        <a:t>3.5%</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873">
                <a:tc>
                  <a:txBody>
                    <a:bodyPr/>
                    <a:lstStyle/>
                    <a:p>
                      <a:pPr algn="ctr">
                        <a:lnSpc>
                          <a:spcPts val="1560"/>
                        </a:lnSpc>
                        <a:spcAft>
                          <a:spcPts val="0"/>
                        </a:spcAft>
                      </a:pPr>
                      <a:r>
                        <a:rPr lang="zh-CN" sz="1400">
                          <a:solidFill>
                            <a:srgbClr val="000000"/>
                          </a:solidFill>
                          <a:effectLst/>
                        </a:rPr>
                        <a:t>国家助学金</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 </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博士</a:t>
                      </a:r>
                      <a:r>
                        <a:rPr lang="en-US" sz="1400">
                          <a:solidFill>
                            <a:srgbClr val="000000"/>
                          </a:solidFill>
                          <a:effectLst/>
                        </a:rPr>
                        <a:t>1.8</a:t>
                      </a:r>
                      <a:r>
                        <a:rPr lang="zh-CN" sz="1400">
                          <a:solidFill>
                            <a:srgbClr val="000000"/>
                          </a:solidFill>
                          <a:effectLst/>
                        </a:rPr>
                        <a:t>万元，硕士</a:t>
                      </a:r>
                      <a:r>
                        <a:rPr lang="en-US" sz="1400">
                          <a:solidFill>
                            <a:srgbClr val="000000"/>
                          </a:solidFill>
                          <a:effectLst/>
                        </a:rPr>
                        <a:t>1.08</a:t>
                      </a:r>
                      <a:r>
                        <a:rPr lang="zh-CN" sz="1400">
                          <a:solidFill>
                            <a:srgbClr val="000000"/>
                          </a:solidFill>
                          <a:effectLst/>
                        </a:rPr>
                        <a:t>万元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全部（非定向、无工资）</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054">
                <a:tc rowSpan="3">
                  <a:txBody>
                    <a:bodyPr/>
                    <a:lstStyle/>
                    <a:p>
                      <a:pPr algn="ctr">
                        <a:lnSpc>
                          <a:spcPts val="1560"/>
                        </a:lnSpc>
                        <a:spcAft>
                          <a:spcPts val="0"/>
                        </a:spcAft>
                      </a:pPr>
                      <a:r>
                        <a:rPr lang="zh-CN" sz="1400">
                          <a:solidFill>
                            <a:srgbClr val="000000"/>
                          </a:solidFill>
                          <a:effectLst/>
                        </a:rPr>
                        <a:t>学业奖学金</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一等奖</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博士</a:t>
                      </a:r>
                      <a:r>
                        <a:rPr lang="en-US" sz="1400">
                          <a:solidFill>
                            <a:srgbClr val="000000"/>
                          </a:solidFill>
                          <a:effectLst/>
                        </a:rPr>
                        <a:t>0.6</a:t>
                      </a:r>
                      <a:r>
                        <a:rPr lang="zh-CN" sz="1400">
                          <a:solidFill>
                            <a:srgbClr val="000000"/>
                          </a:solidFill>
                          <a:effectLst/>
                        </a:rPr>
                        <a:t>万元，硕士</a:t>
                      </a:r>
                      <a:r>
                        <a:rPr lang="en-US" sz="1400">
                          <a:solidFill>
                            <a:srgbClr val="000000"/>
                          </a:solidFill>
                          <a:effectLst/>
                        </a:rPr>
                        <a:t>0.5</a:t>
                      </a:r>
                      <a:r>
                        <a:rPr lang="zh-CN" sz="1400">
                          <a:solidFill>
                            <a:srgbClr val="000000"/>
                          </a:solidFill>
                          <a:effectLst/>
                        </a:rPr>
                        <a:t>万元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dirty="0">
                          <a:solidFill>
                            <a:srgbClr val="000000"/>
                          </a:solidFill>
                          <a:effectLst/>
                        </a:rPr>
                        <a:t>20%</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054">
                <a:tc vMerge="1">
                  <a:tcPr/>
                </a:tc>
                <a:tc>
                  <a:txBody>
                    <a:bodyPr/>
                    <a:lstStyle/>
                    <a:p>
                      <a:pPr algn="ctr">
                        <a:lnSpc>
                          <a:spcPts val="1560"/>
                        </a:lnSpc>
                        <a:spcAft>
                          <a:spcPts val="0"/>
                        </a:spcAft>
                      </a:pPr>
                      <a:r>
                        <a:rPr lang="zh-CN" sz="1400">
                          <a:solidFill>
                            <a:srgbClr val="000000"/>
                          </a:solidFill>
                          <a:effectLst/>
                        </a:rPr>
                        <a:t>二等奖</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博士</a:t>
                      </a:r>
                      <a:r>
                        <a:rPr lang="en-US" sz="1400">
                          <a:solidFill>
                            <a:srgbClr val="000000"/>
                          </a:solidFill>
                          <a:effectLst/>
                        </a:rPr>
                        <a:t>0.4</a:t>
                      </a:r>
                      <a:r>
                        <a:rPr lang="zh-CN" sz="1400">
                          <a:solidFill>
                            <a:srgbClr val="000000"/>
                          </a:solidFill>
                          <a:effectLst/>
                        </a:rPr>
                        <a:t>万元，硕士</a:t>
                      </a:r>
                      <a:r>
                        <a:rPr lang="en-US" sz="1400">
                          <a:solidFill>
                            <a:srgbClr val="000000"/>
                          </a:solidFill>
                          <a:effectLst/>
                        </a:rPr>
                        <a:t>0.3</a:t>
                      </a:r>
                      <a:r>
                        <a:rPr lang="zh-CN" sz="1400">
                          <a:solidFill>
                            <a:srgbClr val="000000"/>
                          </a:solidFill>
                          <a:effectLst/>
                        </a:rPr>
                        <a:t>万元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dirty="0">
                          <a:solidFill>
                            <a:srgbClr val="000000"/>
                          </a:solidFill>
                          <a:effectLst/>
                        </a:rPr>
                        <a:t>30%</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054">
                <a:tc vMerge="1">
                  <a:tcPr/>
                </a:tc>
                <a:tc>
                  <a:txBody>
                    <a:bodyPr/>
                    <a:lstStyle/>
                    <a:p>
                      <a:pPr algn="ctr">
                        <a:lnSpc>
                          <a:spcPts val="1560"/>
                        </a:lnSpc>
                        <a:spcAft>
                          <a:spcPts val="0"/>
                        </a:spcAft>
                      </a:pPr>
                      <a:r>
                        <a:rPr lang="zh-CN" sz="1400">
                          <a:solidFill>
                            <a:srgbClr val="000000"/>
                          </a:solidFill>
                          <a:effectLst/>
                        </a:rPr>
                        <a:t>三等奖</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博士</a:t>
                      </a:r>
                      <a:r>
                        <a:rPr lang="en-US" sz="1400">
                          <a:solidFill>
                            <a:srgbClr val="000000"/>
                          </a:solidFill>
                          <a:effectLst/>
                        </a:rPr>
                        <a:t>0.3</a:t>
                      </a:r>
                      <a:r>
                        <a:rPr lang="zh-CN" sz="1400">
                          <a:solidFill>
                            <a:srgbClr val="000000"/>
                          </a:solidFill>
                          <a:effectLst/>
                        </a:rPr>
                        <a:t>万元，硕士</a:t>
                      </a:r>
                      <a:r>
                        <a:rPr lang="en-US" sz="1400">
                          <a:solidFill>
                            <a:srgbClr val="000000"/>
                          </a:solidFill>
                          <a:effectLst/>
                        </a:rPr>
                        <a:t>0.2</a:t>
                      </a:r>
                      <a:r>
                        <a:rPr lang="zh-CN" sz="1400">
                          <a:solidFill>
                            <a:srgbClr val="000000"/>
                          </a:solidFill>
                          <a:effectLst/>
                        </a:rPr>
                        <a:t>万元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dirty="0">
                          <a:solidFill>
                            <a:srgbClr val="000000"/>
                          </a:solidFill>
                          <a:effectLst/>
                        </a:rPr>
                        <a:t>50%</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054">
                <a:tc rowSpan="4">
                  <a:txBody>
                    <a:bodyPr/>
                    <a:lstStyle/>
                    <a:p>
                      <a:pPr algn="ctr">
                        <a:lnSpc>
                          <a:spcPts val="1560"/>
                        </a:lnSpc>
                        <a:spcAft>
                          <a:spcPts val="0"/>
                        </a:spcAft>
                      </a:pPr>
                      <a:r>
                        <a:rPr lang="zh-CN" sz="1400" dirty="0">
                          <a:solidFill>
                            <a:srgbClr val="000000"/>
                          </a:solidFill>
                          <a:effectLst/>
                        </a:rPr>
                        <a:t>优秀生奖学金</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硕士推免生奖</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dirty="0">
                          <a:solidFill>
                            <a:srgbClr val="000000"/>
                          </a:solidFill>
                          <a:effectLst/>
                        </a:rPr>
                        <a:t>0.</a:t>
                      </a:r>
                      <a:r>
                        <a:rPr lang="en-US" altLang="zh-CN" sz="1400" dirty="0">
                          <a:solidFill>
                            <a:srgbClr val="000000"/>
                          </a:solidFill>
                          <a:effectLst/>
                        </a:rPr>
                        <a:t>8</a:t>
                      </a:r>
                      <a:r>
                        <a:rPr lang="zh-CN" sz="1400" dirty="0">
                          <a:solidFill>
                            <a:srgbClr val="000000"/>
                          </a:solidFill>
                          <a:effectLst/>
                        </a:rPr>
                        <a:t>万元</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专业前</a:t>
                      </a:r>
                      <a:r>
                        <a:rPr lang="en-US" sz="1400">
                          <a:solidFill>
                            <a:srgbClr val="000000"/>
                          </a:solidFill>
                          <a:effectLst/>
                        </a:rPr>
                        <a:t>10%</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873">
                <a:tc vMerge="1">
                  <a:tcPr/>
                </a:tc>
                <a:tc>
                  <a:txBody>
                    <a:bodyPr/>
                    <a:lstStyle/>
                    <a:p>
                      <a:pPr algn="ctr">
                        <a:lnSpc>
                          <a:spcPts val="1560"/>
                        </a:lnSpc>
                        <a:spcAft>
                          <a:spcPts val="0"/>
                        </a:spcAft>
                      </a:pPr>
                      <a:r>
                        <a:rPr lang="zh-CN" sz="1400">
                          <a:solidFill>
                            <a:srgbClr val="000000"/>
                          </a:solidFill>
                          <a:effectLst/>
                        </a:rPr>
                        <a:t>校创新人才奖</a:t>
                      </a:r>
                      <a:endParaRPr lang="zh-CN" sz="1400">
                        <a:solidFill>
                          <a:srgbClr val="000000"/>
                        </a:solidFill>
                        <a:effectLst/>
                      </a:endParaRPr>
                    </a:p>
                    <a:p>
                      <a:pPr algn="ctr">
                        <a:lnSpc>
                          <a:spcPts val="1560"/>
                        </a:lnSpc>
                        <a:spcAft>
                          <a:spcPts val="0"/>
                        </a:spcAft>
                      </a:pPr>
                      <a:r>
                        <a:rPr lang="en-US" sz="1400">
                          <a:solidFill>
                            <a:srgbClr val="000000"/>
                          </a:solidFill>
                          <a:effectLst/>
                        </a:rPr>
                        <a:t>(</a:t>
                      </a:r>
                      <a:r>
                        <a:rPr lang="zh-CN" sz="1400">
                          <a:solidFill>
                            <a:srgbClr val="000000"/>
                          </a:solidFill>
                          <a:effectLst/>
                        </a:rPr>
                        <a:t>当年入校硕士</a:t>
                      </a:r>
                      <a:r>
                        <a:rPr lang="en-US" sz="1400">
                          <a:solidFill>
                            <a:srgbClr val="000000"/>
                          </a:solidFill>
                          <a:effectLst/>
                        </a:rPr>
                        <a:t>)</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0.5</a:t>
                      </a:r>
                      <a:r>
                        <a:rPr lang="zh-CN" sz="1400">
                          <a:solidFill>
                            <a:srgbClr val="000000"/>
                          </a:solidFill>
                          <a:effectLst/>
                        </a:rPr>
                        <a:t>万元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专业前</a:t>
                      </a:r>
                      <a:r>
                        <a:rPr lang="en-US" sz="1400">
                          <a:solidFill>
                            <a:srgbClr val="000000"/>
                          </a:solidFill>
                          <a:effectLst/>
                        </a:rPr>
                        <a:t>30%</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2508">
                <a:tc vMerge="1">
                  <a:tcPr/>
                </a:tc>
                <a:tc>
                  <a:txBody>
                    <a:bodyPr/>
                    <a:lstStyle/>
                    <a:p>
                      <a:pPr algn="ctr">
                        <a:lnSpc>
                          <a:spcPts val="1560"/>
                        </a:lnSpc>
                        <a:spcAft>
                          <a:spcPts val="0"/>
                        </a:spcAft>
                      </a:pPr>
                      <a:r>
                        <a:rPr lang="zh-CN" sz="1400">
                          <a:solidFill>
                            <a:srgbClr val="000000"/>
                          </a:solidFill>
                          <a:effectLst/>
                        </a:rPr>
                        <a:t>社团活动奖学金</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毕业生先进个人</a:t>
                      </a:r>
                      <a:r>
                        <a:rPr lang="en-US" sz="1400">
                          <a:solidFill>
                            <a:srgbClr val="000000"/>
                          </a:solidFill>
                          <a:effectLst/>
                        </a:rPr>
                        <a:t>200</a:t>
                      </a:r>
                      <a:r>
                        <a:rPr lang="zh-CN" sz="1400">
                          <a:solidFill>
                            <a:srgbClr val="000000"/>
                          </a:solidFill>
                          <a:effectLst/>
                        </a:rPr>
                        <a:t>元；在校生竞赛奖</a:t>
                      </a:r>
                      <a:r>
                        <a:rPr lang="en-US" sz="1400">
                          <a:solidFill>
                            <a:srgbClr val="000000"/>
                          </a:solidFill>
                          <a:effectLst/>
                        </a:rPr>
                        <a:t>200-800</a:t>
                      </a:r>
                      <a:r>
                        <a:rPr lang="zh-CN" sz="1400">
                          <a:solidFill>
                            <a:srgbClr val="000000"/>
                          </a:solidFill>
                          <a:effectLst/>
                        </a:rPr>
                        <a:t>元、突出贡献奖</a:t>
                      </a:r>
                      <a:r>
                        <a:rPr lang="en-US" sz="1400">
                          <a:solidFill>
                            <a:srgbClr val="000000"/>
                          </a:solidFill>
                          <a:effectLst/>
                        </a:rPr>
                        <a:t>5000</a:t>
                      </a:r>
                      <a:r>
                        <a:rPr lang="zh-CN" sz="1400">
                          <a:solidFill>
                            <a:srgbClr val="000000"/>
                          </a:solidFill>
                          <a:effectLst/>
                        </a:rPr>
                        <a:t>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10%</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873">
                <a:tc vMerge="1">
                  <a:tcPr/>
                </a:tc>
                <a:tc>
                  <a:txBody>
                    <a:bodyPr/>
                    <a:lstStyle/>
                    <a:p>
                      <a:pPr algn="ctr">
                        <a:lnSpc>
                          <a:spcPts val="1560"/>
                        </a:lnSpc>
                        <a:spcAft>
                          <a:spcPts val="0"/>
                        </a:spcAft>
                      </a:pPr>
                      <a:r>
                        <a:rPr lang="zh-CN" sz="1400">
                          <a:solidFill>
                            <a:srgbClr val="000000"/>
                          </a:solidFill>
                          <a:effectLst/>
                        </a:rPr>
                        <a:t>学术创新奖</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dirty="0">
                          <a:solidFill>
                            <a:srgbClr val="000000"/>
                          </a:solidFill>
                          <a:effectLst/>
                        </a:rPr>
                        <a:t>博士</a:t>
                      </a:r>
                      <a:r>
                        <a:rPr lang="en-US" altLang="zh-CN" sz="1400" dirty="0">
                          <a:solidFill>
                            <a:srgbClr val="000000"/>
                          </a:solidFill>
                          <a:effectLst/>
                        </a:rPr>
                        <a:t>1.0</a:t>
                      </a:r>
                      <a:r>
                        <a:rPr lang="zh-CN" altLang="en-US" sz="1400" dirty="0">
                          <a:solidFill>
                            <a:srgbClr val="000000"/>
                          </a:solidFill>
                          <a:effectLst/>
                        </a:rPr>
                        <a:t>万</a:t>
                      </a:r>
                      <a:r>
                        <a:rPr lang="zh-CN" sz="1400" dirty="0">
                          <a:solidFill>
                            <a:srgbClr val="000000"/>
                          </a:solidFill>
                          <a:effectLst/>
                        </a:rPr>
                        <a:t>元，硕士</a:t>
                      </a:r>
                      <a:r>
                        <a:rPr lang="en-US" altLang="zh-CN" sz="1400" dirty="0">
                          <a:solidFill>
                            <a:srgbClr val="000000"/>
                          </a:solidFill>
                          <a:effectLst/>
                        </a:rPr>
                        <a:t>7</a:t>
                      </a:r>
                      <a:r>
                        <a:rPr lang="en-US" sz="1400" dirty="0">
                          <a:solidFill>
                            <a:srgbClr val="000000"/>
                          </a:solidFill>
                          <a:effectLst/>
                        </a:rPr>
                        <a:t>000</a:t>
                      </a:r>
                      <a:r>
                        <a:rPr lang="zh-CN" sz="1400" dirty="0">
                          <a:solidFill>
                            <a:srgbClr val="000000"/>
                          </a:solidFill>
                          <a:effectLst/>
                        </a:rPr>
                        <a:t>元</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dirty="0">
                          <a:solidFill>
                            <a:srgbClr val="000000"/>
                          </a:solidFill>
                          <a:effectLst/>
                        </a:rPr>
                        <a:t>博士</a:t>
                      </a:r>
                      <a:r>
                        <a:rPr lang="en-US" sz="1400" dirty="0">
                          <a:solidFill>
                            <a:srgbClr val="000000"/>
                          </a:solidFill>
                          <a:effectLst/>
                        </a:rPr>
                        <a:t>10%</a:t>
                      </a:r>
                      <a:r>
                        <a:rPr lang="zh-CN" sz="1400" dirty="0">
                          <a:solidFill>
                            <a:srgbClr val="000000"/>
                          </a:solidFill>
                          <a:effectLst/>
                        </a:rPr>
                        <a:t>，硕士</a:t>
                      </a:r>
                      <a:r>
                        <a:rPr lang="en-US" sz="1400" dirty="0">
                          <a:solidFill>
                            <a:srgbClr val="000000"/>
                          </a:solidFill>
                          <a:effectLst/>
                        </a:rPr>
                        <a:t>2%</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4428">
                <a:tc>
                  <a:txBody>
                    <a:bodyPr/>
                    <a:lstStyle/>
                    <a:p>
                      <a:pPr algn="ctr">
                        <a:lnSpc>
                          <a:spcPts val="1560"/>
                        </a:lnSpc>
                        <a:spcAft>
                          <a:spcPts val="0"/>
                        </a:spcAft>
                      </a:pPr>
                      <a:r>
                        <a:rPr lang="zh-CN" sz="1400">
                          <a:solidFill>
                            <a:srgbClr val="000000"/>
                          </a:solidFill>
                          <a:effectLst/>
                        </a:rPr>
                        <a:t>优秀博士、硕士生延期资助</a:t>
                      </a:r>
                      <a:endParaRPr lang="zh-CN" sz="1400">
                        <a:solidFill>
                          <a:srgbClr val="000000"/>
                        </a:solidFill>
                        <a:effectLst/>
                      </a:endParaRPr>
                    </a:p>
                    <a:p>
                      <a:pPr algn="ctr">
                        <a:lnSpc>
                          <a:spcPts val="1560"/>
                        </a:lnSpc>
                        <a:spcAft>
                          <a:spcPts val="0"/>
                        </a:spcAft>
                      </a:pPr>
                      <a:r>
                        <a:rPr lang="zh-CN" sz="1400">
                          <a:solidFill>
                            <a:srgbClr val="000000"/>
                          </a:solidFill>
                          <a:effectLst/>
                        </a:rPr>
                        <a:t>（一年）</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 </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dirty="0">
                          <a:solidFill>
                            <a:srgbClr val="000000"/>
                          </a:solidFill>
                          <a:effectLst/>
                        </a:rPr>
                        <a:t>博士</a:t>
                      </a:r>
                      <a:r>
                        <a:rPr lang="en-US" altLang="zh-CN" sz="1400" dirty="0">
                          <a:solidFill>
                            <a:srgbClr val="000000"/>
                          </a:solidFill>
                          <a:effectLst/>
                        </a:rPr>
                        <a:t>3</a:t>
                      </a:r>
                      <a:r>
                        <a:rPr lang="en-US" sz="1400" dirty="0">
                          <a:solidFill>
                            <a:srgbClr val="000000"/>
                          </a:solidFill>
                          <a:effectLst/>
                        </a:rPr>
                        <a:t>.</a:t>
                      </a:r>
                      <a:r>
                        <a:rPr lang="en-US" altLang="zh-CN" sz="1400" dirty="0">
                          <a:solidFill>
                            <a:srgbClr val="000000"/>
                          </a:solidFill>
                          <a:effectLst/>
                        </a:rPr>
                        <a:t>0</a:t>
                      </a:r>
                      <a:r>
                        <a:rPr lang="zh-CN" sz="1400" dirty="0">
                          <a:solidFill>
                            <a:srgbClr val="000000"/>
                          </a:solidFill>
                          <a:effectLst/>
                        </a:rPr>
                        <a:t>万元，硕士</a:t>
                      </a:r>
                      <a:r>
                        <a:rPr lang="en-US" altLang="zh-CN" sz="1400" dirty="0">
                          <a:solidFill>
                            <a:srgbClr val="000000"/>
                          </a:solidFill>
                          <a:effectLst/>
                        </a:rPr>
                        <a:t>2</a:t>
                      </a:r>
                      <a:r>
                        <a:rPr lang="en-US" sz="1400" dirty="0">
                          <a:solidFill>
                            <a:srgbClr val="000000"/>
                          </a:solidFill>
                          <a:effectLst/>
                        </a:rPr>
                        <a:t>.</a:t>
                      </a:r>
                      <a:r>
                        <a:rPr lang="en-US" altLang="zh-CN" sz="1400" dirty="0">
                          <a:solidFill>
                            <a:srgbClr val="000000"/>
                          </a:solidFill>
                          <a:effectLst/>
                        </a:rPr>
                        <a:t>0</a:t>
                      </a:r>
                      <a:r>
                        <a:rPr lang="zh-CN" sz="1400" dirty="0">
                          <a:solidFill>
                            <a:srgbClr val="000000"/>
                          </a:solidFill>
                          <a:effectLst/>
                        </a:rPr>
                        <a:t>万元</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≤应届毕业博士生</a:t>
                      </a:r>
                      <a:r>
                        <a:rPr lang="en-US" sz="1400">
                          <a:solidFill>
                            <a:srgbClr val="000000"/>
                          </a:solidFill>
                          <a:effectLst/>
                        </a:rPr>
                        <a:t>5%</a:t>
                      </a:r>
                      <a:r>
                        <a:rPr lang="zh-CN" sz="1400">
                          <a:solidFill>
                            <a:srgbClr val="000000"/>
                          </a:solidFill>
                          <a:effectLst/>
                        </a:rPr>
                        <a:t>、硕士</a:t>
                      </a:r>
                      <a:r>
                        <a:rPr lang="en-US" sz="1400">
                          <a:solidFill>
                            <a:srgbClr val="000000"/>
                          </a:solidFill>
                          <a:effectLst/>
                        </a:rPr>
                        <a:t>1%</a:t>
                      </a:r>
                      <a:r>
                        <a:rPr lang="zh-CN" sz="1400">
                          <a:solidFill>
                            <a:srgbClr val="000000"/>
                          </a:solidFill>
                          <a:effectLst/>
                        </a:rPr>
                        <a:t>。导师≥此额度配套</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873">
                <a:tc>
                  <a:txBody>
                    <a:bodyPr/>
                    <a:lstStyle/>
                    <a:p>
                      <a:pPr algn="ctr">
                        <a:lnSpc>
                          <a:spcPts val="1560"/>
                        </a:lnSpc>
                        <a:spcAft>
                          <a:spcPts val="0"/>
                        </a:spcAft>
                      </a:pPr>
                      <a:r>
                        <a:rPr lang="zh-CN" sz="1400">
                          <a:solidFill>
                            <a:srgbClr val="000000"/>
                          </a:solidFill>
                          <a:effectLst/>
                        </a:rPr>
                        <a:t>助研津贴</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 </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博士≥</a:t>
                      </a:r>
                      <a:r>
                        <a:rPr lang="en-US" sz="1400">
                          <a:solidFill>
                            <a:srgbClr val="000000"/>
                          </a:solidFill>
                          <a:effectLst/>
                        </a:rPr>
                        <a:t>0.6</a:t>
                      </a:r>
                      <a:r>
                        <a:rPr lang="zh-CN" sz="1400">
                          <a:solidFill>
                            <a:srgbClr val="000000"/>
                          </a:solidFill>
                          <a:effectLst/>
                        </a:rPr>
                        <a:t>万元，硕士≥</a:t>
                      </a:r>
                      <a:r>
                        <a:rPr lang="en-US" sz="1400">
                          <a:solidFill>
                            <a:srgbClr val="000000"/>
                          </a:solidFill>
                          <a:effectLst/>
                        </a:rPr>
                        <a:t>0.24</a:t>
                      </a:r>
                      <a:r>
                        <a:rPr lang="zh-CN" sz="1400">
                          <a:solidFill>
                            <a:srgbClr val="000000"/>
                          </a:solidFill>
                          <a:effectLst/>
                        </a:rPr>
                        <a:t>万元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全部</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8873">
                <a:tc>
                  <a:txBody>
                    <a:bodyPr/>
                    <a:lstStyle/>
                    <a:p>
                      <a:pPr algn="ctr">
                        <a:lnSpc>
                          <a:spcPts val="1560"/>
                        </a:lnSpc>
                        <a:spcAft>
                          <a:spcPts val="0"/>
                        </a:spcAft>
                      </a:pPr>
                      <a:r>
                        <a:rPr lang="zh-CN" sz="1400">
                          <a:solidFill>
                            <a:srgbClr val="000000"/>
                          </a:solidFill>
                          <a:effectLst/>
                        </a:rPr>
                        <a:t>助教、助管津贴</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 </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200-300</a:t>
                      </a:r>
                      <a:r>
                        <a:rPr lang="zh-CN" sz="1400">
                          <a:solidFill>
                            <a:srgbClr val="000000"/>
                          </a:solidFill>
                          <a:effectLst/>
                        </a:rPr>
                        <a:t>元</a:t>
                      </a:r>
                      <a:r>
                        <a:rPr lang="en-US" sz="1400">
                          <a:solidFill>
                            <a:srgbClr val="000000"/>
                          </a:solidFill>
                          <a:effectLst/>
                        </a:rPr>
                        <a:t>/</a:t>
                      </a:r>
                      <a:r>
                        <a:rPr lang="zh-CN" sz="1400">
                          <a:solidFill>
                            <a:srgbClr val="000000"/>
                          </a:solidFill>
                          <a:effectLst/>
                        </a:rPr>
                        <a:t>月</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12%</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3054">
                <a:tc rowSpan="2">
                  <a:txBody>
                    <a:bodyPr/>
                    <a:lstStyle/>
                    <a:p>
                      <a:pPr algn="ctr">
                        <a:lnSpc>
                          <a:spcPts val="1560"/>
                        </a:lnSpc>
                        <a:spcAft>
                          <a:spcPts val="0"/>
                        </a:spcAft>
                      </a:pPr>
                      <a:r>
                        <a:rPr lang="zh-CN" sz="1400">
                          <a:solidFill>
                            <a:srgbClr val="000000"/>
                          </a:solidFill>
                          <a:effectLst/>
                        </a:rPr>
                        <a:t>企业奖学金</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zh-CN" sz="1400">
                          <a:solidFill>
                            <a:srgbClr val="000000"/>
                          </a:solidFill>
                          <a:effectLst/>
                        </a:rPr>
                        <a:t>慕•赵优秀研究生奖学金</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1500</a:t>
                      </a:r>
                      <a:r>
                        <a:rPr lang="zh-CN" sz="1400">
                          <a:solidFill>
                            <a:srgbClr val="000000"/>
                          </a:solidFill>
                          <a:effectLst/>
                        </a:rPr>
                        <a:t>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17</a:t>
                      </a:r>
                      <a:r>
                        <a:rPr lang="zh-CN" sz="1400">
                          <a:solidFill>
                            <a:srgbClr val="000000"/>
                          </a:solidFill>
                          <a:effectLst/>
                        </a:rPr>
                        <a:t>名</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8390">
                <a:tc vMerge="1">
                  <a:tcPr/>
                </a:tc>
                <a:tc>
                  <a:txBody>
                    <a:bodyPr/>
                    <a:lstStyle/>
                    <a:p>
                      <a:pPr algn="ctr">
                        <a:lnSpc>
                          <a:spcPts val="1560"/>
                        </a:lnSpc>
                        <a:spcAft>
                          <a:spcPts val="0"/>
                        </a:spcAft>
                      </a:pPr>
                      <a:r>
                        <a:rPr lang="zh-CN" sz="1400">
                          <a:solidFill>
                            <a:srgbClr val="000000"/>
                          </a:solidFill>
                          <a:effectLst/>
                        </a:rPr>
                        <a:t>滨农科技优秀研究生奖学金</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a:solidFill>
                            <a:srgbClr val="000000"/>
                          </a:solidFill>
                          <a:effectLst/>
                        </a:rPr>
                        <a:t>1000</a:t>
                      </a:r>
                      <a:r>
                        <a:rPr lang="zh-CN" sz="1400">
                          <a:solidFill>
                            <a:srgbClr val="000000"/>
                          </a:solidFill>
                          <a:effectLst/>
                        </a:rPr>
                        <a:t>元</a:t>
                      </a:r>
                      <a:endParaRPr lang="zh-CN" sz="140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560"/>
                        </a:lnSpc>
                        <a:spcAft>
                          <a:spcPts val="0"/>
                        </a:spcAft>
                      </a:pPr>
                      <a:r>
                        <a:rPr lang="en-US" sz="1400" dirty="0">
                          <a:solidFill>
                            <a:srgbClr val="000000"/>
                          </a:solidFill>
                          <a:effectLst/>
                        </a:rPr>
                        <a:t>10</a:t>
                      </a:r>
                      <a:r>
                        <a:rPr lang="zh-CN" sz="1400" dirty="0">
                          <a:solidFill>
                            <a:srgbClr val="000000"/>
                          </a:solidFill>
                          <a:effectLst/>
                        </a:rPr>
                        <a:t>名</a:t>
                      </a:r>
                      <a:endParaRPr lang="zh-CN" sz="1400" dirty="0">
                        <a:solidFill>
                          <a:srgbClr val="000000"/>
                        </a:solidFill>
                        <a:effectLst/>
                        <a:latin typeface="Times New Roman" panose="02020603050405020304"/>
                        <a:ea typeface="宋体" panose="02010600030101010101" pitchFamily="2" charset="-122"/>
                      </a:endParaRPr>
                    </a:p>
                  </a:txBody>
                  <a:tcPr marL="60127" marR="60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77" y="-128070"/>
            <a:ext cx="10515600" cy="1325563"/>
          </a:xfrm>
        </p:spPr>
        <p:txBody>
          <a:bodyPr/>
          <a:lstStyle/>
          <a:p>
            <a:r>
              <a:rPr lang="en-US" altLang="zh-CN" sz="4000" b="1" dirty="0">
                <a:solidFill>
                  <a:schemeClr val="tx1"/>
                </a:solidFill>
              </a:rPr>
              <a:t>2021</a:t>
            </a:r>
            <a:r>
              <a:rPr lang="zh-CN" altLang="en-US" sz="4000" b="1" dirty="0">
                <a:solidFill>
                  <a:schemeClr val="tx1"/>
                </a:solidFill>
              </a:rPr>
              <a:t>年研究生招生情况</a:t>
            </a:r>
            <a:endParaRPr lang="zh-CN" altLang="en-US" sz="4000" b="1" dirty="0">
              <a:solidFill>
                <a:schemeClr val="tx1"/>
              </a:solidFill>
            </a:endParaRPr>
          </a:p>
        </p:txBody>
      </p:sp>
      <p:sp>
        <p:nvSpPr>
          <p:cNvPr id="4" name="Content Placeholder 3"/>
          <p:cNvSpPr txBox="1">
            <a:spLocks noGrp="1"/>
          </p:cNvSpPr>
          <p:nvPr>
            <p:ph idx="1"/>
          </p:nvPr>
        </p:nvSpPr>
        <p:spPr>
          <a:xfrm>
            <a:off x="106812" y="1173809"/>
            <a:ext cx="11978457" cy="1216025"/>
          </a:xfrm>
          <a:prstGeom prst="rect">
            <a:avLst/>
          </a:prstGeom>
          <a:noFill/>
          <a:ln>
            <a:noFill/>
          </a:ln>
        </p:spPr>
        <p:txBody>
          <a:bodyPr wrap="square" rtlCol="0">
            <a:spAutoFit/>
          </a:bodyPr>
          <a:lstStyle/>
          <a:p>
            <a:r>
              <a:rPr lang="zh-CN" altLang="en-US" sz="3600" b="1" dirty="0">
                <a:ln>
                  <a:noFill/>
                </a:ln>
              </a:rPr>
              <a:t>全校： </a:t>
            </a:r>
            <a:r>
              <a:rPr lang="en-US" altLang="zh-CN" sz="3600" b="1" dirty="0">
                <a:ln>
                  <a:noFill/>
                </a:ln>
              </a:rPr>
              <a:t>2112</a:t>
            </a:r>
            <a:r>
              <a:rPr lang="zh-CN" altLang="en-US" sz="3600" b="1" dirty="0">
                <a:ln>
                  <a:noFill/>
                </a:ln>
              </a:rPr>
              <a:t>人，博士</a:t>
            </a:r>
            <a:r>
              <a:rPr lang="en-US" altLang="zh-CN" sz="3600" b="1" dirty="0">
                <a:ln>
                  <a:noFill/>
                </a:ln>
              </a:rPr>
              <a:t>148</a:t>
            </a:r>
            <a:r>
              <a:rPr lang="zh-CN" altLang="en-US" sz="3600" b="1" dirty="0">
                <a:ln>
                  <a:noFill/>
                </a:ln>
              </a:rPr>
              <a:t>人， 硕士</a:t>
            </a:r>
            <a:r>
              <a:rPr lang="en-US" altLang="zh-CN" sz="3600" b="1" dirty="0">
                <a:ln>
                  <a:noFill/>
                </a:ln>
              </a:rPr>
              <a:t>1964</a:t>
            </a:r>
            <a:r>
              <a:rPr lang="zh-CN" altLang="en-US" sz="3600" b="1" dirty="0">
                <a:ln>
                  <a:noFill/>
                </a:ln>
              </a:rPr>
              <a:t>人。</a:t>
            </a:r>
            <a:endParaRPr lang="en-US" altLang="zh-CN" sz="3600" b="1" dirty="0">
              <a:ln>
                <a:noFill/>
              </a:ln>
            </a:endParaRPr>
          </a:p>
          <a:p>
            <a:r>
              <a:rPr lang="zh-CN" altLang="en-US" sz="3600" b="1" dirty="0">
                <a:ln>
                  <a:noFill/>
                </a:ln>
              </a:rPr>
              <a:t>植保学院：博士</a:t>
            </a:r>
            <a:r>
              <a:rPr lang="en-US" altLang="zh-CN" sz="3600" b="1" dirty="0">
                <a:ln>
                  <a:noFill/>
                </a:ln>
              </a:rPr>
              <a:t>12</a:t>
            </a:r>
            <a:r>
              <a:rPr lang="zh-CN" altLang="en-US" sz="3600" b="1" dirty="0">
                <a:ln>
                  <a:noFill/>
                </a:ln>
              </a:rPr>
              <a:t>人，硕士</a:t>
            </a:r>
            <a:r>
              <a:rPr lang="en-US" altLang="zh-CN" sz="3600" b="1" dirty="0">
                <a:ln>
                  <a:noFill/>
                </a:ln>
              </a:rPr>
              <a:t>151</a:t>
            </a:r>
            <a:r>
              <a:rPr lang="zh-CN" altLang="en-US" sz="3600" b="1" dirty="0">
                <a:ln>
                  <a:noFill/>
                </a:ln>
              </a:rPr>
              <a:t>（学硕</a:t>
            </a:r>
            <a:r>
              <a:rPr lang="en-US" altLang="zh-CN" sz="3600" b="1" dirty="0">
                <a:ln>
                  <a:noFill/>
                </a:ln>
              </a:rPr>
              <a:t>61+</a:t>
            </a:r>
            <a:r>
              <a:rPr lang="zh-CN" altLang="en-US" sz="3600" b="1" dirty="0">
                <a:ln>
                  <a:noFill/>
                </a:ln>
              </a:rPr>
              <a:t>专硕</a:t>
            </a:r>
            <a:r>
              <a:rPr lang="en-US" altLang="zh-CN" sz="3600" b="1" dirty="0">
                <a:ln>
                  <a:noFill/>
                </a:ln>
              </a:rPr>
              <a:t>90</a:t>
            </a:r>
            <a:r>
              <a:rPr lang="zh-CN" altLang="en-US" sz="3600" b="1" dirty="0">
                <a:ln>
                  <a:noFill/>
                </a:ln>
              </a:rPr>
              <a:t>）</a:t>
            </a:r>
            <a:endParaRPr lang="zh-CN" altLang="en-US" sz="3600" b="1" dirty="0">
              <a:ln>
                <a:noFill/>
              </a:ln>
            </a:endParaRPr>
          </a:p>
        </p:txBody>
      </p:sp>
      <p:sp>
        <p:nvSpPr>
          <p:cNvPr id="5" name="Line 6"/>
          <p:cNvSpPr>
            <a:spLocks noChangeShapeType="1"/>
          </p:cNvSpPr>
          <p:nvPr/>
        </p:nvSpPr>
        <p:spPr bwMode="auto">
          <a:xfrm>
            <a:off x="0" y="772044"/>
            <a:ext cx="12192000" cy="0"/>
          </a:xfrm>
          <a:prstGeom prst="line">
            <a:avLst/>
          </a:prstGeom>
        </p:spPr>
        <p:style>
          <a:lnRef idx="3">
            <a:schemeClr val="accent1"/>
          </a:lnRef>
          <a:fillRef idx="0">
            <a:schemeClr val="accent1"/>
          </a:fillRef>
          <a:effectRef idx="2">
            <a:schemeClr val="accent1"/>
          </a:effectRef>
          <a:fontRef idx="minor">
            <a:schemeClr val="tx1"/>
          </a:fontRef>
        </p:style>
        <p:txBody>
          <a:bodyPr/>
          <a:lstStyle/>
          <a:p>
            <a:endParaRPr lang="zh-CN" altLang="en-US"/>
          </a:p>
        </p:txBody>
      </p:sp>
      <p:sp>
        <p:nvSpPr>
          <p:cNvPr id="6" name="Content Placeholder 3"/>
          <p:cNvSpPr txBox="1"/>
          <p:nvPr/>
        </p:nvSpPr>
        <p:spPr bwMode="auto">
          <a:xfrm>
            <a:off x="166766" y="3679960"/>
            <a:ext cx="10986770" cy="2386330"/>
          </a:xfrm>
          <a:prstGeom prst="rect">
            <a:avLst/>
          </a:prstGeom>
          <a:noFill/>
          <a:ln w="9525">
            <a:noFill/>
            <a:miter lim="800000"/>
          </a:ln>
        </p:spPr>
        <p:txBody>
          <a:bodyPr vert="horz" wrap="none" lIns="91440" tIns="45720" rIns="91440" bIns="45720" numCol="1" rtlCol="0" anchor="t" anchorCtr="0" compatLnSpc="1">
            <a:spAutoFit/>
          </a:bodyPr>
          <a:lstStyle/>
          <a:p>
            <a:pPr marL="228600" marR="0" lvl="0" indent="-228600" algn="l" defTabSz="914400" rtl="0" eaLnBrk="1" fontAlgn="base" latinLnBrk="0" hangingPunct="1">
              <a:lnSpc>
                <a:spcPct val="90000"/>
              </a:lnSpc>
              <a:spcBef>
                <a:spcPts val="1000"/>
              </a:spcBef>
              <a:spcAft>
                <a:spcPct val="0"/>
              </a:spcAft>
              <a:buClrTx/>
              <a:buSzTx/>
              <a:defRPr/>
            </a:pPr>
            <a:r>
              <a:rPr kumimoji="0" lang="zh-CN" altLang="en-US" sz="3600" b="1" i="0" u="none" strike="noStrike" kern="1200" cap="none" spc="0" normalizeH="0" baseline="0" noProof="0" dirty="0">
                <a:ln>
                  <a:noFill/>
                </a:ln>
                <a:solidFill>
                  <a:schemeClr val="tx1"/>
                </a:solidFill>
                <a:effectLst/>
                <a:uLnTx/>
                <a:uFillTx/>
                <a:latin typeface="+mn-lt"/>
                <a:ea typeface="+mn-ea"/>
                <a:cs typeface="+mn-cs"/>
              </a:rPr>
              <a:t>招生形势与建议：</a:t>
            </a:r>
            <a:endParaRPr kumimoji="0" lang="en-US" altLang="zh-CN" sz="36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None/>
              <a:defRPr/>
            </a:pPr>
            <a:r>
              <a:rPr lang="en-US" altLang="zh-CN" sz="3400" b="1" dirty="0">
                <a:solidFill>
                  <a:schemeClr val="tx1"/>
                </a:solidFill>
                <a:latin typeface="+mn-lt"/>
                <a:ea typeface="+mn-ea"/>
              </a:rPr>
              <a:t>1.  </a:t>
            </a:r>
            <a:r>
              <a:rPr lang="zh-CN" altLang="en-US" sz="3400" b="1" dirty="0">
                <a:solidFill>
                  <a:schemeClr val="tx1"/>
                </a:solidFill>
                <a:latin typeface="+mn-lt"/>
                <a:ea typeface="+mn-ea"/>
              </a:rPr>
              <a:t>报考人数逐年增多</a:t>
            </a:r>
            <a:r>
              <a:rPr lang="en-US" altLang="zh-CN" sz="3400" b="1" dirty="0">
                <a:solidFill>
                  <a:schemeClr val="tx1"/>
                </a:solidFill>
                <a:latin typeface="+mn-lt"/>
                <a:ea typeface="+mn-ea"/>
              </a:rPr>
              <a:t>----</a:t>
            </a:r>
            <a:r>
              <a:rPr lang="zh-CN" altLang="en-US" sz="3400" b="1" dirty="0">
                <a:solidFill>
                  <a:schemeClr val="tx1"/>
                </a:solidFill>
                <a:latin typeface="+mn-lt"/>
                <a:ea typeface="+mn-ea"/>
              </a:rPr>
              <a:t>竞争激烈</a:t>
            </a:r>
            <a:endParaRPr lang="en-US" altLang="zh-CN" sz="3400" b="1" dirty="0">
              <a:solidFill>
                <a:schemeClr val="tx1"/>
              </a:solidFill>
              <a:latin typeface="+mn-lt"/>
              <a:ea typeface="+mn-ea"/>
            </a:endParaRPr>
          </a:p>
          <a:p>
            <a:pPr marL="0" marR="0" lvl="0" indent="0" algn="l" defTabSz="914400" rtl="0" eaLnBrk="1" fontAlgn="base" latinLnBrk="0" hangingPunct="1">
              <a:lnSpc>
                <a:spcPct val="90000"/>
              </a:lnSpc>
              <a:spcBef>
                <a:spcPts val="1000"/>
              </a:spcBef>
              <a:spcAft>
                <a:spcPct val="0"/>
              </a:spcAft>
              <a:buClrTx/>
              <a:buSzTx/>
              <a:buNone/>
              <a:defRPr/>
            </a:pPr>
            <a:r>
              <a:rPr kumimoji="0" lang="en-US" altLang="zh-CN" sz="3400" b="1" i="0" u="none" strike="noStrike" kern="1200" cap="none" spc="0" normalizeH="0" baseline="0" noProof="0" dirty="0">
                <a:ln>
                  <a:noFill/>
                </a:ln>
                <a:solidFill>
                  <a:schemeClr val="tx1"/>
                </a:solidFill>
                <a:effectLst/>
                <a:uLnTx/>
                <a:uFillTx/>
                <a:latin typeface="+mn-lt"/>
                <a:ea typeface="+mn-ea"/>
                <a:cs typeface="+mn-cs"/>
              </a:rPr>
              <a:t>2. </a:t>
            </a:r>
            <a:r>
              <a:rPr kumimoji="0" lang="zh-CN" altLang="en-US" sz="3400" b="1" i="0" u="none" strike="noStrike" kern="1200" cap="none" spc="0" normalizeH="0" baseline="0" noProof="0" dirty="0">
                <a:ln>
                  <a:noFill/>
                </a:ln>
                <a:solidFill>
                  <a:schemeClr val="tx1"/>
                </a:solidFill>
                <a:effectLst/>
                <a:uLnTx/>
                <a:uFillTx/>
                <a:latin typeface="+mn-lt"/>
                <a:ea typeface="+mn-ea"/>
                <a:cs typeface="+mn-cs"/>
              </a:rPr>
              <a:t>调剂越来越困难</a:t>
            </a:r>
            <a:r>
              <a:rPr kumimoji="0" lang="en-US" altLang="zh-CN" sz="3400" b="1" i="0" u="none" strike="noStrike" kern="1200" cap="none" spc="0" normalizeH="0" baseline="0" noProof="0" dirty="0">
                <a:ln>
                  <a:noFill/>
                </a:ln>
                <a:solidFill>
                  <a:schemeClr val="tx1"/>
                </a:solidFill>
                <a:effectLst/>
                <a:uLnTx/>
                <a:uFillTx/>
                <a:latin typeface="+mn-lt"/>
                <a:ea typeface="+mn-ea"/>
                <a:cs typeface="+mn-cs"/>
              </a:rPr>
              <a:t>---</a:t>
            </a:r>
            <a:r>
              <a:rPr kumimoji="0" lang="zh-CN" altLang="en-US" sz="3400" b="1" i="0" u="none" strike="noStrike" kern="1200" cap="none" spc="0" normalizeH="0" baseline="0" noProof="0" dirty="0">
                <a:ln>
                  <a:noFill/>
                </a:ln>
                <a:solidFill>
                  <a:schemeClr val="tx1"/>
                </a:solidFill>
                <a:effectLst/>
                <a:uLnTx/>
                <a:uFillTx/>
                <a:latin typeface="+mn-lt"/>
                <a:ea typeface="+mn-ea"/>
                <a:cs typeface="+mn-cs"/>
              </a:rPr>
              <a:t>正确评估自己的势力，匹配报考学校</a:t>
            </a:r>
            <a:endParaRPr kumimoji="0" lang="en-US" altLang="zh-CN" sz="3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90000"/>
              </a:lnSpc>
              <a:spcBef>
                <a:spcPts val="1000"/>
              </a:spcBef>
              <a:spcAft>
                <a:spcPct val="0"/>
              </a:spcAft>
              <a:buClrTx/>
              <a:buSzTx/>
              <a:buNone/>
              <a:defRPr/>
            </a:pPr>
            <a:r>
              <a:rPr lang="en-US" altLang="zh-CN" sz="3400" b="1" dirty="0">
                <a:solidFill>
                  <a:schemeClr val="tx1"/>
                </a:solidFill>
                <a:latin typeface="+mn-lt"/>
                <a:ea typeface="+mn-ea"/>
              </a:rPr>
              <a:t>3. </a:t>
            </a:r>
            <a:r>
              <a:rPr lang="zh-CN" altLang="en-US" sz="3400" b="1" dirty="0">
                <a:solidFill>
                  <a:schemeClr val="tx1"/>
                </a:solidFill>
                <a:latin typeface="+mn-lt"/>
                <a:ea typeface="+mn-ea"/>
              </a:rPr>
              <a:t>学硕数变化不大，专硕数增速明显</a:t>
            </a:r>
            <a:r>
              <a:rPr lang="en-US" altLang="zh-CN" sz="3400" b="1" dirty="0">
                <a:solidFill>
                  <a:schemeClr val="tx1"/>
                </a:solidFill>
                <a:latin typeface="+mn-lt"/>
                <a:ea typeface="+mn-ea"/>
              </a:rPr>
              <a:t>---</a:t>
            </a:r>
            <a:r>
              <a:rPr lang="zh-CN" altLang="en-US" sz="3400" b="1" dirty="0">
                <a:solidFill>
                  <a:schemeClr val="tx1"/>
                </a:solidFill>
                <a:latin typeface="+mn-lt"/>
                <a:ea typeface="+mn-ea"/>
              </a:rPr>
              <a:t>报考类型的选择</a:t>
            </a:r>
            <a:endParaRPr kumimoji="0" lang="zh-CN" altLang="en-US" sz="34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Line 6"/>
          <p:cNvSpPr>
            <a:spLocks noChangeShapeType="1"/>
          </p:cNvSpPr>
          <p:nvPr/>
        </p:nvSpPr>
        <p:spPr bwMode="auto">
          <a:xfrm>
            <a:off x="-15875" y="899044"/>
            <a:ext cx="12192000" cy="0"/>
          </a:xfrm>
          <a:prstGeom prst="line">
            <a:avLst/>
          </a:prstGeom>
        </p:spPr>
        <p:style>
          <a:lnRef idx="3">
            <a:schemeClr val="accent1"/>
          </a:lnRef>
          <a:fillRef idx="0">
            <a:schemeClr val="accent1"/>
          </a:fillRef>
          <a:effectRef idx="2">
            <a:schemeClr val="accent1"/>
          </a:effectRef>
          <a:fontRef idx="minor">
            <a:schemeClr val="tx1"/>
          </a:fontRef>
        </p:style>
        <p:txBody>
          <a:bodyPr/>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5785558"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2.2 </a:t>
            </a:r>
            <a:r>
              <a:rPr lang="zh-CN" altLang="en-US" sz="3600" b="1" dirty="0">
                <a:solidFill>
                  <a:srgbClr val="3400F4"/>
                </a:solidFill>
                <a:latin typeface="微软雅黑" panose="020B0503020204020204" pitchFamily="34" charset="-122"/>
                <a:ea typeface="微软雅黑" panose="020B0503020204020204" pitchFamily="34" charset="-122"/>
              </a:rPr>
              <a:t>人才培养</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优秀毕业生</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12" name="矩形 16"/>
          <p:cNvSpPr>
            <a:spLocks noChangeArrowheads="1"/>
          </p:cNvSpPr>
          <p:nvPr/>
        </p:nvSpPr>
        <p:spPr bwMode="auto">
          <a:xfrm>
            <a:off x="5052300" y="2257385"/>
            <a:ext cx="139700" cy="1656000"/>
          </a:xfrm>
          <a:prstGeom prst="rect">
            <a:avLst/>
          </a:prstGeom>
          <a:noFill/>
          <a:ln w="9525">
            <a:noFill/>
            <a:miter lim="800000"/>
          </a:ln>
        </p:spPr>
        <p:txBody>
          <a:bodyPr wrap="none" lIns="68572" tIns="34286" rIns="68572" bIns="34286">
            <a:spAutoFit/>
          </a:bodyPr>
          <a:lstStyle/>
          <a:p>
            <a:pPr defTabSz="685800" eaLnBrk="0" hangingPunct="0"/>
            <a:endParaRPr lang="zh-CN" altLang="en-US" sz="1200" b="0">
              <a:solidFill>
                <a:srgbClr val="FFFFFF"/>
              </a:solidFill>
              <a:latin typeface="汉仪水滴体简"/>
              <a:ea typeface="汉仪水滴体简"/>
              <a:cs typeface="汉仪水滴体简"/>
              <a:sym typeface="汉仪水滴体简"/>
            </a:endParaRPr>
          </a:p>
        </p:txBody>
      </p:sp>
      <p:pic>
        <p:nvPicPr>
          <p:cNvPr id="27" name="图片 244745" descr="360截图20140923105435468"/>
          <p:cNvPicPr>
            <a:picLocks noChangeAspect="1"/>
          </p:cNvPicPr>
          <p:nvPr/>
        </p:nvPicPr>
        <p:blipFill>
          <a:blip r:embed="rId3" cstate="print"/>
          <a:srcRect l="3659" t="20595" r="8537" b="7469"/>
          <a:stretch>
            <a:fillRect/>
          </a:stretch>
        </p:blipFill>
        <p:spPr>
          <a:xfrm>
            <a:off x="3395274" y="1657057"/>
            <a:ext cx="2624944" cy="1656000"/>
          </a:xfrm>
          <a:prstGeom prst="rect">
            <a:avLst/>
          </a:prstGeom>
          <a:noFill/>
          <a:ln w="9525">
            <a:noFill/>
          </a:ln>
        </p:spPr>
      </p:pic>
      <p:pic>
        <p:nvPicPr>
          <p:cNvPr id="28" name="图片 1"/>
          <p:cNvPicPr>
            <a:picLocks noChangeAspect="1"/>
          </p:cNvPicPr>
          <p:nvPr/>
        </p:nvPicPr>
        <p:blipFill>
          <a:blip r:embed="rId4" cstate="print"/>
          <a:srcRect l="9187" r="21622"/>
          <a:stretch>
            <a:fillRect/>
          </a:stretch>
        </p:blipFill>
        <p:spPr>
          <a:xfrm>
            <a:off x="216374" y="1657057"/>
            <a:ext cx="2438138" cy="1656000"/>
          </a:xfrm>
          <a:prstGeom prst="rect">
            <a:avLst/>
          </a:prstGeom>
          <a:noFill/>
          <a:ln w="9525">
            <a:noFill/>
          </a:ln>
        </p:spPr>
      </p:pic>
      <p:sp>
        <p:nvSpPr>
          <p:cNvPr id="29" name="矩形 210956"/>
          <p:cNvSpPr/>
          <p:nvPr/>
        </p:nvSpPr>
        <p:spPr>
          <a:xfrm>
            <a:off x="371417" y="3274311"/>
            <a:ext cx="2129349" cy="207629"/>
          </a:xfrm>
          <a:prstGeom prst="rect">
            <a:avLst/>
          </a:prstGeom>
          <a:noFill/>
          <a:ln w="9525">
            <a:noFill/>
          </a:ln>
        </p:spPr>
        <p:txBody>
          <a:bodyPr wrap="square" anchor="t">
            <a:spAutoFit/>
          </a:bodyPr>
          <a:lstStyle/>
          <a:p>
            <a:pPr lvl="0" indent="0" algn="ctr"/>
            <a:r>
              <a:rPr lang="zh-CN" altLang="en-US" b="1" dirty="0">
                <a:latin typeface="Times New Roman" panose="02020603050405020304" pitchFamily="18" charset="0"/>
                <a:ea typeface="楷体" panose="02010609060101010101" pitchFamily="49" charset="-122"/>
              </a:rPr>
              <a:t>印象初院士</a:t>
            </a:r>
            <a:endParaRPr lang="zh-CN" altLang="en-US" b="1" dirty="0">
              <a:latin typeface="Times New Roman" panose="02020603050405020304" pitchFamily="18" charset="0"/>
              <a:ea typeface="楷体" panose="02010609060101010101" pitchFamily="49" charset="-122"/>
            </a:endParaRPr>
          </a:p>
        </p:txBody>
      </p:sp>
      <p:sp>
        <p:nvSpPr>
          <p:cNvPr id="30" name="矩形 210956"/>
          <p:cNvSpPr/>
          <p:nvPr/>
        </p:nvSpPr>
        <p:spPr>
          <a:xfrm>
            <a:off x="2459980" y="3280039"/>
            <a:ext cx="3657599" cy="646331"/>
          </a:xfrm>
          <a:prstGeom prst="rect">
            <a:avLst/>
          </a:prstGeom>
          <a:noFill/>
          <a:ln w="9525">
            <a:noFill/>
          </a:ln>
        </p:spPr>
        <p:txBody>
          <a:bodyPr wrap="square" anchor="t">
            <a:spAutoFit/>
          </a:bodyPr>
          <a:lstStyle/>
          <a:p>
            <a:pPr lvl="0" indent="0" algn="ctr"/>
            <a:r>
              <a:rPr lang="zh-CN" altLang="en-US" b="1" dirty="0">
                <a:latin typeface="Times New Roman" panose="02020603050405020304" pitchFamily="18" charset="0"/>
                <a:ea typeface="楷体" panose="02010609060101010101" pitchFamily="49" charset="-122"/>
              </a:rPr>
              <a:t>李玉院士</a:t>
            </a:r>
            <a:endParaRPr lang="en-US" altLang="zh-CN" b="1" dirty="0">
              <a:latin typeface="Times New Roman" panose="02020603050405020304" pitchFamily="18" charset="0"/>
              <a:ea typeface="楷体" panose="02010609060101010101" pitchFamily="49" charset="-122"/>
            </a:endParaRPr>
          </a:p>
          <a:p>
            <a:pPr lvl="0" indent="0" algn="ctr"/>
            <a:r>
              <a:rPr lang="zh-CN" altLang="en-US" b="1" dirty="0">
                <a:latin typeface="Times New Roman" panose="02020603050405020304" pitchFamily="18" charset="0"/>
                <a:ea typeface="楷体" panose="02010609060101010101" pitchFamily="49" charset="-122"/>
              </a:rPr>
              <a:t>山东农业大学第一届杰出校友</a:t>
            </a:r>
            <a:endParaRPr lang="zh-CN" altLang="en-US" b="1" dirty="0">
              <a:latin typeface="Times New Roman" panose="02020603050405020304" pitchFamily="18" charset="0"/>
              <a:ea typeface="楷体" panose="02010609060101010101" pitchFamily="49" charset="-122"/>
            </a:endParaRPr>
          </a:p>
        </p:txBody>
      </p:sp>
      <p:pic>
        <p:nvPicPr>
          <p:cNvPr id="31" name="图片 244742" descr="李宝笃"/>
          <p:cNvPicPr>
            <a:picLocks noChangeAspect="1"/>
          </p:cNvPicPr>
          <p:nvPr/>
        </p:nvPicPr>
        <p:blipFill>
          <a:blip r:embed="rId5" cstate="print"/>
          <a:srcRect l="26192" r="9523"/>
          <a:stretch>
            <a:fillRect/>
          </a:stretch>
        </p:blipFill>
        <p:spPr>
          <a:xfrm>
            <a:off x="262675" y="4242928"/>
            <a:ext cx="2001356" cy="1764000"/>
          </a:xfrm>
          <a:prstGeom prst="rect">
            <a:avLst/>
          </a:prstGeom>
          <a:noFill/>
          <a:ln w="9525">
            <a:noFill/>
          </a:ln>
        </p:spPr>
      </p:pic>
      <p:pic>
        <p:nvPicPr>
          <p:cNvPr id="32" name="Picture 3" descr="刘同先"/>
          <p:cNvPicPr>
            <a:picLocks noChangeAspect="1"/>
          </p:cNvPicPr>
          <p:nvPr/>
        </p:nvPicPr>
        <p:blipFill>
          <a:blip r:embed="rId6" cstate="print"/>
          <a:stretch>
            <a:fillRect/>
          </a:stretch>
        </p:blipFill>
        <p:spPr>
          <a:xfrm>
            <a:off x="9306527" y="4242928"/>
            <a:ext cx="2164918" cy="1764000"/>
          </a:xfrm>
          <a:prstGeom prst="rect">
            <a:avLst/>
          </a:prstGeom>
          <a:noFill/>
          <a:ln w="9525">
            <a:noFill/>
          </a:ln>
        </p:spPr>
      </p:pic>
      <p:pic>
        <p:nvPicPr>
          <p:cNvPr id="33" name="Picture 4" descr="刘慧晏"/>
          <p:cNvPicPr>
            <a:picLocks noChangeAspect="1"/>
          </p:cNvPicPr>
          <p:nvPr/>
        </p:nvPicPr>
        <p:blipFill>
          <a:blip r:embed="rId7" cstate="print"/>
          <a:stretch>
            <a:fillRect/>
          </a:stretch>
        </p:blipFill>
        <p:spPr>
          <a:xfrm>
            <a:off x="3600225" y="4231815"/>
            <a:ext cx="1659728" cy="1764000"/>
          </a:xfrm>
          <a:prstGeom prst="rect">
            <a:avLst/>
          </a:prstGeom>
          <a:noFill/>
          <a:ln w="9525">
            <a:noFill/>
          </a:ln>
        </p:spPr>
      </p:pic>
      <p:sp>
        <p:nvSpPr>
          <p:cNvPr id="34" name="矩形 210956"/>
          <p:cNvSpPr/>
          <p:nvPr/>
        </p:nvSpPr>
        <p:spPr>
          <a:xfrm>
            <a:off x="8852694" y="5941784"/>
            <a:ext cx="3619500" cy="1200329"/>
          </a:xfrm>
          <a:prstGeom prst="rect">
            <a:avLst/>
          </a:prstGeom>
          <a:noFill/>
          <a:ln w="9525">
            <a:noFill/>
          </a:ln>
        </p:spPr>
        <p:txBody>
          <a:bodyPr wrap="square" anchor="t">
            <a:spAutoFit/>
          </a:bodyPr>
          <a:lstStyle/>
          <a:p>
            <a:pPr lvl="0" indent="0" algn="ctr"/>
            <a:r>
              <a:rPr lang="zh-CN" altLang="en-US" b="1" dirty="0">
                <a:latin typeface="Times New Roman" panose="02020603050405020304" pitchFamily="18" charset="0"/>
                <a:ea typeface="楷体" panose="02010609060101010101" pitchFamily="49" charset="-122"/>
              </a:rPr>
              <a:t>刘同先 （</a:t>
            </a:r>
            <a:r>
              <a:rPr lang="en-US" altLang="zh-CN" b="1" dirty="0">
                <a:latin typeface="Times New Roman" panose="02020603050405020304" pitchFamily="18" charset="0"/>
                <a:ea typeface="楷体" panose="02010609060101010101" pitchFamily="49" charset="-122"/>
              </a:rPr>
              <a:t>78</a:t>
            </a:r>
            <a:r>
              <a:rPr lang="zh-CN" altLang="en-US" b="1" dirty="0">
                <a:latin typeface="Times New Roman" panose="02020603050405020304" pitchFamily="18" charset="0"/>
                <a:ea typeface="楷体" panose="02010609060101010101" pitchFamily="49" charset="-122"/>
              </a:rPr>
              <a:t>届）</a:t>
            </a:r>
            <a:endParaRPr lang="zh-CN" altLang="en-US" b="1" dirty="0">
              <a:latin typeface="Times New Roman" panose="02020603050405020304" pitchFamily="18" charset="0"/>
              <a:ea typeface="楷体" panose="02010609060101010101" pitchFamily="49" charset="-122"/>
            </a:endParaRPr>
          </a:p>
          <a:p>
            <a:pPr algn="ctr"/>
            <a:r>
              <a:rPr lang="zh-CN" altLang="en-US" b="1" dirty="0">
                <a:latin typeface="Times New Roman" panose="02020603050405020304" pitchFamily="18" charset="0"/>
                <a:ea typeface="楷体" panose="02010609060101010101" pitchFamily="49" charset="-122"/>
              </a:rPr>
              <a:t>青岛农业大学</a:t>
            </a:r>
            <a:r>
              <a:rPr lang="zh-CN" altLang="en-US" b="1" dirty="0">
                <a:solidFill>
                  <a:srgbClr val="002060"/>
                </a:solidFill>
                <a:latin typeface="Times New Roman" panose="02020603050405020304" pitchFamily="18" charset="0"/>
                <a:ea typeface="楷体" panose="02010609060101010101" pitchFamily="49" charset="-122"/>
              </a:rPr>
              <a:t>·国家千人</a:t>
            </a:r>
            <a:endParaRPr lang="en-US" altLang="zh-CN" b="1" dirty="0">
              <a:solidFill>
                <a:srgbClr val="002060"/>
              </a:solidFill>
              <a:latin typeface="Times New Roman" panose="02020603050405020304" pitchFamily="18" charset="0"/>
              <a:ea typeface="楷体" panose="02010609060101010101" pitchFamily="49" charset="-122"/>
            </a:endParaRPr>
          </a:p>
          <a:p>
            <a:pPr algn="ctr"/>
            <a:r>
              <a:rPr lang="en-US" altLang="zh-CN" b="1" dirty="0">
                <a:latin typeface="Times New Roman" panose="02020603050405020304" pitchFamily="18" charset="0"/>
                <a:ea typeface="楷体" panose="02010609060101010101" pitchFamily="49" charset="-122"/>
                <a:sym typeface="+mn-ea"/>
              </a:rPr>
              <a:t>山东农业大学第</a:t>
            </a:r>
            <a:r>
              <a:rPr lang="zh-CN" altLang="en-US" b="1" dirty="0">
                <a:latin typeface="Times New Roman" panose="02020603050405020304" pitchFamily="18" charset="0"/>
                <a:ea typeface="楷体" panose="02010609060101010101" pitchFamily="49" charset="-122"/>
                <a:sym typeface="+mn-ea"/>
              </a:rPr>
              <a:t>九</a:t>
            </a:r>
            <a:r>
              <a:rPr lang="en-US" altLang="zh-CN" b="1" dirty="0">
                <a:latin typeface="Times New Roman" panose="02020603050405020304" pitchFamily="18" charset="0"/>
                <a:ea typeface="楷体" panose="02010609060101010101" pitchFamily="49" charset="-122"/>
                <a:sym typeface="+mn-ea"/>
              </a:rPr>
              <a:t>届杰出校友</a:t>
            </a:r>
            <a:endParaRPr lang="zh-CN" altLang="en-US" b="1" dirty="0">
              <a:latin typeface="Times New Roman" panose="02020603050405020304" pitchFamily="18" charset="0"/>
              <a:ea typeface="楷体" panose="02010609060101010101" pitchFamily="49" charset="-122"/>
            </a:endParaRPr>
          </a:p>
          <a:p>
            <a:pPr lvl="0" indent="0" algn="ctr"/>
            <a:endParaRPr lang="zh-CN" altLang="en-US" b="1" dirty="0">
              <a:solidFill>
                <a:srgbClr val="002060"/>
              </a:solidFill>
              <a:latin typeface="Times New Roman" panose="02020603050405020304" pitchFamily="18" charset="0"/>
              <a:ea typeface="楷体" panose="02010609060101010101" pitchFamily="49" charset="-122"/>
            </a:endParaRPr>
          </a:p>
        </p:txBody>
      </p:sp>
      <p:sp>
        <p:nvSpPr>
          <p:cNvPr id="35" name="矩形 210956"/>
          <p:cNvSpPr/>
          <p:nvPr/>
        </p:nvSpPr>
        <p:spPr>
          <a:xfrm>
            <a:off x="-28637" y="5954686"/>
            <a:ext cx="2789555" cy="646331"/>
          </a:xfrm>
          <a:prstGeom prst="rect">
            <a:avLst/>
          </a:prstGeom>
          <a:noFill/>
          <a:ln w="9525">
            <a:noFill/>
          </a:ln>
        </p:spPr>
        <p:txBody>
          <a:bodyPr wrap="square" anchor="t">
            <a:spAutoFit/>
          </a:bodyPr>
          <a:lstStyle/>
          <a:p>
            <a:pPr lvl="0" indent="0" algn="ctr"/>
            <a:r>
              <a:rPr lang="zh-CN" altLang="en-US" b="1" dirty="0">
                <a:latin typeface="Times New Roman" panose="02020603050405020304" pitchFamily="18" charset="0"/>
                <a:ea typeface="楷体" panose="02010609060101010101" pitchFamily="49" charset="-122"/>
              </a:rPr>
              <a:t>李宝笃（</a:t>
            </a:r>
            <a:r>
              <a:rPr lang="en-US" altLang="zh-CN" b="1" dirty="0">
                <a:latin typeface="Times New Roman" panose="02020603050405020304" pitchFamily="18" charset="0"/>
                <a:ea typeface="楷体" panose="02010609060101010101" pitchFamily="49" charset="-122"/>
              </a:rPr>
              <a:t>82</a:t>
            </a:r>
            <a:r>
              <a:rPr lang="zh-CN" altLang="en-US" b="1" dirty="0">
                <a:latin typeface="Times New Roman" panose="02020603050405020304" pitchFamily="18" charset="0"/>
                <a:ea typeface="楷体" panose="02010609060101010101" pitchFamily="49" charset="-122"/>
              </a:rPr>
              <a:t>届）</a:t>
            </a:r>
            <a:endParaRPr lang="zh-CN" altLang="en-US" b="1" dirty="0">
              <a:latin typeface="Times New Roman" panose="02020603050405020304" pitchFamily="18" charset="0"/>
              <a:ea typeface="楷体" panose="02010609060101010101" pitchFamily="49" charset="-122"/>
            </a:endParaRPr>
          </a:p>
          <a:p>
            <a:pPr lvl="0" indent="0" algn="ctr"/>
            <a:r>
              <a:rPr lang="zh-CN" altLang="en-US" b="1" dirty="0">
                <a:solidFill>
                  <a:srgbClr val="002060"/>
                </a:solidFill>
                <a:latin typeface="Times New Roman" panose="02020603050405020304" pitchFamily="18" charset="0"/>
                <a:ea typeface="楷体" panose="02010609060101010101" pitchFamily="49" charset="-122"/>
              </a:rPr>
              <a:t>青岛农业大学党委书记</a:t>
            </a:r>
            <a:endParaRPr lang="zh-CN" altLang="en-US" b="1" dirty="0">
              <a:solidFill>
                <a:srgbClr val="002060"/>
              </a:solidFill>
              <a:latin typeface="Times New Roman" panose="02020603050405020304" pitchFamily="18" charset="0"/>
              <a:ea typeface="楷体" panose="02010609060101010101" pitchFamily="49" charset="-122"/>
            </a:endParaRPr>
          </a:p>
        </p:txBody>
      </p:sp>
      <p:sp>
        <p:nvSpPr>
          <p:cNvPr id="36" name="矩形 210956"/>
          <p:cNvSpPr/>
          <p:nvPr/>
        </p:nvSpPr>
        <p:spPr>
          <a:xfrm>
            <a:off x="3357125" y="5962924"/>
            <a:ext cx="2207260" cy="646331"/>
          </a:xfrm>
          <a:prstGeom prst="rect">
            <a:avLst/>
          </a:prstGeom>
          <a:noFill/>
          <a:ln w="9525">
            <a:noFill/>
          </a:ln>
        </p:spPr>
        <p:txBody>
          <a:bodyPr wrap="square" anchor="t">
            <a:spAutoFit/>
          </a:bodyPr>
          <a:lstStyle/>
          <a:p>
            <a:pPr lvl="0" indent="0" algn="ctr"/>
            <a:r>
              <a:rPr lang="zh-CN" altLang="en-US" b="1" dirty="0">
                <a:latin typeface="Times New Roman" panose="02020603050405020304" pitchFamily="18" charset="0"/>
                <a:ea typeface="楷体" panose="02010609060101010101" pitchFamily="49" charset="-122"/>
              </a:rPr>
              <a:t>刘惠晏（</a:t>
            </a:r>
            <a:r>
              <a:rPr lang="en-US" altLang="zh-CN" b="1" dirty="0">
                <a:latin typeface="Times New Roman" panose="02020603050405020304" pitchFamily="18" charset="0"/>
                <a:ea typeface="楷体" panose="02010609060101010101" pitchFamily="49" charset="-122"/>
              </a:rPr>
              <a:t>84</a:t>
            </a:r>
            <a:r>
              <a:rPr lang="zh-CN" altLang="en-US" b="1" dirty="0">
                <a:latin typeface="Times New Roman" panose="02020603050405020304" pitchFamily="18" charset="0"/>
                <a:ea typeface="楷体" panose="02010609060101010101" pitchFamily="49" charset="-122"/>
              </a:rPr>
              <a:t>届）</a:t>
            </a:r>
            <a:endParaRPr lang="zh-CN" altLang="en-US" b="1" dirty="0">
              <a:latin typeface="Times New Roman" panose="02020603050405020304" pitchFamily="18" charset="0"/>
              <a:ea typeface="楷体" panose="02010609060101010101" pitchFamily="49" charset="-122"/>
            </a:endParaRPr>
          </a:p>
          <a:p>
            <a:pPr lvl="0" indent="0" algn="ctr"/>
            <a:r>
              <a:rPr lang="zh-CN" altLang="en-US" b="1" dirty="0">
                <a:solidFill>
                  <a:srgbClr val="002060"/>
                </a:solidFill>
                <a:latin typeface="Times New Roman" panose="02020603050405020304" pitchFamily="18" charset="0"/>
                <a:ea typeface="楷体" panose="02010609060101010101" pitchFamily="49" charset="-122"/>
              </a:rPr>
              <a:t>云南省副省长</a:t>
            </a:r>
            <a:endParaRPr lang="zh-CN" altLang="en-US" b="1" dirty="0">
              <a:solidFill>
                <a:srgbClr val="002060"/>
              </a:solidFill>
              <a:latin typeface="Times New Roman" panose="02020603050405020304" pitchFamily="18" charset="0"/>
              <a:ea typeface="楷体" panose="02010609060101010101" pitchFamily="49" charset="-122"/>
            </a:endParaRPr>
          </a:p>
        </p:txBody>
      </p:sp>
      <p:sp>
        <p:nvSpPr>
          <p:cNvPr id="37" name="矩形 19"/>
          <p:cNvSpPr/>
          <p:nvPr/>
        </p:nvSpPr>
        <p:spPr>
          <a:xfrm>
            <a:off x="6456674" y="5962179"/>
            <a:ext cx="2276585" cy="923330"/>
          </a:xfrm>
          <a:prstGeom prst="rect">
            <a:avLst/>
          </a:prstGeom>
        </p:spPr>
        <p:txBody>
          <a:bodyPr wrap="none">
            <a:spAutoFit/>
          </a:bodyPr>
          <a:lstStyle/>
          <a:p>
            <a:pPr algn="ctr"/>
            <a:r>
              <a:rPr lang="zh-CN" altLang="en-US" b="1" noProof="1">
                <a:latin typeface="Times New Roman" panose="02020603050405020304" pitchFamily="18" charset="0"/>
                <a:ea typeface="楷体" panose="02010609060101010101" pitchFamily="49" charset="-122"/>
              </a:rPr>
              <a:t>车先礼（</a:t>
            </a:r>
            <a:r>
              <a:rPr lang="en-US" altLang="zh-CN" b="1" noProof="1">
                <a:latin typeface="Times New Roman" panose="02020603050405020304" pitchFamily="18" charset="0"/>
                <a:ea typeface="楷体" panose="02010609060101010101" pitchFamily="49" charset="-122"/>
                <a:sym typeface="+mn-ea"/>
              </a:rPr>
              <a:t>86</a:t>
            </a:r>
            <a:r>
              <a:rPr lang="zh-CN" altLang="en-US" b="1" noProof="1">
                <a:latin typeface="Times New Roman" panose="02020603050405020304" pitchFamily="18" charset="0"/>
                <a:ea typeface="楷体" panose="02010609060101010101" pitchFamily="49" charset="-122"/>
                <a:sym typeface="+mn-ea"/>
              </a:rPr>
              <a:t>届）</a:t>
            </a:r>
            <a:endParaRPr lang="zh-CN" altLang="en-US" b="1" dirty="0">
              <a:latin typeface="Times New Roman" panose="02020603050405020304" pitchFamily="18" charset="0"/>
              <a:ea typeface="楷体" panose="02010609060101010101" pitchFamily="49" charset="-122"/>
            </a:endParaRPr>
          </a:p>
          <a:p>
            <a:pPr algn="ctr"/>
            <a:r>
              <a:rPr lang="zh-CN" altLang="en-US" b="1" dirty="0">
                <a:latin typeface="Times New Roman" panose="02020603050405020304" pitchFamily="18" charset="0"/>
                <a:ea typeface="楷体" panose="02010609060101010101" pitchFamily="49" charset="-122"/>
              </a:rPr>
              <a:t>滨州医学院党委书记</a:t>
            </a:r>
            <a:endParaRPr lang="zh-CN" altLang="en-US" b="1" dirty="0">
              <a:latin typeface="Times New Roman" panose="02020603050405020304" pitchFamily="18" charset="0"/>
              <a:ea typeface="楷体" panose="02010609060101010101" pitchFamily="49" charset="-122"/>
            </a:endParaRPr>
          </a:p>
          <a:p>
            <a:pPr algn="ctr"/>
            <a:endParaRPr lang="zh-CN" altLang="en-US" b="1" dirty="0">
              <a:latin typeface="Times New Roman" panose="02020603050405020304" pitchFamily="18" charset="0"/>
              <a:ea typeface="楷体" panose="02010609060101010101" pitchFamily="49" charset="-122"/>
            </a:endParaRPr>
          </a:p>
        </p:txBody>
      </p:sp>
      <p:pic>
        <p:nvPicPr>
          <p:cNvPr id="38" name="图片 2" descr="che.jpg"/>
          <p:cNvPicPr>
            <a:picLocks noChangeAspect="1"/>
          </p:cNvPicPr>
          <p:nvPr/>
        </p:nvPicPr>
        <p:blipFill>
          <a:blip r:embed="rId8" cstate="print"/>
          <a:stretch>
            <a:fillRect/>
          </a:stretch>
        </p:blipFill>
        <p:spPr>
          <a:xfrm>
            <a:off x="6752032" y="4243880"/>
            <a:ext cx="1527673" cy="1764000"/>
          </a:xfrm>
          <a:prstGeom prst="rect">
            <a:avLst/>
          </a:prstGeom>
          <a:noFill/>
          <a:ln w="9525">
            <a:noFill/>
          </a:ln>
        </p:spPr>
      </p:pic>
      <p:sp>
        <p:nvSpPr>
          <p:cNvPr id="39" name="矩形 210956"/>
          <p:cNvSpPr/>
          <p:nvPr/>
        </p:nvSpPr>
        <p:spPr>
          <a:xfrm>
            <a:off x="5563236" y="3263731"/>
            <a:ext cx="3909695" cy="923330"/>
          </a:xfrm>
          <a:prstGeom prst="rect">
            <a:avLst/>
          </a:prstGeom>
          <a:noFill/>
          <a:ln w="9525">
            <a:noFill/>
          </a:ln>
        </p:spPr>
        <p:txBody>
          <a:bodyPr wrap="square" anchor="t">
            <a:spAutoFit/>
          </a:bodyPr>
          <a:lstStyle/>
          <a:p>
            <a:pPr lvl="0" algn="ctr"/>
            <a:r>
              <a:rPr lang="en-US" altLang="zh-CN" b="1" dirty="0">
                <a:latin typeface="Times New Roman" panose="02020603050405020304" pitchFamily="18" charset="0"/>
                <a:ea typeface="楷体" panose="02010609060101010101" pitchFamily="49" charset="-122"/>
                <a:sym typeface="Arial" panose="020B0604020202020204" pitchFamily="34" charset="0"/>
              </a:rPr>
              <a:t>赵  焱 </a:t>
            </a:r>
            <a:r>
              <a:rPr lang="zh-CN" altLang="en-US" b="1" dirty="0">
                <a:latin typeface="Times New Roman" panose="02020603050405020304" pitchFamily="18" charset="0"/>
                <a:ea typeface="楷体" panose="02010609060101010101" pitchFamily="49" charset="-122"/>
                <a:sym typeface="Arial" panose="020B0604020202020204" pitchFamily="34" charset="0"/>
              </a:rPr>
              <a:t>（</a:t>
            </a:r>
            <a:r>
              <a:rPr lang="en-US" altLang="zh-CN" b="1" dirty="0">
                <a:latin typeface="Times New Roman" panose="02020603050405020304" pitchFamily="18" charset="0"/>
                <a:ea typeface="楷体" panose="02010609060101010101" pitchFamily="49" charset="-122"/>
              </a:rPr>
              <a:t>82</a:t>
            </a:r>
            <a:r>
              <a:rPr lang="zh-CN" altLang="en-US" b="1" dirty="0">
                <a:latin typeface="Times New Roman" panose="02020603050405020304" pitchFamily="18" charset="0"/>
                <a:ea typeface="楷体" panose="02010609060101010101" pitchFamily="49" charset="-122"/>
              </a:rPr>
              <a:t>届）</a:t>
            </a:r>
            <a:endParaRPr lang="zh-CN" altLang="en-US" b="1" dirty="0">
              <a:latin typeface="Times New Roman" panose="02020603050405020304" pitchFamily="18" charset="0"/>
              <a:ea typeface="楷体" panose="02010609060101010101" pitchFamily="49" charset="-122"/>
            </a:endParaRPr>
          </a:p>
          <a:p>
            <a:pPr marL="0" lvl="0" algn="ctr" eaLnBrk="1" hangingPunct="1">
              <a:lnSpc>
                <a:spcPct val="100000"/>
              </a:lnSpc>
              <a:buNone/>
            </a:pPr>
            <a:r>
              <a:rPr lang="en-US" altLang="zh-CN" b="1" dirty="0" err="1">
                <a:latin typeface="Times New Roman" panose="02020603050405020304" pitchFamily="18" charset="0"/>
                <a:ea typeface="楷体" panose="02010609060101010101" pitchFamily="49" charset="-122"/>
                <a:sym typeface="+mn-ea"/>
              </a:rPr>
              <a:t>山东绿霸有限公司董事长</a:t>
            </a:r>
            <a:endParaRPr lang="en-US" altLang="zh-CN" b="1" dirty="0">
              <a:latin typeface="Times New Roman" panose="02020603050405020304" pitchFamily="18" charset="0"/>
              <a:ea typeface="楷体" panose="02010609060101010101" pitchFamily="49" charset="-122"/>
              <a:sym typeface="+mn-ea"/>
            </a:endParaRPr>
          </a:p>
          <a:p>
            <a:pPr marL="0" lvl="0" algn="ctr" eaLnBrk="1" hangingPunct="1">
              <a:lnSpc>
                <a:spcPct val="100000"/>
              </a:lnSpc>
              <a:buNone/>
            </a:pPr>
            <a:r>
              <a:rPr lang="en-US" altLang="zh-CN" b="1" dirty="0" err="1">
                <a:latin typeface="Times New Roman" panose="02020603050405020304" pitchFamily="18" charset="0"/>
                <a:ea typeface="楷体" panose="02010609060101010101" pitchFamily="49" charset="-122"/>
                <a:sym typeface="+mn-ea"/>
              </a:rPr>
              <a:t>山东农业大学第二届杰出校友</a:t>
            </a:r>
            <a:endParaRPr lang="en-US" altLang="zh-CN" b="1" dirty="0">
              <a:latin typeface="Times New Roman" panose="02020603050405020304" pitchFamily="18" charset="0"/>
              <a:ea typeface="楷体" panose="02010609060101010101" pitchFamily="49" charset="-122"/>
            </a:endParaRPr>
          </a:p>
        </p:txBody>
      </p:sp>
      <p:sp>
        <p:nvSpPr>
          <p:cNvPr id="41" name="矩形 19"/>
          <p:cNvSpPr/>
          <p:nvPr/>
        </p:nvSpPr>
        <p:spPr>
          <a:xfrm>
            <a:off x="8133852" y="3255636"/>
            <a:ext cx="4968240" cy="923330"/>
          </a:xfrm>
          <a:prstGeom prst="rect">
            <a:avLst/>
          </a:prstGeom>
        </p:spPr>
        <p:txBody>
          <a:bodyPr wrap="square">
            <a:spAutoFit/>
          </a:bodyPr>
          <a:lstStyle/>
          <a:p>
            <a:pPr algn="ctr"/>
            <a:r>
              <a:rPr lang="zh-CN" altLang="en-US" b="1" noProof="1">
                <a:latin typeface="Times New Roman" panose="02020603050405020304" pitchFamily="18" charset="0"/>
                <a:ea typeface="楷体" panose="02010609060101010101" pitchFamily="49" charset="-122"/>
              </a:rPr>
              <a:t>丁绍武</a:t>
            </a:r>
            <a:r>
              <a:rPr lang="en-US" altLang="zh-CN" b="1" noProof="1">
                <a:latin typeface="Times New Roman" panose="02020603050405020304" pitchFamily="18" charset="0"/>
                <a:ea typeface="楷体" panose="02010609060101010101" pitchFamily="49" charset="-122"/>
              </a:rPr>
              <a:t> </a:t>
            </a:r>
            <a:r>
              <a:rPr lang="zh-CN" altLang="en-US" b="1" noProof="1">
                <a:latin typeface="Times New Roman" panose="02020603050405020304" pitchFamily="18" charset="0"/>
                <a:ea typeface="楷体" panose="02010609060101010101" pitchFamily="49" charset="-122"/>
              </a:rPr>
              <a:t>（</a:t>
            </a:r>
            <a:r>
              <a:rPr lang="en-US" altLang="zh-CN" b="1" noProof="1">
                <a:latin typeface="Times New Roman" panose="02020603050405020304" pitchFamily="18" charset="0"/>
                <a:ea typeface="楷体" panose="02010609060101010101" pitchFamily="49" charset="-122"/>
                <a:sym typeface="+mn-ea"/>
              </a:rPr>
              <a:t>95</a:t>
            </a:r>
            <a:r>
              <a:rPr lang="zh-CN" altLang="en-US" b="1" noProof="1">
                <a:latin typeface="Times New Roman" panose="02020603050405020304" pitchFamily="18" charset="0"/>
                <a:ea typeface="楷体" panose="02010609060101010101" pitchFamily="49" charset="-122"/>
                <a:sym typeface="+mn-ea"/>
              </a:rPr>
              <a:t>届）</a:t>
            </a:r>
            <a:endParaRPr lang="zh-CN" altLang="en-US" b="1" noProof="1">
              <a:latin typeface="Times New Roman" panose="02020603050405020304" pitchFamily="18" charset="0"/>
              <a:ea typeface="楷体" panose="02010609060101010101" pitchFamily="49" charset="-122"/>
              <a:sym typeface="+mn-ea"/>
            </a:endParaRPr>
          </a:p>
          <a:p>
            <a:pPr algn="ctr"/>
            <a:r>
              <a:rPr lang="zh-CN" altLang="en-US" b="1" noProof="1">
                <a:latin typeface="Times New Roman" panose="02020603050405020304" pitchFamily="18" charset="0"/>
                <a:ea typeface="楷体" panose="02010609060101010101" pitchFamily="49" charset="-122"/>
              </a:rPr>
              <a:t>山东万豪集团董事长</a:t>
            </a:r>
            <a:endParaRPr lang="en-US" altLang="zh-CN" b="1" noProof="1">
              <a:latin typeface="Times New Roman" panose="02020603050405020304" pitchFamily="18" charset="0"/>
              <a:ea typeface="楷体" panose="02010609060101010101" pitchFamily="49" charset="-122"/>
            </a:endParaRPr>
          </a:p>
          <a:p>
            <a:pPr lvl="0" algn="ctr"/>
            <a:r>
              <a:rPr lang="en-US" altLang="zh-CN" b="1" dirty="0" err="1">
                <a:latin typeface="Times New Roman" panose="02020603050405020304" pitchFamily="18" charset="0"/>
                <a:ea typeface="楷体" panose="02010609060101010101" pitchFamily="49" charset="-122"/>
                <a:sym typeface="+mn-ea"/>
              </a:rPr>
              <a:t>山东农业大学第</a:t>
            </a:r>
            <a:r>
              <a:rPr lang="zh-CN" altLang="en-US" b="1" dirty="0">
                <a:latin typeface="Times New Roman" panose="02020603050405020304" pitchFamily="18" charset="0"/>
                <a:ea typeface="楷体" panose="02010609060101010101" pitchFamily="49" charset="-122"/>
                <a:sym typeface="+mn-ea"/>
              </a:rPr>
              <a:t>六</a:t>
            </a:r>
            <a:r>
              <a:rPr lang="en-US" altLang="zh-CN" b="1" dirty="0" err="1">
                <a:latin typeface="Times New Roman" panose="02020603050405020304" pitchFamily="18" charset="0"/>
                <a:ea typeface="楷体" panose="02010609060101010101" pitchFamily="49" charset="-122"/>
                <a:sym typeface="+mn-ea"/>
              </a:rPr>
              <a:t>届杰出校友</a:t>
            </a:r>
            <a:endParaRPr lang="zh-CN" altLang="en-US" b="1" dirty="0">
              <a:latin typeface="Times New Roman" panose="02020603050405020304" pitchFamily="18" charset="0"/>
              <a:ea typeface="楷体" panose="02010609060101010101" pitchFamily="49" charset="-122"/>
            </a:endParaRPr>
          </a:p>
        </p:txBody>
      </p:sp>
      <p:pic>
        <p:nvPicPr>
          <p:cNvPr id="42" name="图片 2" descr="赵焱">
            <a:hlinkClick r:id="rId9"/>
          </p:cNvPr>
          <p:cNvPicPr>
            <a:picLocks noChangeAspect="1"/>
          </p:cNvPicPr>
          <p:nvPr/>
        </p:nvPicPr>
        <p:blipFill>
          <a:blip r:embed="rId10" cstate="print"/>
          <a:stretch>
            <a:fillRect/>
          </a:stretch>
        </p:blipFill>
        <p:spPr>
          <a:xfrm>
            <a:off x="6315920" y="1657057"/>
            <a:ext cx="2393886" cy="1656000"/>
          </a:xfrm>
          <a:prstGeom prst="rect">
            <a:avLst/>
          </a:prstGeom>
          <a:noFill/>
          <a:ln w="9525">
            <a:noFill/>
          </a:ln>
        </p:spPr>
      </p:pic>
      <p:pic>
        <p:nvPicPr>
          <p:cNvPr id="43" name="图片 25" descr="8ba75ec2-76c0-4e51-993e-23970d877e05[1].jpg"/>
          <p:cNvPicPr>
            <a:picLocks noChangeAspect="1"/>
          </p:cNvPicPr>
          <p:nvPr/>
        </p:nvPicPr>
        <p:blipFill>
          <a:blip r:embed="rId11" cstate="print"/>
          <a:stretch>
            <a:fillRect/>
          </a:stretch>
        </p:blipFill>
        <p:spPr>
          <a:xfrm>
            <a:off x="9386683" y="1642079"/>
            <a:ext cx="2362123" cy="1656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632218"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研究方向、团队</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44" name="Rectangle 43"/>
          <p:cNvSpPr/>
          <p:nvPr/>
        </p:nvSpPr>
        <p:spPr>
          <a:xfrm>
            <a:off x="126778" y="1659342"/>
            <a:ext cx="6403495" cy="2862322"/>
          </a:xfrm>
          <a:prstGeom prst="rect">
            <a:avLst/>
          </a:prstGeom>
        </p:spPr>
        <p:txBody>
          <a:bodyPr wrap="square">
            <a:spAutoFit/>
          </a:bodyPr>
          <a:lstStyle/>
          <a:p>
            <a:pPr fontAlgn="auto">
              <a:spcBef>
                <a:spcPts val="600"/>
              </a:spcBef>
              <a:spcAft>
                <a:spcPts val="600"/>
              </a:spcAft>
              <a:buClr>
                <a:srgbClr val="FF0000"/>
              </a:buClr>
              <a:defRPr/>
            </a:pPr>
            <a:r>
              <a:rPr lang="en-US" altLang="zh-CN" sz="2800" b="1" dirty="0">
                <a:latin typeface="黑体" panose="02010609060101010101" pitchFamily="49" charset="-122"/>
                <a:ea typeface="黑体" panose="02010609060101010101" pitchFamily="49" charset="-122"/>
              </a:rPr>
              <a:t>4</a:t>
            </a:r>
            <a:r>
              <a:rPr lang="zh-CN" altLang="en-US" sz="2800" b="1" dirty="0">
                <a:latin typeface="黑体" panose="02010609060101010101" pitchFamily="49" charset="-122"/>
                <a:ea typeface="黑体" panose="02010609060101010101" pitchFamily="49" charset="-122"/>
              </a:rPr>
              <a:t>个稳定的，有一定影响力的研究方向：</a:t>
            </a:r>
            <a:endParaRPr lang="en-US" altLang="zh-CN" sz="2800" b="1" dirty="0">
              <a:latin typeface="黑体" panose="02010609060101010101" pitchFamily="49" charset="-122"/>
              <a:ea typeface="黑体" panose="02010609060101010101" pitchFamily="49" charset="-122"/>
            </a:endParaRPr>
          </a:p>
          <a:p>
            <a:pPr fontAlgn="auto">
              <a:spcBef>
                <a:spcPts val="600"/>
              </a:spcBef>
              <a:spcAft>
                <a:spcPts val="600"/>
              </a:spcAft>
              <a:buClr>
                <a:srgbClr val="FF0000"/>
              </a:buClr>
              <a:buFont typeface="Wingdings" panose="05000000000000000000" pitchFamily="2" charset="2"/>
              <a:buChar char="u"/>
              <a:defRPr/>
            </a:pPr>
            <a:r>
              <a:rPr lang="zh-CN" altLang="zh-CN" sz="2800" b="1" dirty="0">
                <a:latin typeface="黑体" panose="02010609060101010101" pitchFamily="49" charset="-122"/>
                <a:ea typeface="黑体" panose="02010609060101010101" pitchFamily="49" charset="-122"/>
              </a:rPr>
              <a:t>作物病害成灾机制与绿色防控</a:t>
            </a:r>
            <a:endParaRPr lang="en-US" altLang="zh-CN" sz="2800" b="1" dirty="0">
              <a:latin typeface="黑体" panose="02010609060101010101" pitchFamily="49" charset="-122"/>
              <a:ea typeface="黑体" panose="02010609060101010101" pitchFamily="49" charset="-122"/>
            </a:endParaRPr>
          </a:p>
          <a:p>
            <a:pPr fontAlgn="auto">
              <a:spcBef>
                <a:spcPts val="600"/>
              </a:spcBef>
              <a:spcAft>
                <a:spcPts val="600"/>
              </a:spcAft>
              <a:buClr>
                <a:srgbClr val="FF0000"/>
              </a:buClr>
              <a:buFont typeface="Wingdings" panose="05000000000000000000" pitchFamily="2" charset="2"/>
              <a:buChar char="u"/>
              <a:defRPr/>
            </a:pPr>
            <a:r>
              <a:rPr lang="zh-CN" altLang="zh-CN" sz="2800" b="1" dirty="0">
                <a:latin typeface="黑体" panose="02010609060101010101" pitchFamily="49" charset="-122"/>
                <a:ea typeface="黑体" panose="02010609060101010101" pitchFamily="49" charset="-122"/>
              </a:rPr>
              <a:t>植物抗病虫分子机制</a:t>
            </a:r>
            <a:endParaRPr lang="en-US" altLang="zh-CN" sz="2800" b="1" dirty="0">
              <a:latin typeface="黑体" panose="02010609060101010101" pitchFamily="49" charset="-122"/>
              <a:ea typeface="黑体" panose="02010609060101010101" pitchFamily="49" charset="-122"/>
            </a:endParaRPr>
          </a:p>
          <a:p>
            <a:pPr fontAlgn="auto">
              <a:spcBef>
                <a:spcPts val="600"/>
              </a:spcBef>
              <a:spcAft>
                <a:spcPts val="600"/>
              </a:spcAft>
              <a:buClr>
                <a:srgbClr val="FF0000"/>
              </a:buClr>
              <a:buFont typeface="Wingdings" panose="05000000000000000000" pitchFamily="2" charset="2"/>
              <a:buChar char="u"/>
              <a:defRPr/>
            </a:pPr>
            <a:r>
              <a:rPr lang="zh-CN" altLang="zh-CN" sz="2800" b="1" dirty="0">
                <a:latin typeface="黑体" panose="02010609060101010101" pitchFamily="49" charset="-122"/>
                <a:ea typeface="黑体" panose="02010609060101010101" pitchFamily="49" charset="-122"/>
              </a:rPr>
              <a:t>农业害虫灾变规律与持续治理</a:t>
            </a:r>
            <a:endParaRPr lang="en-US" altLang="zh-CN" sz="2800" b="1" dirty="0">
              <a:latin typeface="黑体" panose="02010609060101010101" pitchFamily="49" charset="-122"/>
              <a:ea typeface="黑体" panose="02010609060101010101" pitchFamily="49" charset="-122"/>
            </a:endParaRPr>
          </a:p>
          <a:p>
            <a:pPr fontAlgn="auto">
              <a:spcBef>
                <a:spcPts val="600"/>
              </a:spcBef>
              <a:spcAft>
                <a:spcPts val="600"/>
              </a:spcAft>
              <a:buClr>
                <a:srgbClr val="FF0000"/>
              </a:buClr>
              <a:buFont typeface="Wingdings" panose="05000000000000000000" pitchFamily="2" charset="2"/>
              <a:buChar char="u"/>
              <a:defRPr/>
            </a:pPr>
            <a:r>
              <a:rPr lang="zh-CN" altLang="zh-CN" sz="2800" b="1" dirty="0">
                <a:latin typeface="黑体" panose="02010609060101010101" pitchFamily="49" charset="-122"/>
                <a:ea typeface="黑体" panose="02010609060101010101" pitchFamily="49" charset="-122"/>
              </a:rPr>
              <a:t>环境友好农药研发与应用</a:t>
            </a:r>
            <a:endParaRPr lang="zh-CN" altLang="en-US" sz="2800" b="1" dirty="0">
              <a:latin typeface="黑体" panose="02010609060101010101" pitchFamily="49" charset="-122"/>
              <a:ea typeface="黑体" panose="02010609060101010101" pitchFamily="49" charset="-122"/>
            </a:endParaRPr>
          </a:p>
        </p:txBody>
      </p:sp>
      <p:sp>
        <p:nvSpPr>
          <p:cNvPr id="46" name="Rectangle 45"/>
          <p:cNvSpPr/>
          <p:nvPr/>
        </p:nvSpPr>
        <p:spPr>
          <a:xfrm>
            <a:off x="141614" y="4603482"/>
            <a:ext cx="8199929" cy="1692771"/>
          </a:xfrm>
          <a:prstGeom prst="rect">
            <a:avLst/>
          </a:prstGeom>
        </p:spPr>
        <p:txBody>
          <a:bodyPr wrap="square">
            <a:spAutoFit/>
          </a:bodyPr>
          <a:lstStyle/>
          <a:p>
            <a:pPr fontAlgn="auto">
              <a:spcBef>
                <a:spcPts val="600"/>
              </a:spcBef>
              <a:spcAft>
                <a:spcPts val="600"/>
              </a:spcAft>
              <a:buClr>
                <a:srgbClr val="FF0000"/>
              </a:buClr>
              <a:defRPr/>
            </a:pPr>
            <a:r>
              <a:rPr lang="en-US" altLang="zh-CN" sz="2800" b="1" dirty="0">
                <a:latin typeface="黑体" panose="02010609060101010101" pitchFamily="49" charset="-122"/>
                <a:ea typeface="黑体" panose="02010609060101010101" pitchFamily="49" charset="-122"/>
              </a:rPr>
              <a:t>2</a:t>
            </a:r>
            <a:r>
              <a:rPr lang="zh-CN" altLang="en-US" sz="2800" b="1" dirty="0">
                <a:latin typeface="黑体" panose="02010609060101010101" pitchFamily="49" charset="-122"/>
                <a:ea typeface="黑体" panose="02010609060101010101" pitchFamily="49" charset="-122"/>
              </a:rPr>
              <a:t>个跨学科的协同创新团队：</a:t>
            </a:r>
            <a:endParaRPr lang="en-US" altLang="zh-CN" sz="2800" b="1" dirty="0">
              <a:latin typeface="黑体" panose="02010609060101010101" pitchFamily="49" charset="-122"/>
              <a:ea typeface="黑体" panose="02010609060101010101" pitchFamily="49" charset="-122"/>
            </a:endParaRPr>
          </a:p>
          <a:p>
            <a:pPr fontAlgn="auto">
              <a:spcBef>
                <a:spcPts val="600"/>
              </a:spcBef>
              <a:spcAft>
                <a:spcPts val="600"/>
              </a:spcAft>
              <a:buClr>
                <a:srgbClr val="FF0000"/>
              </a:buClr>
              <a:buFont typeface="Wingdings" panose="05000000000000000000" pitchFamily="2" charset="2"/>
              <a:buChar char="u"/>
              <a:defRPr/>
            </a:pPr>
            <a:r>
              <a:rPr lang="zh-CN" altLang="en-US" sz="2800" b="1" dirty="0">
                <a:latin typeface="黑体" panose="02010609060101010101" pitchFamily="49" charset="-122"/>
                <a:ea typeface="黑体" panose="02010609060101010101" pitchFamily="49" charset="-122"/>
              </a:rPr>
              <a:t>农作物病虫害绿色防控协同创新团队</a:t>
            </a:r>
            <a:endParaRPr lang="en-US" altLang="zh-CN" sz="2800" b="1" dirty="0">
              <a:latin typeface="黑体" panose="02010609060101010101" pitchFamily="49" charset="-122"/>
              <a:ea typeface="黑体" panose="02010609060101010101" pitchFamily="49" charset="-122"/>
            </a:endParaRPr>
          </a:p>
          <a:p>
            <a:pPr fontAlgn="auto">
              <a:spcBef>
                <a:spcPts val="600"/>
              </a:spcBef>
              <a:spcAft>
                <a:spcPts val="600"/>
              </a:spcAft>
              <a:buClr>
                <a:srgbClr val="FF0000"/>
              </a:buClr>
              <a:buFont typeface="Wingdings" panose="05000000000000000000" pitchFamily="2" charset="2"/>
              <a:buChar char="u"/>
              <a:defRPr/>
            </a:pPr>
            <a:r>
              <a:rPr lang="zh-CN" altLang="en-US" sz="2800" b="1" dirty="0">
                <a:latin typeface="黑体" panose="02010609060101010101" pitchFamily="49" charset="-122"/>
                <a:ea typeface="黑体" panose="02010609060101010101" pitchFamily="49" charset="-122"/>
              </a:rPr>
              <a:t>蔬菜病虫害绿色防控协同创新团队</a:t>
            </a:r>
            <a:endParaRPr lang="en-US" altLang="zh-CN" sz="2800" b="1" dirty="0">
              <a:latin typeface="黑体" panose="02010609060101010101" pitchFamily="49" charset="-122"/>
              <a:ea typeface="黑体" panose="02010609060101010101" pitchFamily="49" charset="-122"/>
            </a:endParaRPr>
          </a:p>
        </p:txBody>
      </p:sp>
      <p:sp>
        <p:nvSpPr>
          <p:cNvPr id="47" name="Right Arrow 46"/>
          <p:cNvSpPr/>
          <p:nvPr/>
        </p:nvSpPr>
        <p:spPr>
          <a:xfrm>
            <a:off x="5842450" y="2435703"/>
            <a:ext cx="614994" cy="178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48" name="Right Arrow 47"/>
          <p:cNvSpPr/>
          <p:nvPr/>
        </p:nvSpPr>
        <p:spPr>
          <a:xfrm>
            <a:off x="5849194" y="3008887"/>
            <a:ext cx="614994" cy="178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49" name="Right Arrow 48"/>
          <p:cNvSpPr/>
          <p:nvPr/>
        </p:nvSpPr>
        <p:spPr>
          <a:xfrm>
            <a:off x="5855938" y="3582071"/>
            <a:ext cx="614994" cy="178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50" name="Right Arrow 49"/>
          <p:cNvSpPr/>
          <p:nvPr/>
        </p:nvSpPr>
        <p:spPr>
          <a:xfrm>
            <a:off x="5862682" y="4155255"/>
            <a:ext cx="614994" cy="178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51" name="Rectangle 50"/>
          <p:cNvSpPr/>
          <p:nvPr/>
        </p:nvSpPr>
        <p:spPr>
          <a:xfrm>
            <a:off x="6483330" y="2265198"/>
            <a:ext cx="5594801" cy="523220"/>
          </a:xfrm>
          <a:prstGeom prst="rect">
            <a:avLst/>
          </a:prstGeom>
        </p:spPr>
        <p:txBody>
          <a:bodyPr wrap="none">
            <a:spAutoFit/>
          </a:bodyPr>
          <a:lstStyle/>
          <a:p>
            <a:r>
              <a:rPr lang="zh-CN" altLang="en-US" sz="2800" b="1" dirty="0">
                <a:solidFill>
                  <a:srgbClr val="FF0000"/>
                </a:solidFill>
                <a:latin typeface="黑体" panose="02010609060101010101" pitchFamily="49" charset="-122"/>
                <a:ea typeface="黑体" panose="02010609060101010101" pitchFamily="49" charset="-122"/>
              </a:rPr>
              <a:t>蔬菜卵菌致病机制和防控研究团队</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52" name="Rectangle 51"/>
          <p:cNvSpPr/>
          <p:nvPr/>
        </p:nvSpPr>
        <p:spPr>
          <a:xfrm>
            <a:off x="6514350" y="2846474"/>
            <a:ext cx="3430747" cy="523220"/>
          </a:xfrm>
          <a:prstGeom prst="rect">
            <a:avLst/>
          </a:prstGeom>
        </p:spPr>
        <p:txBody>
          <a:bodyPr wrap="none">
            <a:spAutoFit/>
          </a:bodyPr>
          <a:lstStyle/>
          <a:p>
            <a:r>
              <a:rPr lang="zh-CN" altLang="en-US" sz="2800" b="1" dirty="0">
                <a:solidFill>
                  <a:srgbClr val="FF0000"/>
                </a:solidFill>
                <a:latin typeface="黑体" panose="02010609060101010101" pitchFamily="49" charset="-122"/>
                <a:ea typeface="黑体" panose="02010609060101010101" pitchFamily="49" charset="-122"/>
              </a:rPr>
              <a:t>植物病毒学研究团队</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53" name="Rectangle 52"/>
          <p:cNvSpPr/>
          <p:nvPr/>
        </p:nvSpPr>
        <p:spPr>
          <a:xfrm>
            <a:off x="6537278" y="3395382"/>
            <a:ext cx="3791423" cy="523220"/>
          </a:xfrm>
          <a:prstGeom prst="rect">
            <a:avLst/>
          </a:prstGeom>
        </p:spPr>
        <p:txBody>
          <a:bodyPr wrap="none">
            <a:spAutoFit/>
          </a:bodyPr>
          <a:lstStyle/>
          <a:p>
            <a:r>
              <a:rPr lang="zh-CN" altLang="en-US" sz="2800" b="1" dirty="0">
                <a:solidFill>
                  <a:srgbClr val="FF0000"/>
                </a:solidFill>
                <a:latin typeface="黑体" panose="02010609060101010101" pitchFamily="49" charset="-122"/>
                <a:ea typeface="黑体" panose="02010609060101010101" pitchFamily="49" charset="-122"/>
              </a:rPr>
              <a:t>地下害虫防控研究团队</a:t>
            </a:r>
            <a:endParaRPr lang="zh-CN" altLang="en-US" sz="2800" b="1" dirty="0">
              <a:solidFill>
                <a:srgbClr val="FF0000"/>
              </a:solidFill>
              <a:latin typeface="黑体" panose="02010609060101010101" pitchFamily="49" charset="-122"/>
              <a:ea typeface="黑体" panose="02010609060101010101" pitchFamily="49" charset="-122"/>
            </a:endParaRPr>
          </a:p>
        </p:txBody>
      </p:sp>
      <p:sp>
        <p:nvSpPr>
          <p:cNvPr id="54" name="Rectangle 53"/>
          <p:cNvSpPr/>
          <p:nvPr/>
        </p:nvSpPr>
        <p:spPr>
          <a:xfrm>
            <a:off x="6552114" y="3984750"/>
            <a:ext cx="3070071" cy="523220"/>
          </a:xfrm>
          <a:prstGeom prst="rect">
            <a:avLst/>
          </a:prstGeom>
        </p:spPr>
        <p:txBody>
          <a:bodyPr wrap="none">
            <a:spAutoFit/>
          </a:bodyPr>
          <a:lstStyle/>
          <a:p>
            <a:r>
              <a:rPr lang="zh-CN" altLang="en-US" sz="2800" b="1" dirty="0">
                <a:solidFill>
                  <a:srgbClr val="FF0000"/>
                </a:solidFill>
                <a:latin typeface="黑体" panose="02010609060101010101" pitchFamily="49" charset="-122"/>
                <a:ea typeface="黑体" panose="02010609060101010101" pitchFamily="49" charset="-122"/>
              </a:rPr>
              <a:t>新型农药研究团队</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6" name="Rectangle 5"/>
          <p:cNvSpPr>
            <a:spLocks noChangeArrowheads="1"/>
          </p:cNvSpPr>
          <p:nvPr/>
        </p:nvSpPr>
        <p:spPr bwMode="auto">
          <a:xfrm>
            <a:off x="56531" y="1598154"/>
            <a:ext cx="9430407" cy="1143070"/>
          </a:xfrm>
          <a:prstGeom prst="rect">
            <a:avLst/>
          </a:prstGeom>
          <a:noFill/>
          <a:ln w="9525">
            <a:noFill/>
            <a:miter lim="800000"/>
          </a:ln>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1</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宋体" panose="02010600030101010101" pitchFamily="2" charset="-122"/>
              </a:rPr>
              <a:t>主要蔬菜卵菌病害关键防控技术研究与应用</a:t>
            </a:r>
            <a:endParaRPr lang="zh-CN" altLang="en-US" sz="2400" b="1" dirty="0">
              <a:solidFill>
                <a:srgbClr val="FF0000"/>
              </a:solidFill>
              <a:latin typeface="黑体" panose="02010609060101010101" pitchFamily="49" charset="-122"/>
              <a:ea typeface="黑体" panose="02010609060101010101" pitchFamily="49" charset="-122"/>
            </a:endParaRPr>
          </a:p>
          <a:p>
            <a:pPr>
              <a:lnSpc>
                <a:spcPct val="150000"/>
              </a:lnSpc>
            </a:pPr>
            <a:endParaRPr lang="en-US" altLang="zh-CN" sz="2400" b="1" dirty="0">
              <a:solidFill>
                <a:srgbClr val="FF0000"/>
              </a:solidFill>
              <a:latin typeface="Calibri" panose="020F0502020204030204" charset="0"/>
            </a:endParaRPr>
          </a:p>
        </p:txBody>
      </p:sp>
      <p:sp>
        <p:nvSpPr>
          <p:cNvPr id="27" name="Rectangle 12"/>
          <p:cNvSpPr>
            <a:spLocks noChangeArrowheads="1"/>
          </p:cNvSpPr>
          <p:nvPr/>
        </p:nvSpPr>
        <p:spPr bwMode="auto">
          <a:xfrm>
            <a:off x="4187" y="2117843"/>
            <a:ext cx="8341947" cy="4967514"/>
          </a:xfrm>
          <a:prstGeom prst="rect">
            <a:avLst/>
          </a:prstGeom>
          <a:noFill/>
          <a:ln w="9525">
            <a:noFill/>
            <a:miter lim="800000"/>
          </a:ln>
        </p:spPr>
        <p:txBody>
          <a:bodyPr wrap="square">
            <a:spAutoFit/>
          </a:bodyPr>
          <a:lstStyle/>
          <a:p>
            <a:pPr>
              <a:lnSpc>
                <a:spcPct val="12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sym typeface="宋体" panose="02010600030101010101" pitchFamily="2" charset="-122"/>
              </a:rPr>
              <a:t>首次探明了主要蔬菜卵菌致病成因，制定了</a:t>
            </a:r>
            <a:r>
              <a:rPr lang="en-US" altLang="zh-CN" sz="2000" b="1" dirty="0">
                <a:latin typeface="黑体" panose="02010609060101010101" pitchFamily="49" charset="-122"/>
                <a:ea typeface="黑体" panose="02010609060101010101" pitchFamily="49" charset="-122"/>
                <a:sym typeface="宋体" panose="02010600030101010101" pitchFamily="2" charset="-122"/>
              </a:rPr>
              <a:t>5</a:t>
            </a:r>
            <a:r>
              <a:rPr lang="zh-CN" altLang="en-US" sz="2000" b="1" dirty="0">
                <a:latin typeface="黑体" panose="02010609060101010101" pitchFamily="49" charset="-122"/>
                <a:ea typeface="黑体" panose="02010609060101010101" pitchFamily="49" charset="-122"/>
                <a:sym typeface="宋体" panose="02010600030101010101" pitchFamily="2" charset="-122"/>
              </a:rPr>
              <a:t>项抗病品种鉴定与选育技术标准，创建了蔬菜品种抗病鉴定标准化技术体系，筛选出</a:t>
            </a:r>
            <a:r>
              <a:rPr lang="en-US" altLang="zh-CN" sz="2000" b="1" dirty="0">
                <a:latin typeface="黑体" panose="02010609060101010101" pitchFamily="49" charset="-122"/>
                <a:ea typeface="黑体" panose="02010609060101010101" pitchFamily="49" charset="-122"/>
                <a:sym typeface="宋体" panose="02010600030101010101" pitchFamily="2" charset="-122"/>
              </a:rPr>
              <a:t>291</a:t>
            </a:r>
            <a:r>
              <a:rPr lang="zh-CN" altLang="en-US" sz="2000" b="1" dirty="0">
                <a:latin typeface="黑体" panose="02010609060101010101" pitchFamily="49" charset="-122"/>
                <a:ea typeface="黑体" panose="02010609060101010101" pitchFamily="49" charset="-122"/>
                <a:sym typeface="宋体" panose="02010600030101010101" pitchFamily="2" charset="-122"/>
              </a:rPr>
              <a:t>份抗病种质，选育出</a:t>
            </a:r>
            <a:r>
              <a:rPr lang="en-US" altLang="zh-CN" sz="2000" b="1" dirty="0">
                <a:latin typeface="黑体" panose="02010609060101010101" pitchFamily="49" charset="-122"/>
                <a:ea typeface="黑体" panose="02010609060101010101" pitchFamily="49" charset="-122"/>
                <a:sym typeface="宋体" panose="02010600030101010101" pitchFamily="2" charset="-122"/>
              </a:rPr>
              <a:t>9</a:t>
            </a:r>
            <a:r>
              <a:rPr lang="zh-CN" altLang="en-US" sz="2000" b="1" dirty="0">
                <a:latin typeface="黑体" panose="02010609060101010101" pitchFamily="49" charset="-122"/>
                <a:ea typeface="黑体" panose="02010609060101010101" pitchFamily="49" charset="-122"/>
                <a:sym typeface="宋体" panose="02010600030101010101" pitchFamily="2" charset="-122"/>
              </a:rPr>
              <a:t>个优良抗病新品种，创立了品种合理布局狼崽技术。</a:t>
            </a:r>
            <a:endParaRPr lang="zh-CN" altLang="en-US" sz="2000" b="1" dirty="0">
              <a:latin typeface="黑体" panose="02010609060101010101" pitchFamily="49" charset="-122"/>
              <a:ea typeface="黑体" panose="02010609060101010101" pitchFamily="49" charset="-122"/>
              <a:sym typeface="宋体" panose="02010600030101010101" pitchFamily="2" charset="-122"/>
            </a:endParaRPr>
          </a:p>
          <a:p>
            <a:pPr>
              <a:lnSpc>
                <a:spcPct val="12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rPr>
              <a:t>率先建立了主要蔬菜卵菌病害检测预警技术体系，检测时间由</a:t>
            </a:r>
            <a:r>
              <a:rPr lang="en-US" altLang="zh-CN" sz="2000" b="1" dirty="0">
                <a:latin typeface="黑体" panose="02010609060101010101" pitchFamily="49" charset="-122"/>
                <a:ea typeface="黑体" panose="02010609060101010101" pitchFamily="49" charset="-122"/>
              </a:rPr>
              <a:t>7-14d</a:t>
            </a:r>
            <a:r>
              <a:rPr lang="zh-CN" altLang="en-US" sz="2000" b="1" dirty="0">
                <a:latin typeface="黑体" panose="02010609060101010101" pitchFamily="49" charset="-122"/>
                <a:ea typeface="黑体" panose="02010609060101010101" pitchFamily="49" charset="-122"/>
              </a:rPr>
              <a:t>缩至</a:t>
            </a:r>
            <a:r>
              <a:rPr lang="en-US" altLang="zh-CN" sz="2000" b="1" dirty="0">
                <a:latin typeface="黑体" panose="02010609060101010101" pitchFamily="49" charset="-122"/>
                <a:ea typeface="黑体" panose="02010609060101010101" pitchFamily="49" charset="-122"/>
              </a:rPr>
              <a:t>4-5h</a:t>
            </a:r>
            <a:r>
              <a:rPr lang="zh-CN" altLang="en-US" sz="2000" b="1" dirty="0">
                <a:latin typeface="黑体" panose="02010609060101010101" pitchFamily="49" charset="-122"/>
                <a:ea typeface="黑体" panose="02010609060101010101" pitchFamily="49" charset="-122"/>
              </a:rPr>
              <a:t>或</a:t>
            </a:r>
            <a:r>
              <a:rPr lang="en-US" altLang="zh-CN" sz="2000" b="1" dirty="0">
                <a:latin typeface="黑体" panose="02010609060101010101" pitchFamily="49" charset="-122"/>
                <a:ea typeface="黑体" panose="02010609060101010101" pitchFamily="49" charset="-122"/>
              </a:rPr>
              <a:t>0.5-1h</a:t>
            </a:r>
            <a:r>
              <a:rPr lang="zh-CN" altLang="en-US" sz="2000" b="1" dirty="0">
                <a:latin typeface="黑体" panose="02010609060101010101" pitchFamily="49" charset="-122"/>
                <a:ea typeface="黑体" panose="02010609060101010101" pitchFamily="49" charset="-122"/>
              </a:rPr>
              <a:t>，检出率高达</a:t>
            </a:r>
            <a:r>
              <a:rPr lang="en-US" altLang="zh-CN" sz="2000" b="1" dirty="0">
                <a:latin typeface="黑体" panose="02010609060101010101" pitchFamily="49" charset="-122"/>
                <a:ea typeface="黑体" panose="02010609060101010101" pitchFamily="49" charset="-122"/>
              </a:rPr>
              <a:t>95%</a:t>
            </a:r>
            <a:r>
              <a:rPr lang="zh-CN" altLang="en-US" sz="2000" b="1" dirty="0">
                <a:latin typeface="黑体" panose="02010609060101010101" pitchFamily="49" charset="-122"/>
                <a:ea typeface="黑体" panose="02010609060101010101" pitchFamily="49" charset="-122"/>
              </a:rPr>
              <a:t>以上，可快速准确预测预报病害发生趋势，为制定早期预防策略及建立减量用药减灾技术提供了可靠依据。集成创建了主要蔬菜卵菌病害综合治理技术体系</a:t>
            </a:r>
            <a:endParaRPr lang="zh-CN" altLang="en-US" sz="2000" b="1" dirty="0">
              <a:latin typeface="黑体" panose="02010609060101010101" pitchFamily="49" charset="-122"/>
              <a:ea typeface="黑体" panose="02010609060101010101" pitchFamily="49" charset="-122"/>
            </a:endParaRPr>
          </a:p>
          <a:p>
            <a:pPr>
              <a:lnSpc>
                <a:spcPct val="12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sym typeface="宋体" panose="02010600030101010101" pitchFamily="2" charset="-122"/>
              </a:rPr>
              <a:t>集成创建以品种抗灾和检测预警为核心技术，以高效栽培防病、生态控害、生物防治和精准用药减灾为关键技术的综合治理技术体系，大面积推广应用，减施化学农药</a:t>
            </a:r>
            <a:r>
              <a:rPr lang="en-US" altLang="zh-CN" sz="2000" b="1" dirty="0">
                <a:latin typeface="黑体" panose="02010609060101010101" pitchFamily="49" charset="-122"/>
                <a:ea typeface="黑体" panose="02010609060101010101" pitchFamily="49" charset="-122"/>
                <a:sym typeface="宋体" panose="02010600030101010101" pitchFamily="2" charset="-122"/>
              </a:rPr>
              <a:t>30%</a:t>
            </a:r>
            <a:r>
              <a:rPr lang="zh-CN" altLang="en-US" sz="2000" b="1" dirty="0">
                <a:latin typeface="黑体" panose="02010609060101010101" pitchFamily="49" charset="-122"/>
                <a:ea typeface="黑体" panose="02010609060101010101" pitchFamily="49" charset="-122"/>
                <a:sym typeface="宋体" panose="02010600030101010101" pitchFamily="2" charset="-122"/>
              </a:rPr>
              <a:t>以上，防病增产效果显著，取得了巨大的经济与社会效益。</a:t>
            </a:r>
            <a:endParaRPr lang="en-US" altLang="zh-CN" sz="2000" b="1" dirty="0">
              <a:latin typeface="黑体" panose="02010609060101010101" pitchFamily="49" charset="-122"/>
              <a:ea typeface="黑体" panose="02010609060101010101" pitchFamily="49" charset="-122"/>
              <a:sym typeface="宋体" panose="02010600030101010101" pitchFamily="2" charset="-122"/>
            </a:endParaRPr>
          </a:p>
          <a:p>
            <a:pPr>
              <a:lnSpc>
                <a:spcPct val="120000"/>
              </a:lnSpc>
              <a:buClr>
                <a:srgbClr val="FF0000"/>
              </a:buClr>
              <a:buFont typeface="Wingdings" panose="05000000000000000000" pitchFamily="2" charset="2"/>
              <a:buChar char="u"/>
            </a:pPr>
            <a:r>
              <a:rPr lang="en-US" altLang="zh-CN" sz="2000" b="1" dirty="0">
                <a:solidFill>
                  <a:srgbClr val="3400F4"/>
                </a:solidFill>
                <a:latin typeface="黑体" panose="02010609060101010101" pitchFamily="49" charset="-122"/>
                <a:ea typeface="黑体" panose="02010609060101010101" pitchFamily="49" charset="-122"/>
                <a:sym typeface="宋体" panose="02010600030101010101" pitchFamily="2" charset="-122"/>
              </a:rPr>
              <a:t>2018</a:t>
            </a:r>
            <a:r>
              <a:rPr lang="zh-CN" altLang="en-US" sz="2000" b="1" dirty="0">
                <a:solidFill>
                  <a:srgbClr val="3400F4"/>
                </a:solidFill>
                <a:latin typeface="黑体" panose="02010609060101010101" pitchFamily="49" charset="-122"/>
                <a:ea typeface="黑体" panose="02010609060101010101" pitchFamily="49" charset="-122"/>
                <a:sym typeface="宋体" panose="02010600030101010101" pitchFamily="2" charset="-122"/>
              </a:rPr>
              <a:t>年获国家科技进步二等奖。</a:t>
            </a:r>
            <a:endParaRPr lang="zh-CN" altLang="en-US" sz="2000" b="1" dirty="0">
              <a:solidFill>
                <a:srgbClr val="3400F4"/>
              </a:solidFill>
              <a:latin typeface="黑体" panose="02010609060101010101" pitchFamily="49" charset="-122"/>
              <a:ea typeface="黑体" panose="02010609060101010101" pitchFamily="49" charset="-122"/>
              <a:sym typeface="宋体" panose="02010600030101010101" pitchFamily="2" charset="-122"/>
            </a:endParaRPr>
          </a:p>
          <a:p>
            <a:pPr>
              <a:lnSpc>
                <a:spcPct val="120000"/>
              </a:lnSpc>
              <a:spcAft>
                <a:spcPts val="600"/>
              </a:spcAft>
              <a:buClr>
                <a:srgbClr val="FF0000"/>
              </a:buClr>
              <a:buFont typeface="Wingdings" panose="05000000000000000000" pitchFamily="2" charset="2"/>
              <a:buChar char="u"/>
            </a:pPr>
            <a:endParaRPr lang="en-US" altLang="zh-CN" sz="2400" b="1" dirty="0">
              <a:latin typeface="黑体" panose="02010609060101010101" pitchFamily="49" charset="-122"/>
              <a:ea typeface="黑体" panose="02010609060101010101" pitchFamily="49" charset="-122"/>
            </a:endParaRPr>
          </a:p>
        </p:txBody>
      </p:sp>
      <p:sp>
        <p:nvSpPr>
          <p:cNvPr id="38" name="Rectangle 15"/>
          <p:cNvSpPr>
            <a:spLocks noChangeArrowheads="1"/>
          </p:cNvSpPr>
          <p:nvPr/>
        </p:nvSpPr>
        <p:spPr bwMode="auto">
          <a:xfrm>
            <a:off x="8346135" y="5516740"/>
            <a:ext cx="3035649" cy="677108"/>
          </a:xfrm>
          <a:prstGeom prst="rect">
            <a:avLst/>
          </a:prstGeom>
          <a:noFill/>
          <a:ln w="9525">
            <a:noFill/>
            <a:miter lim="800000"/>
          </a:ln>
        </p:spPr>
        <p:txBody>
          <a:bodyPr wrap="square">
            <a:spAutoFit/>
          </a:bodyPr>
          <a:lstStyle/>
          <a:p>
            <a:pPr algn="ct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国家科技进步二等奖</a:t>
            </a:r>
            <a:endParaRPr lang="en-US" altLang="zh-CN"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2018-J-25101-2-01-R</a:t>
            </a: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2000"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2795" y="1367624"/>
            <a:ext cx="2759792" cy="393192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6" name="Rectangle 5"/>
          <p:cNvSpPr>
            <a:spLocks noChangeArrowheads="1"/>
          </p:cNvSpPr>
          <p:nvPr/>
        </p:nvSpPr>
        <p:spPr bwMode="auto">
          <a:xfrm>
            <a:off x="56531" y="1598154"/>
            <a:ext cx="9430407" cy="1200329"/>
          </a:xfrm>
          <a:prstGeom prst="rect">
            <a:avLst/>
          </a:prstGeom>
          <a:noFill/>
          <a:ln w="9525">
            <a:noFill/>
            <a:miter lim="800000"/>
          </a:ln>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2</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宋体" panose="02010600030101010101" pitchFamily="2" charset="-122"/>
              </a:rPr>
              <a:t>主要蔬菜卵菌病害关键防控技术研究与应用</a:t>
            </a:r>
            <a:endParaRPr lang="zh-CN" altLang="en-US" sz="2400" b="1" dirty="0">
              <a:solidFill>
                <a:srgbClr val="FF0000"/>
              </a:solidFill>
              <a:latin typeface="黑体" panose="02010609060101010101" pitchFamily="49" charset="-122"/>
              <a:ea typeface="黑体" panose="02010609060101010101" pitchFamily="49" charset="-122"/>
            </a:endParaRPr>
          </a:p>
          <a:p>
            <a:pPr>
              <a:lnSpc>
                <a:spcPct val="150000"/>
              </a:lnSpc>
            </a:pPr>
            <a:endParaRPr lang="en-US" altLang="zh-CN" sz="2400" b="1" dirty="0">
              <a:solidFill>
                <a:srgbClr val="FF0000"/>
              </a:solidFill>
              <a:latin typeface="Calibri" panose="020F0502020204030204" charset="0"/>
            </a:endParaRPr>
          </a:p>
        </p:txBody>
      </p:sp>
      <p:sp>
        <p:nvSpPr>
          <p:cNvPr id="27" name="Rectangle 12"/>
          <p:cNvSpPr>
            <a:spLocks noChangeArrowheads="1"/>
          </p:cNvSpPr>
          <p:nvPr/>
        </p:nvSpPr>
        <p:spPr bwMode="auto">
          <a:xfrm>
            <a:off x="4188" y="2173500"/>
            <a:ext cx="7691338" cy="3859518"/>
          </a:xfrm>
          <a:prstGeom prst="rect">
            <a:avLst/>
          </a:prstGeom>
          <a:noFill/>
          <a:ln w="9525">
            <a:noFill/>
            <a:miter lim="800000"/>
          </a:ln>
        </p:spPr>
        <p:txBody>
          <a:bodyPr wrap="square">
            <a:spAutoFit/>
          </a:bodyPr>
          <a:lstStyle/>
          <a:p>
            <a:pPr>
              <a:lnSpc>
                <a:spcPct val="120000"/>
              </a:lnSpc>
              <a:buClr>
                <a:srgbClr val="FF0000"/>
              </a:buClr>
              <a:buFont typeface="Wingdings" panose="05000000000000000000" pitchFamily="2" charset="2"/>
              <a:buChar char="u"/>
            </a:pPr>
            <a:r>
              <a:rPr lang="en-US" altLang="zh-CN" sz="2000" b="1" dirty="0" err="1">
                <a:latin typeface="黑体" panose="02010609060101010101" pitchFamily="49" charset="-122"/>
                <a:ea typeface="黑体" panose="02010609060101010101" pitchFamily="49" charset="-122"/>
                <a:cs typeface="Times New Roman" panose="02020603050405020304" pitchFamily="18" charset="0"/>
              </a:rPr>
              <a:t>基于</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若干真菌属、种是重要蔬菜病原菌，借助实验室平台条件，探明</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宋体" panose="02010600030101010101" pitchFamily="2" charset="-122"/>
              </a:rPr>
              <a:t>了引起主要蔬菜卵菌病害的致病流行成因，建立了抗病性评价技术，便于开展抗病品种选育与合理布局</a:t>
            </a:r>
            <a:endParaRPr lang="zh-CN" altLang="en-US" sz="2000" b="1" dirty="0">
              <a:latin typeface="黑体" panose="02010609060101010101" pitchFamily="49" charset="-122"/>
              <a:ea typeface="黑体" panose="02010609060101010101" pitchFamily="49" charset="-122"/>
              <a:cs typeface="Times New Roman" panose="02020603050405020304" pitchFamily="18" charset="0"/>
              <a:sym typeface="宋体" panose="02010600030101010101" pitchFamily="2" charset="-122"/>
            </a:endParaRPr>
          </a:p>
          <a:p>
            <a:pPr>
              <a:lnSpc>
                <a:spcPct val="12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sym typeface="Calibri" panose="020F0502020204030204" charset="0"/>
              </a:rPr>
              <a:t>研发了</a:t>
            </a:r>
            <a:r>
              <a:rPr lang="zh-CN" altLang="en-US" sz="2000" b="1" dirty="0">
                <a:latin typeface="黑体" panose="02010609060101010101" pitchFamily="49" charset="-122"/>
                <a:ea typeface="黑体" panose="02010609060101010101" pitchFamily="49" charset="-122"/>
                <a:sym typeface="宋体" panose="02010600030101010101" pitchFamily="2" charset="-122"/>
              </a:rPr>
              <a:t>主要蔬菜卵菌病害检测预警技术，为制定早期预防策略与精准用药减灾技术提供依据</a:t>
            </a:r>
            <a:endParaRPr lang="zh-CN" altLang="en-US" sz="2000" b="1" dirty="0">
              <a:latin typeface="黑体" panose="02010609060101010101" pitchFamily="49" charset="-122"/>
              <a:ea typeface="黑体" panose="02010609060101010101" pitchFamily="49" charset="-122"/>
              <a:sym typeface="宋体" panose="02010600030101010101" pitchFamily="2" charset="-122"/>
            </a:endParaRPr>
          </a:p>
          <a:p>
            <a:pPr>
              <a:lnSpc>
                <a:spcPct val="12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sym typeface="宋体" panose="02010600030101010101" pitchFamily="2" charset="-122"/>
              </a:rPr>
              <a:t>研制出高效生态控害、生物防治和精准用药减灾关键技术</a:t>
            </a:r>
            <a:endParaRPr lang="zh-CN" altLang="en-US" sz="2000" b="1" dirty="0">
              <a:latin typeface="黑体" panose="02010609060101010101" pitchFamily="49" charset="-122"/>
              <a:ea typeface="黑体" panose="02010609060101010101" pitchFamily="49" charset="-122"/>
              <a:sym typeface="宋体" panose="02010600030101010101" pitchFamily="2" charset="-122"/>
            </a:endParaRPr>
          </a:p>
          <a:p>
            <a:pPr>
              <a:lnSpc>
                <a:spcPct val="12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rPr>
              <a:t>集成创建了主要蔬菜卵菌病害综合治理技术体系</a:t>
            </a:r>
            <a:endParaRPr lang="zh-CN" altLang="en-US" sz="2000" b="1" dirty="0">
              <a:latin typeface="黑体" panose="02010609060101010101" pitchFamily="49" charset="-122"/>
              <a:ea typeface="黑体" panose="02010609060101010101" pitchFamily="49" charset="-122"/>
            </a:endParaRPr>
          </a:p>
          <a:p>
            <a:pPr>
              <a:lnSpc>
                <a:spcPct val="12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sym typeface="宋体" panose="02010600030101010101" pitchFamily="2" charset="-122"/>
              </a:rPr>
              <a:t>推广应用产生巨大社会与经济效益</a:t>
            </a:r>
            <a:endParaRPr lang="zh-CN" altLang="en-US" sz="2000" b="1" dirty="0">
              <a:latin typeface="黑体" panose="02010609060101010101" pitchFamily="49" charset="-122"/>
              <a:ea typeface="黑体" panose="02010609060101010101" pitchFamily="49" charset="-122"/>
              <a:sym typeface="宋体" panose="02010600030101010101" pitchFamily="2" charset="-122"/>
            </a:endParaRPr>
          </a:p>
          <a:p>
            <a:pPr>
              <a:lnSpc>
                <a:spcPct val="120000"/>
              </a:lnSpc>
              <a:buClr>
                <a:srgbClr val="FF0000"/>
              </a:buClr>
              <a:buFont typeface="Wingdings" panose="05000000000000000000" pitchFamily="2" charset="2"/>
              <a:buChar char="u"/>
            </a:pPr>
            <a:r>
              <a:rPr lang="zh-CN" altLang="en-US" sz="2000" b="1" dirty="0">
                <a:solidFill>
                  <a:srgbClr val="3400F4"/>
                </a:solidFill>
                <a:latin typeface="黑体" panose="02010609060101010101" pitchFamily="49" charset="-122"/>
                <a:ea typeface="黑体" panose="02010609060101010101" pitchFamily="49" charset="-122"/>
                <a:sym typeface="宋体" panose="02010600030101010101" pitchFamily="2" charset="-122"/>
              </a:rPr>
              <a:t>2017年获山东省科技进步一等奖。</a:t>
            </a:r>
            <a:endParaRPr lang="zh-CN" altLang="en-US" sz="2000" b="1" dirty="0">
              <a:solidFill>
                <a:srgbClr val="3400F4"/>
              </a:solidFill>
              <a:latin typeface="黑体" panose="02010609060101010101" pitchFamily="49" charset="-122"/>
              <a:ea typeface="黑体" panose="02010609060101010101" pitchFamily="49" charset="-122"/>
              <a:sym typeface="宋体" panose="02010600030101010101" pitchFamily="2" charset="-122"/>
            </a:endParaRPr>
          </a:p>
          <a:p>
            <a:pPr>
              <a:lnSpc>
                <a:spcPct val="120000"/>
              </a:lnSpc>
              <a:spcAft>
                <a:spcPts val="600"/>
              </a:spcAft>
              <a:buClr>
                <a:srgbClr val="FF0000"/>
              </a:buClr>
              <a:buFont typeface="Wingdings" panose="05000000000000000000" pitchFamily="2" charset="2"/>
              <a:buChar char="u"/>
            </a:pPr>
            <a:endParaRPr lang="en-US" altLang="zh-CN" sz="2400" b="1" dirty="0">
              <a:latin typeface="黑体" panose="02010609060101010101" pitchFamily="49" charset="-122"/>
              <a:ea typeface="黑体" panose="02010609060101010101" pitchFamily="49" charset="-122"/>
            </a:endParaRPr>
          </a:p>
        </p:txBody>
      </p:sp>
      <p:sp>
        <p:nvSpPr>
          <p:cNvPr id="38" name="Rectangle 15"/>
          <p:cNvSpPr>
            <a:spLocks noChangeArrowheads="1"/>
          </p:cNvSpPr>
          <p:nvPr/>
        </p:nvSpPr>
        <p:spPr bwMode="auto">
          <a:xfrm>
            <a:off x="7996291" y="5556495"/>
            <a:ext cx="3035649" cy="677108"/>
          </a:xfrm>
          <a:prstGeom prst="rect">
            <a:avLst/>
          </a:prstGeom>
          <a:noFill/>
          <a:ln w="9525">
            <a:noFill/>
            <a:miter lim="800000"/>
          </a:ln>
        </p:spPr>
        <p:txBody>
          <a:bodyPr wrap="square">
            <a:spAutoFit/>
          </a:bodyPr>
          <a:lstStyle/>
          <a:p>
            <a:pPr algn="ct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山东省科技进步一等奖</a:t>
            </a:r>
            <a:endParaRPr lang="en-US" altLang="zh-CN"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err="1">
                <a:solidFill>
                  <a:srgbClr val="220FB1"/>
                </a:solidFill>
                <a:latin typeface="Times New Roman" panose="02020603050405020304" pitchFamily="18" charset="0"/>
                <a:ea typeface="楷体" panose="02010609060101010101" pitchFamily="49" charset="-122"/>
                <a:cs typeface="Times New Roman" panose="02020603050405020304" pitchFamily="18" charset="0"/>
              </a:rPr>
              <a:t>JB2017</a:t>
            </a:r>
            <a:r>
              <a:rPr lang="en-US" altLang="zh-CN"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-1-1-</a:t>
            </a:r>
            <a:r>
              <a:rPr lang="en-US" altLang="zh-CN" b="1" dirty="0" err="1">
                <a:solidFill>
                  <a:srgbClr val="220FB1"/>
                </a:solidFill>
                <a:latin typeface="Times New Roman" panose="02020603050405020304" pitchFamily="18" charset="0"/>
                <a:ea typeface="楷体" panose="02010609060101010101" pitchFamily="49" charset="-122"/>
                <a:cs typeface="Times New Roman" panose="02020603050405020304" pitchFamily="18" charset="0"/>
              </a:rPr>
              <a:t>R01</a:t>
            </a: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2000"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9" name="图片 25"/>
          <p:cNvPicPr>
            <a:picLocks noChangeAspect="1" noChangeArrowheads="1"/>
          </p:cNvPicPr>
          <p:nvPr/>
        </p:nvPicPr>
        <p:blipFill>
          <a:blip r:embed="rId3" cstate="print"/>
          <a:srcRect/>
          <a:stretch>
            <a:fillRect/>
          </a:stretch>
        </p:blipFill>
        <p:spPr bwMode="auto">
          <a:xfrm>
            <a:off x="7992778" y="1489328"/>
            <a:ext cx="3190415" cy="400869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6" name="Rectangle 5"/>
          <p:cNvSpPr>
            <a:spLocks noChangeArrowheads="1"/>
          </p:cNvSpPr>
          <p:nvPr/>
        </p:nvSpPr>
        <p:spPr bwMode="auto">
          <a:xfrm>
            <a:off x="56531" y="1598154"/>
            <a:ext cx="9430407" cy="646331"/>
          </a:xfrm>
          <a:prstGeom prst="rect">
            <a:avLst/>
          </a:prstGeom>
          <a:noFill/>
          <a:ln w="9525">
            <a:noFill/>
            <a:miter lim="800000"/>
          </a:ln>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3</a:t>
            </a:r>
            <a:r>
              <a:rPr lang="zh-CN" altLang="en-US" sz="2400" b="1" dirty="0">
                <a:solidFill>
                  <a:srgbClr val="FF0000"/>
                </a:solidFill>
                <a:latin typeface="黑体" panose="02010609060101010101" pitchFamily="49" charset="-122"/>
                <a:ea typeface="黑体" panose="02010609060101010101" pitchFamily="49" charset="-122"/>
              </a:rPr>
              <a:t>：玉米重大病虫害发生机制及防控关键技术研究与示范</a:t>
            </a:r>
            <a:r>
              <a:rPr lang="zh-CN" altLang="en-US" sz="2400" b="1" dirty="0">
                <a:solidFill>
                  <a:srgbClr val="FF0000"/>
                </a:solidFill>
                <a:latin typeface="Calibri" panose="020F0502020204030204" charset="0"/>
              </a:rPr>
              <a:t> </a:t>
            </a:r>
            <a:endParaRPr lang="en-US" altLang="zh-CN" sz="2400" b="1" dirty="0">
              <a:solidFill>
                <a:srgbClr val="FF0000"/>
              </a:solidFill>
              <a:latin typeface="Calibri" panose="020F0502020204030204" charset="0"/>
            </a:endParaRPr>
          </a:p>
        </p:txBody>
      </p:sp>
      <p:sp>
        <p:nvSpPr>
          <p:cNvPr id="27" name="Rectangle 12"/>
          <p:cNvSpPr>
            <a:spLocks noChangeArrowheads="1"/>
          </p:cNvSpPr>
          <p:nvPr/>
        </p:nvSpPr>
        <p:spPr bwMode="auto">
          <a:xfrm>
            <a:off x="4188" y="2173500"/>
            <a:ext cx="9034616" cy="4632037"/>
          </a:xfrm>
          <a:prstGeom prst="rect">
            <a:avLst/>
          </a:prstGeom>
          <a:noFill/>
          <a:ln w="9525">
            <a:noFill/>
            <a:miter lim="800000"/>
          </a:ln>
        </p:spPr>
        <p:txBody>
          <a:bodyPr wrap="square">
            <a:spAutoFit/>
          </a:bodyPr>
          <a:lstStyle/>
          <a:p>
            <a:pPr>
              <a:lnSpc>
                <a:spcPct val="120000"/>
              </a:lnSpc>
              <a:spcAft>
                <a:spcPts val="600"/>
              </a:spcAft>
              <a:buClr>
                <a:srgbClr val="FF0000"/>
              </a:buClr>
              <a:buFont typeface="Wingdings" panose="05000000000000000000" pitchFamily="2" charset="2"/>
              <a:buChar char="u"/>
            </a:pPr>
            <a:r>
              <a:rPr lang="zh-CN" altLang="en-US" b="1" dirty="0">
                <a:latin typeface="黑体" panose="02010609060101010101" pitchFamily="49" charset="-122"/>
                <a:ea typeface="黑体" panose="02010609060101010101" pitchFamily="49" charset="-122"/>
              </a:rPr>
              <a:t> </a:t>
            </a:r>
            <a:r>
              <a:rPr lang="zh-CN" altLang="en-US" sz="2000" b="1" dirty="0">
                <a:latin typeface="黑体" panose="02010609060101010101" pitchFamily="49" charset="-122"/>
                <a:ea typeface="黑体" panose="02010609060101010101" pitchFamily="49" charset="-122"/>
              </a:rPr>
              <a:t>系统鉴定了山东玉米</a:t>
            </a:r>
            <a:r>
              <a:rPr lang="zh-CN" altLang="en-US" sz="2000" b="1" dirty="0">
                <a:solidFill>
                  <a:srgbClr val="220FB1"/>
                </a:solidFill>
                <a:latin typeface="黑体" panose="02010609060101010101" pitchFamily="49" charset="-122"/>
                <a:ea typeface="黑体" panose="02010609060101010101" pitchFamily="49" charset="-122"/>
              </a:rPr>
              <a:t>主要病虫害的种类</a:t>
            </a:r>
            <a:r>
              <a:rPr lang="zh-CN" altLang="en-US" sz="2000" b="1" dirty="0">
                <a:latin typeface="黑体" panose="02010609060101010101" pitchFamily="49" charset="-122"/>
                <a:ea typeface="黑体" panose="02010609060101010101" pitchFamily="49" charset="-122"/>
              </a:rPr>
              <a:t>，探讨了粗缩病、褐斑病、二点委夜蛾、灰飞虱、玉米螟等玉米</a:t>
            </a:r>
            <a:r>
              <a:rPr lang="zh-CN" altLang="en-US" sz="2000" b="1" dirty="0">
                <a:solidFill>
                  <a:srgbClr val="220FB1"/>
                </a:solidFill>
                <a:latin typeface="黑体" panose="02010609060101010101" pitchFamily="49" charset="-122"/>
                <a:ea typeface="黑体" panose="02010609060101010101" pitchFamily="49" charset="-122"/>
              </a:rPr>
              <a:t>重大病虫害的发生规律。</a:t>
            </a:r>
            <a:endParaRPr lang="en-US" altLang="zh-CN" sz="2000" b="1" dirty="0">
              <a:latin typeface="黑体" panose="02010609060101010101" pitchFamily="49" charset="-122"/>
              <a:ea typeface="黑体" panose="02010609060101010101" pitchFamily="49" charset="-122"/>
            </a:endParaRPr>
          </a:p>
          <a:p>
            <a:pPr>
              <a:lnSpc>
                <a:spcPct val="120000"/>
              </a:lnSpc>
              <a:spcAft>
                <a:spcPts val="600"/>
              </a:spcAft>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rPr>
              <a:t> 测定了主栽玉米品种对病毒病、纹枯病、青枯病、蚜虫和穗部害虫的抗性，筛选出</a:t>
            </a:r>
            <a:r>
              <a:rPr lang="zh-CN" altLang="en-US" sz="2000" b="1" dirty="0">
                <a:solidFill>
                  <a:srgbClr val="220FB1"/>
                </a:solidFill>
                <a:latin typeface="黑体" panose="02010609060101010101" pitchFamily="49" charset="-122"/>
                <a:ea typeface="黑体" panose="02010609060101010101" pitchFamily="49" charset="-122"/>
              </a:rPr>
              <a:t>高抗玉米品种、生防制剂和高效低毒化学药剂。</a:t>
            </a:r>
            <a:endParaRPr lang="en-US" altLang="zh-CN" sz="2000" b="1" dirty="0">
              <a:solidFill>
                <a:srgbClr val="220FB1"/>
              </a:solidFill>
              <a:latin typeface="黑体" panose="02010609060101010101" pitchFamily="49" charset="-122"/>
              <a:ea typeface="黑体" panose="02010609060101010101" pitchFamily="49" charset="-122"/>
            </a:endParaRPr>
          </a:p>
          <a:p>
            <a:pPr>
              <a:lnSpc>
                <a:spcPct val="120000"/>
              </a:lnSpc>
              <a:spcAft>
                <a:spcPts val="600"/>
              </a:spcAft>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rPr>
              <a:t>制定基于“分期治理，节支增效”原则的</a:t>
            </a:r>
            <a:r>
              <a:rPr lang="zh-CN" altLang="en-US" sz="2000" b="1" dirty="0">
                <a:solidFill>
                  <a:srgbClr val="220FB1"/>
                </a:solidFill>
                <a:latin typeface="黑体" panose="02010609060101010101" pitchFamily="49" charset="-122"/>
                <a:ea typeface="黑体" panose="02010609060101010101" pitchFamily="49" charset="-122"/>
              </a:rPr>
              <a:t>综合防控技术规程</a:t>
            </a:r>
            <a:r>
              <a:rPr lang="zh-CN" altLang="en-US" sz="2000" b="1" dirty="0">
                <a:latin typeface="黑体" panose="02010609060101010101" pitchFamily="49" charset="-122"/>
                <a:ea typeface="黑体" panose="02010609060101010101" pitchFamily="49" charset="-122"/>
              </a:rPr>
              <a:t>，形成了完整的</a:t>
            </a:r>
            <a:r>
              <a:rPr lang="zh-CN" altLang="en-US" sz="2000" b="1" dirty="0">
                <a:solidFill>
                  <a:srgbClr val="220FB1"/>
                </a:solidFill>
                <a:latin typeface="黑体" panose="02010609060101010101" pitchFamily="49" charset="-122"/>
                <a:ea typeface="黑体" panose="02010609060101010101" pitchFamily="49" charset="-122"/>
              </a:rPr>
              <a:t>玉米病虫害防控技术体系</a:t>
            </a:r>
            <a:r>
              <a:rPr lang="zh-CN" altLang="en-US" sz="2000" b="1" dirty="0">
                <a:latin typeface="黑体" panose="02010609060101010101" pitchFamily="49" charset="-122"/>
                <a:ea typeface="黑体" panose="02010609060101010101" pitchFamily="49" charset="-122"/>
              </a:rPr>
              <a:t>。</a:t>
            </a:r>
            <a:endParaRPr lang="zh-CN" altLang="en-US" sz="2000" b="1" dirty="0">
              <a:latin typeface="黑体" panose="02010609060101010101" pitchFamily="49" charset="-122"/>
              <a:ea typeface="黑体" panose="02010609060101010101" pitchFamily="49" charset="-122"/>
            </a:endParaRPr>
          </a:p>
          <a:p>
            <a:pPr>
              <a:lnSpc>
                <a:spcPct val="120000"/>
              </a:lnSpc>
              <a:spcAft>
                <a:spcPts val="600"/>
              </a:spcAft>
              <a:buClr>
                <a:srgbClr val="FF0000"/>
              </a:buClr>
              <a:buFont typeface="Wingdings" panose="05000000000000000000" pitchFamily="2" charset="2"/>
              <a:buChar char="u"/>
            </a:pPr>
            <a:r>
              <a:rPr lang="zh-CN" altLang="en-US" sz="2000" b="1" dirty="0">
                <a:solidFill>
                  <a:srgbClr val="220FB1"/>
                </a:solidFill>
                <a:latin typeface="黑体" panose="02010609060101010101" pitchFamily="49" charset="-122"/>
                <a:ea typeface="黑体" panose="02010609060101010101" pitchFamily="49" charset="-122"/>
              </a:rPr>
              <a:t>玉米重大病虫害节本增效防治技术</a:t>
            </a:r>
            <a:r>
              <a:rPr lang="zh-CN" altLang="en-US" sz="2000" b="1" dirty="0">
                <a:latin typeface="黑体" panose="02010609060101010101" pitchFamily="49" charset="-122"/>
                <a:ea typeface="黑体" panose="02010609060101010101" pitchFamily="49" charset="-122"/>
              </a:rPr>
              <a:t>在山东及周边地区已推广</a:t>
            </a:r>
            <a:r>
              <a:rPr lang="en-US" altLang="zh-CN" sz="2000" b="1" dirty="0">
                <a:solidFill>
                  <a:srgbClr val="220FB1"/>
                </a:solidFill>
                <a:latin typeface="黑体" panose="02010609060101010101" pitchFamily="49" charset="-122"/>
                <a:ea typeface="黑体" panose="02010609060101010101" pitchFamily="49" charset="-122"/>
              </a:rPr>
              <a:t>2000</a:t>
            </a:r>
            <a:r>
              <a:rPr lang="zh-CN" altLang="en-US" sz="2000" b="1" dirty="0">
                <a:solidFill>
                  <a:srgbClr val="220FB1"/>
                </a:solidFill>
                <a:latin typeface="黑体" panose="02010609060101010101" pitchFamily="49" charset="-122"/>
                <a:ea typeface="黑体" panose="02010609060101010101" pitchFamily="49" charset="-122"/>
              </a:rPr>
              <a:t>多</a:t>
            </a:r>
            <a:r>
              <a:rPr lang="zh-CN" altLang="en-US" sz="2000" b="1" dirty="0">
                <a:latin typeface="黑体" panose="02010609060101010101" pitchFamily="49" charset="-122"/>
                <a:ea typeface="黑体" panose="02010609060101010101" pitchFamily="49" charset="-122"/>
              </a:rPr>
              <a:t>万亩，增收节支</a:t>
            </a:r>
            <a:r>
              <a:rPr lang="en-US" altLang="zh-CN" sz="2000" b="1" dirty="0">
                <a:solidFill>
                  <a:srgbClr val="220FB1"/>
                </a:solidFill>
                <a:latin typeface="黑体" panose="02010609060101010101" pitchFamily="49" charset="-122"/>
                <a:ea typeface="黑体" panose="02010609060101010101" pitchFamily="49" charset="-122"/>
              </a:rPr>
              <a:t>22</a:t>
            </a:r>
            <a:r>
              <a:rPr lang="zh-CN" altLang="en-US" sz="2000" b="1" dirty="0">
                <a:latin typeface="黑体" panose="02010609060101010101" pitchFamily="49" charset="-122"/>
                <a:ea typeface="黑体" panose="02010609060101010101" pitchFamily="49" charset="-122"/>
              </a:rPr>
              <a:t>亿元，</a:t>
            </a:r>
            <a:r>
              <a:rPr lang="zh-CN" altLang="zh-CN" sz="2000" b="1" dirty="0">
                <a:latin typeface="黑体" panose="02010609060101010101" pitchFamily="49" charset="-122"/>
                <a:ea typeface="黑体" panose="02010609060101010101" pitchFamily="49" charset="-122"/>
              </a:rPr>
              <a:t>经济、社会和生态效益显著</a:t>
            </a:r>
            <a:r>
              <a:rPr lang="zh-CN" altLang="en-US" sz="2000" b="1" dirty="0">
                <a:latin typeface="黑体" panose="02010609060101010101" pitchFamily="49" charset="-122"/>
                <a:ea typeface="黑体" panose="02010609060101010101" pitchFamily="49" charset="-122"/>
              </a:rPr>
              <a:t>。</a:t>
            </a:r>
            <a:endParaRPr lang="en-US" altLang="zh-CN" sz="2000" b="1" dirty="0">
              <a:latin typeface="黑体" panose="02010609060101010101" pitchFamily="49" charset="-122"/>
              <a:ea typeface="黑体" panose="02010609060101010101" pitchFamily="49" charset="-122"/>
            </a:endParaRPr>
          </a:p>
          <a:p>
            <a:pPr>
              <a:lnSpc>
                <a:spcPct val="120000"/>
              </a:lnSpc>
              <a:spcAft>
                <a:spcPts val="600"/>
              </a:spcAft>
              <a:buClr>
                <a:srgbClr val="FF0000"/>
              </a:buClr>
              <a:buFont typeface="Wingdings" panose="05000000000000000000" pitchFamily="2" charset="2"/>
              <a:buChar char="u"/>
            </a:pPr>
            <a:r>
              <a:rPr lang="en-US" altLang="zh-CN" sz="2000" b="1" dirty="0">
                <a:latin typeface="黑体" panose="02010609060101010101" pitchFamily="49" charset="-122"/>
                <a:ea typeface="黑体" panose="02010609060101010101" pitchFamily="49" charset="-122"/>
              </a:rPr>
              <a:t>2014</a:t>
            </a:r>
            <a:r>
              <a:rPr lang="zh-CN" altLang="en-US" sz="2000" b="1" dirty="0">
                <a:latin typeface="黑体" panose="02010609060101010101" pitchFamily="49" charset="-122"/>
                <a:ea typeface="黑体" panose="02010609060101010101" pitchFamily="49" charset="-122"/>
              </a:rPr>
              <a:t>年获</a:t>
            </a:r>
            <a:r>
              <a:rPr lang="zh-CN" altLang="en-US" sz="2000" b="1" dirty="0">
                <a:solidFill>
                  <a:srgbClr val="0000FF"/>
                </a:solidFill>
                <a:latin typeface="黑体" panose="02010609060101010101" pitchFamily="49" charset="-122"/>
                <a:ea typeface="黑体" panose="02010609060101010101" pitchFamily="49" charset="-122"/>
              </a:rPr>
              <a:t>山东省科技进步二等奖。</a:t>
            </a:r>
            <a:r>
              <a:rPr lang="zh-CN" altLang="en-US" sz="2000" b="1" dirty="0">
                <a:latin typeface="黑体" panose="02010609060101010101" pitchFamily="49" charset="-122"/>
                <a:ea typeface="黑体" panose="02010609060101010101" pitchFamily="49" charset="-122"/>
                <a:sym typeface="+mn-ea"/>
              </a:rPr>
              <a:t>玉米病虫害节本增效防治技术</a:t>
            </a:r>
            <a:r>
              <a:rPr lang="en-US" altLang="zh-CN" sz="2000" b="1" dirty="0">
                <a:solidFill>
                  <a:srgbClr val="0000FF"/>
                </a:solidFill>
                <a:latin typeface="黑体" panose="02010609060101010101" pitchFamily="49" charset="-122"/>
                <a:ea typeface="黑体" panose="02010609060101010101" pitchFamily="49" charset="-122"/>
              </a:rPr>
              <a:t>2016</a:t>
            </a:r>
            <a:r>
              <a:rPr lang="zh-CN" altLang="zh-CN" sz="2000" b="1" dirty="0">
                <a:latin typeface="黑体" panose="02010609060101010101" pitchFamily="49" charset="-122"/>
                <a:ea typeface="黑体" panose="02010609060101010101" pitchFamily="49" charset="-122"/>
              </a:rPr>
              <a:t>年被列为山东省农业主推技术。</a:t>
            </a:r>
            <a:r>
              <a:rPr lang="zh-CN" altLang="en-US" sz="2000" b="1" dirty="0">
                <a:latin typeface="黑体" panose="02010609060101010101" pitchFamily="49" charset="-122"/>
                <a:ea typeface="黑体" panose="02010609060101010101" pitchFamily="49" charset="-122"/>
              </a:rPr>
              <a:t>是目前为止山东省</a:t>
            </a:r>
            <a:r>
              <a:rPr lang="zh-CN" altLang="en-US" sz="2000" b="1" dirty="0">
                <a:solidFill>
                  <a:srgbClr val="C00000"/>
                </a:solidFill>
                <a:latin typeface="黑体" panose="02010609060101010101" pitchFamily="49" charset="-122"/>
                <a:ea typeface="黑体" panose="02010609060101010101" pitchFamily="49" charset="-122"/>
              </a:rPr>
              <a:t>唯一</a:t>
            </a:r>
            <a:r>
              <a:rPr lang="zh-CN" altLang="en-US" sz="2000" b="1" dirty="0">
                <a:latin typeface="黑体" panose="02010609060101010101" pitchFamily="49" charset="-122"/>
                <a:ea typeface="黑体" panose="02010609060101010101" pitchFamily="49" charset="-122"/>
              </a:rPr>
              <a:t>的玉米植保主推技术。</a:t>
            </a:r>
            <a:endParaRPr lang="zh-CN" altLang="en-US" sz="2000" b="1" dirty="0">
              <a:latin typeface="黑体" panose="02010609060101010101" pitchFamily="49" charset="-122"/>
              <a:ea typeface="黑体" panose="02010609060101010101" pitchFamily="49" charset="-122"/>
            </a:endParaRPr>
          </a:p>
          <a:p>
            <a:pPr>
              <a:lnSpc>
                <a:spcPct val="150000"/>
              </a:lnSpc>
              <a:spcAft>
                <a:spcPts val="600"/>
              </a:spcAft>
              <a:buClr>
                <a:srgbClr val="FF0000"/>
              </a:buClr>
              <a:buFont typeface="Wingdings" panose="05000000000000000000" pitchFamily="2" charset="2"/>
              <a:buChar char="u"/>
            </a:pPr>
            <a:endParaRPr lang="en-US" altLang="zh-CN" sz="2000" b="1" dirty="0">
              <a:latin typeface="黑体" panose="02010609060101010101" pitchFamily="49" charset="-122"/>
              <a:ea typeface="黑体" panose="02010609060101010101" pitchFamily="49" charset="-122"/>
            </a:endParaRPr>
          </a:p>
        </p:txBody>
      </p:sp>
      <p:pic>
        <p:nvPicPr>
          <p:cNvPr id="37" name="Picture 2" descr="E:\植保学院之工作\2017学院工作\2017 山东省农业微生物年报及绩效评估\绩效评估报告\相关证明资料\奖\玉米重大病虫害获奖证书-李向东.jpg"/>
          <p:cNvPicPr>
            <a:picLocks noChangeAspect="1" noChangeArrowheads="1"/>
          </p:cNvPicPr>
          <p:nvPr/>
        </p:nvPicPr>
        <p:blipFill>
          <a:blip r:embed="rId3" cstate="print"/>
          <a:srcRect/>
          <a:stretch>
            <a:fillRect/>
          </a:stretch>
        </p:blipFill>
        <p:spPr bwMode="auto">
          <a:xfrm>
            <a:off x="9260407" y="1790509"/>
            <a:ext cx="2543175" cy="3581400"/>
          </a:xfrm>
          <a:prstGeom prst="rect">
            <a:avLst/>
          </a:prstGeom>
          <a:noFill/>
          <a:ln w="9525">
            <a:noFill/>
            <a:miter lim="800000"/>
            <a:headEnd/>
            <a:tailEnd/>
          </a:ln>
        </p:spPr>
      </p:pic>
      <p:sp>
        <p:nvSpPr>
          <p:cNvPr id="38" name="Rectangle 15"/>
          <p:cNvSpPr>
            <a:spLocks noChangeArrowheads="1"/>
          </p:cNvSpPr>
          <p:nvPr/>
        </p:nvSpPr>
        <p:spPr bwMode="auto">
          <a:xfrm>
            <a:off x="9056348" y="5629324"/>
            <a:ext cx="3035649" cy="646331"/>
          </a:xfrm>
          <a:prstGeom prst="rect">
            <a:avLst/>
          </a:prstGeom>
          <a:noFill/>
          <a:ln w="9525">
            <a:noFill/>
            <a:miter lim="800000"/>
          </a:ln>
        </p:spPr>
        <p:txBody>
          <a:bodyPr wrap="square">
            <a:spAutoFit/>
          </a:bodyPr>
          <a:lstStyle/>
          <a:p>
            <a:pPr algn="ct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山东省科技进步二等奖</a:t>
            </a:r>
            <a:endParaRPr lang="en-US" altLang="zh-CN"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JB2014-2-72-D01</a:t>
            </a: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2000"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14" name="内容占位符 2"/>
          <p:cNvSpPr txBox="1"/>
          <p:nvPr/>
        </p:nvSpPr>
        <p:spPr>
          <a:xfrm>
            <a:off x="89107" y="2324094"/>
            <a:ext cx="7966843" cy="1417122"/>
          </a:xfrm>
          <a:prstGeom prst="rect">
            <a:avLst/>
          </a:prstGeom>
        </p:spPr>
        <p:txBody>
          <a:bodyPr>
            <a:noAutofit/>
          </a:bodyPr>
          <a:lstStyle/>
          <a:p>
            <a:pPr marL="0" marR="0" lvl="0" indent="0" algn="just" defTabSz="914400" rtl="0" eaLnBrk="1" fontAlgn="base" latinLnBrk="0" hangingPunct="1">
              <a:lnSpc>
                <a:spcPct val="150000"/>
              </a:lnSpc>
              <a:spcBef>
                <a:spcPts val="600"/>
              </a:spcBef>
              <a:spcAft>
                <a:spcPts val="600"/>
              </a:spcAft>
              <a:buClr>
                <a:srgbClr val="FF0000"/>
              </a:buClr>
              <a:buSzTx/>
              <a:buFont typeface="Wingdings" panose="05000000000000000000" pitchFamily="2" charset="2"/>
              <a:buChar char="u"/>
              <a:defRPr/>
            </a:pP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明确</a:t>
            </a:r>
            <a:r>
              <a:rPr kumimoji="0" lang="zh-CN" altLang="en-US" sz="2000" b="1" i="0" u="none" strike="noStrike" kern="1200" cap="none" spc="0" normalizeH="0" baseline="0" noProof="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韭蛆抗性状况</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1200" cap="none" spc="0" normalizeH="0" baseline="0" noProof="0">
                <a:ln>
                  <a:noFill/>
                </a:ln>
                <a:solidFill>
                  <a:srgbClr val="0000FF"/>
                </a:solidFill>
                <a:effectLst/>
                <a:uLnTx/>
                <a:uFillTx/>
                <a:latin typeface="Times New Roman" panose="02020603050405020304" pitchFamily="18" charset="0"/>
                <a:ea typeface="黑体" panose="02010609060101010101" pitchFamily="49" charset="-122"/>
                <a:cs typeface="Times New Roman" panose="02020603050405020304" pitchFamily="18" charset="0"/>
              </a:rPr>
              <a:t>研制高效药剂</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zh-CN" altLang="en-US" sz="2000" b="1" i="0" u="none" strike="noStrike" kern="1200" cap="none" spc="0" normalizeH="0" baseline="0" noProof="0">
                <a:ln>
                  <a:noFill/>
                </a:ln>
                <a:solidFill>
                  <a:srgbClr val="00B050"/>
                </a:solidFill>
                <a:effectLst/>
                <a:uLnTx/>
                <a:uFillTx/>
                <a:latin typeface="Times New Roman" panose="02020603050405020304" pitchFamily="18" charset="0"/>
                <a:ea typeface="黑体" panose="02010609060101010101" pitchFamily="49" charset="-122"/>
                <a:cs typeface="Times New Roman" panose="02020603050405020304" pitchFamily="18" charset="0"/>
              </a:rPr>
              <a:t>建立防治根蛆定位施药技术</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。制定</a:t>
            </a:r>
            <a:r>
              <a:rPr kumimoji="0" lang="zh-CN" altLang="en-US" sz="20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3</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项山东省地方标准，取得</a:t>
            </a:r>
            <a:r>
              <a:rPr kumimoji="0" lang="en-US" altLang="zh-CN" sz="20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6</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个发明专利，在韭菜和大蒜上推广</a:t>
            </a:r>
            <a:r>
              <a:rPr kumimoji="0" lang="zh-CN" altLang="en-US" sz="20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400</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万亩，减少化学农药用量</a:t>
            </a:r>
            <a:r>
              <a:rPr kumimoji="0" lang="zh-CN" altLang="en-US" sz="20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40%</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，增收</a:t>
            </a:r>
            <a:r>
              <a:rPr kumimoji="0" lang="zh-CN" altLang="en-US" sz="20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53.64亿元</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endPar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15" name="组合 38"/>
          <p:cNvGrpSpPr/>
          <p:nvPr/>
        </p:nvGrpSpPr>
        <p:grpSpPr>
          <a:xfrm>
            <a:off x="257274" y="3922739"/>
            <a:ext cx="8821990" cy="2677291"/>
            <a:chOff x="599090" y="3702489"/>
            <a:chExt cx="8240111" cy="2677291"/>
          </a:xfrm>
        </p:grpSpPr>
        <p:grpSp>
          <p:nvGrpSpPr>
            <p:cNvPr id="16" name="组合 37"/>
            <p:cNvGrpSpPr/>
            <p:nvPr/>
          </p:nvGrpSpPr>
          <p:grpSpPr>
            <a:xfrm>
              <a:off x="599090" y="3741660"/>
              <a:ext cx="1863899" cy="2510892"/>
              <a:chOff x="599090" y="3741660"/>
              <a:chExt cx="1863899" cy="2510892"/>
            </a:xfrm>
          </p:grpSpPr>
          <p:pic>
            <p:nvPicPr>
              <p:cNvPr id="34" name="Picture 20" descr="G:\在研项目\根蛆项目\根蛆项目照片\基地照片\房村东西住韭菜2013\DSC00364.JPG"/>
              <p:cNvPicPr/>
              <p:nvPr/>
            </p:nvPicPr>
            <p:blipFill>
              <a:blip r:embed="rId3" cstate="print"/>
              <a:stretch>
                <a:fillRect/>
              </a:stretch>
            </p:blipFill>
            <p:spPr>
              <a:xfrm>
                <a:off x="599090" y="4992077"/>
                <a:ext cx="1860331" cy="1260475"/>
              </a:xfrm>
              <a:prstGeom prst="rect">
                <a:avLst/>
              </a:prstGeom>
              <a:noFill/>
              <a:ln w="9525">
                <a:noFill/>
              </a:ln>
            </p:spPr>
          </p:pic>
          <p:pic>
            <p:nvPicPr>
              <p:cNvPr id="35" name="Picture 15"/>
              <p:cNvPicPr/>
              <p:nvPr/>
            </p:nvPicPr>
            <p:blipFill>
              <a:blip r:embed="rId4" cstate="print"/>
              <a:stretch>
                <a:fillRect/>
              </a:stretch>
            </p:blipFill>
            <p:spPr>
              <a:xfrm>
                <a:off x="609600" y="3741660"/>
                <a:ext cx="1853389" cy="1259840"/>
              </a:xfrm>
              <a:prstGeom prst="rect">
                <a:avLst/>
              </a:prstGeom>
              <a:noFill/>
              <a:ln w="9525">
                <a:noFill/>
              </a:ln>
            </p:spPr>
          </p:pic>
        </p:grpSp>
        <p:grpSp>
          <p:nvGrpSpPr>
            <p:cNvPr id="17" name="组合 35"/>
            <p:cNvGrpSpPr/>
            <p:nvPr/>
          </p:nvGrpSpPr>
          <p:grpSpPr>
            <a:xfrm>
              <a:off x="2483037" y="3702489"/>
              <a:ext cx="6356164" cy="2677291"/>
              <a:chOff x="2483036" y="3586875"/>
              <a:chExt cx="6440247" cy="2677291"/>
            </a:xfrm>
          </p:grpSpPr>
          <p:grpSp>
            <p:nvGrpSpPr>
              <p:cNvPr id="22" name="组合 34"/>
              <p:cNvGrpSpPr/>
              <p:nvPr/>
            </p:nvGrpSpPr>
            <p:grpSpPr>
              <a:xfrm>
                <a:off x="2483036" y="3586875"/>
                <a:ext cx="6012541" cy="2677291"/>
                <a:chOff x="2377933" y="3618405"/>
                <a:chExt cx="6012541" cy="3092450"/>
              </a:xfrm>
            </p:grpSpPr>
            <p:pic>
              <p:nvPicPr>
                <p:cNvPr id="24" name="Picture 15" descr="G:\鉴定评奖材料\评奖材料2015.5.15\1专利证书\扫描原件图片\2015-04-19 噻虫嗪印楝素\1 001.jpg"/>
                <p:cNvPicPr>
                  <a:picLocks noChangeAspect="1"/>
                </p:cNvPicPr>
                <p:nvPr/>
              </p:nvPicPr>
              <p:blipFill>
                <a:blip r:embed="rId5" cstate="print"/>
                <a:stretch>
                  <a:fillRect/>
                </a:stretch>
              </p:blipFill>
              <p:spPr>
                <a:xfrm>
                  <a:off x="2377933" y="3677143"/>
                  <a:ext cx="1447468" cy="3033712"/>
                </a:xfrm>
                <a:prstGeom prst="rect">
                  <a:avLst/>
                </a:prstGeom>
                <a:noFill/>
                <a:ln w="9525">
                  <a:noFill/>
                </a:ln>
              </p:spPr>
            </p:pic>
            <p:pic>
              <p:nvPicPr>
                <p:cNvPr id="25" name="Picture 13" descr="G:\鉴定评奖材料\评奖材料2015.5.15\1专利证书\扫描原件图片\2015-04-19 噻虫胺氟铃脲\噻虫胺氟铃脲 001.jpg"/>
                <p:cNvPicPr>
                  <a:picLocks noChangeAspect="1"/>
                </p:cNvPicPr>
                <p:nvPr/>
              </p:nvPicPr>
              <p:blipFill>
                <a:blip r:embed="rId6" cstate="print"/>
                <a:stretch>
                  <a:fillRect/>
                </a:stretch>
              </p:blipFill>
              <p:spPr>
                <a:xfrm>
                  <a:off x="3131307" y="3667069"/>
                  <a:ext cx="1465589" cy="2970213"/>
                </a:xfrm>
                <a:prstGeom prst="rect">
                  <a:avLst/>
                </a:prstGeom>
                <a:noFill/>
                <a:ln w="9525">
                  <a:noFill/>
                </a:ln>
              </p:spPr>
            </p:pic>
            <p:grpSp>
              <p:nvGrpSpPr>
                <p:cNvPr id="28" name="组合 32"/>
                <p:cNvGrpSpPr/>
                <p:nvPr/>
              </p:nvGrpSpPr>
              <p:grpSpPr>
                <a:xfrm>
                  <a:off x="4204138" y="3618405"/>
                  <a:ext cx="4186336" cy="3060920"/>
                  <a:chOff x="448596" y="3797080"/>
                  <a:chExt cx="6767083" cy="3060920"/>
                </a:xfrm>
              </p:grpSpPr>
              <p:pic>
                <p:nvPicPr>
                  <p:cNvPr id="29" name="Picture 16" descr="G:\鉴定评奖材料\评奖材料2015.5.15\1专利证书\扫描原件图片\2015-04-19 辛硫磷印楝素\辛硫磷印楝素 009.jpg"/>
                  <p:cNvPicPr>
                    <a:picLocks noChangeAspect="1"/>
                  </p:cNvPicPr>
                  <p:nvPr/>
                </p:nvPicPr>
                <p:blipFill>
                  <a:blip r:embed="rId7" cstate="print"/>
                  <a:stretch>
                    <a:fillRect/>
                  </a:stretch>
                </p:blipFill>
                <p:spPr>
                  <a:xfrm>
                    <a:off x="448596" y="3821430"/>
                    <a:ext cx="2430780" cy="3036570"/>
                  </a:xfrm>
                  <a:prstGeom prst="rect">
                    <a:avLst/>
                  </a:prstGeom>
                  <a:noFill/>
                  <a:ln w="9525">
                    <a:noFill/>
                  </a:ln>
                </p:spPr>
              </p:pic>
              <p:pic>
                <p:nvPicPr>
                  <p:cNvPr id="30" name="Picture 14" descr="G:\鉴定评奖材料\评奖材料2015.5.15\1专利证书\扫描原件图片\2015-04-19 噻虫胺烟碱\噻虫胺烟碱 001.jpg"/>
                  <p:cNvPicPr>
                    <a:picLocks noChangeAspect="1"/>
                  </p:cNvPicPr>
                  <p:nvPr/>
                </p:nvPicPr>
                <p:blipFill>
                  <a:blip r:embed="rId8" cstate="print"/>
                  <a:stretch>
                    <a:fillRect/>
                  </a:stretch>
                </p:blipFill>
                <p:spPr>
                  <a:xfrm>
                    <a:off x="1358145" y="3849687"/>
                    <a:ext cx="2160587" cy="3008313"/>
                  </a:xfrm>
                  <a:prstGeom prst="rect">
                    <a:avLst/>
                  </a:prstGeom>
                  <a:noFill/>
                  <a:ln w="9525">
                    <a:noFill/>
                  </a:ln>
                </p:spPr>
              </p:pic>
              <p:pic>
                <p:nvPicPr>
                  <p:cNvPr id="31" name="Picture 17" descr="G:\鉴定评奖材料\评奖材料2015.5.15\1专利证书\扫描原件图片\一种高效氯氰菊酯微囊悬浮剂 001.jpg"/>
                  <p:cNvPicPr>
                    <a:picLocks noChangeAspect="1"/>
                  </p:cNvPicPr>
                  <p:nvPr/>
                </p:nvPicPr>
                <p:blipFill>
                  <a:blip r:embed="rId9" cstate="print"/>
                  <a:stretch>
                    <a:fillRect/>
                  </a:stretch>
                </p:blipFill>
                <p:spPr>
                  <a:xfrm>
                    <a:off x="2139467" y="3835400"/>
                    <a:ext cx="2074863" cy="3022600"/>
                  </a:xfrm>
                  <a:prstGeom prst="rect">
                    <a:avLst/>
                  </a:prstGeom>
                  <a:noFill/>
                  <a:ln w="9525">
                    <a:noFill/>
                  </a:ln>
                </p:spPr>
              </p:pic>
              <p:pic>
                <p:nvPicPr>
                  <p:cNvPr id="32" name="Picture 13" descr="G:\鉴定评奖材料\评奖材料2015.5.15\3标准\扫描原件\2015-04-25 韭菜标准\韭菜标准 001.jpg"/>
                  <p:cNvPicPr>
                    <a:picLocks noChangeAspect="1"/>
                  </p:cNvPicPr>
                  <p:nvPr/>
                </p:nvPicPr>
                <p:blipFill>
                  <a:blip r:embed="rId10" cstate="print"/>
                  <a:stretch>
                    <a:fillRect/>
                  </a:stretch>
                </p:blipFill>
                <p:spPr>
                  <a:xfrm>
                    <a:off x="4203176" y="3810481"/>
                    <a:ext cx="2123440" cy="2916138"/>
                  </a:xfrm>
                  <a:prstGeom prst="rect">
                    <a:avLst/>
                  </a:prstGeom>
                  <a:noFill/>
                  <a:ln w="9525">
                    <a:noFill/>
                  </a:ln>
                </p:spPr>
              </p:pic>
              <p:pic>
                <p:nvPicPr>
                  <p:cNvPr id="33" name="Picture 2"/>
                  <p:cNvPicPr>
                    <a:picLocks noChangeAspect="1"/>
                  </p:cNvPicPr>
                  <p:nvPr/>
                </p:nvPicPr>
                <p:blipFill>
                  <a:blip r:embed="rId11" cstate="print"/>
                  <a:stretch>
                    <a:fillRect/>
                  </a:stretch>
                </p:blipFill>
                <p:spPr>
                  <a:xfrm>
                    <a:off x="4925869" y="3797080"/>
                    <a:ext cx="2289810" cy="2855969"/>
                  </a:xfrm>
                  <a:prstGeom prst="rect">
                    <a:avLst/>
                  </a:prstGeom>
                  <a:noFill/>
                  <a:ln w="9525">
                    <a:noFill/>
                  </a:ln>
                </p:spPr>
              </p:pic>
            </p:grpSp>
          </p:grpSp>
          <p:pic>
            <p:nvPicPr>
              <p:cNvPr id="23" name="Picture 12" descr="G:\鉴定评奖材料\评奖材料2015.5.15\3标准\扫描原件\2015-04-25 大蒜标准\大蒜标准 001.jpg"/>
              <p:cNvPicPr>
                <a:picLocks noChangeAspect="1"/>
              </p:cNvPicPr>
              <p:nvPr/>
            </p:nvPicPr>
            <p:blipFill>
              <a:blip r:embed="rId12" cstate="print"/>
              <a:stretch>
                <a:fillRect/>
              </a:stretch>
            </p:blipFill>
            <p:spPr>
              <a:xfrm>
                <a:off x="7586870" y="3593990"/>
                <a:ext cx="1336413" cy="2544052"/>
              </a:xfrm>
              <a:prstGeom prst="rect">
                <a:avLst/>
              </a:prstGeom>
              <a:noFill/>
              <a:ln w="9525">
                <a:noFill/>
              </a:ln>
            </p:spPr>
          </p:pic>
        </p:grpSp>
      </p:grpSp>
      <p:sp>
        <p:nvSpPr>
          <p:cNvPr id="36" name="矩形 30"/>
          <p:cNvSpPr/>
          <p:nvPr/>
        </p:nvSpPr>
        <p:spPr>
          <a:xfrm>
            <a:off x="201412" y="1614763"/>
            <a:ext cx="9002786" cy="646331"/>
          </a:xfrm>
          <a:prstGeom prst="rect">
            <a:avLst/>
          </a:prstGeom>
        </p:spPr>
        <p:txBody>
          <a:bodyPr wrap="none">
            <a:spAutoFit/>
          </a:bodyPr>
          <a:lstStyle/>
          <a:p>
            <a:pPr indent="0">
              <a:lnSpc>
                <a:spcPct val="150000"/>
              </a:lnSpc>
              <a:buNone/>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4</a:t>
            </a:r>
            <a:r>
              <a:rPr lang="zh-CN" altLang="en-US" sz="2400" b="1" dirty="0">
                <a:solidFill>
                  <a:srgbClr val="FF0000"/>
                </a:solidFill>
                <a:latin typeface="黑体" panose="02010609060101010101" pitchFamily="49" charset="-122"/>
                <a:ea typeface="黑体" panose="02010609060101010101" pitchFamily="49" charset="-122"/>
              </a:rPr>
              <a:t>：韭菜和大蒜根蛆灾变机制及绿色防控关键技术研究与应用</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39" name="矩形 31"/>
          <p:cNvSpPr/>
          <p:nvPr/>
        </p:nvSpPr>
        <p:spPr>
          <a:xfrm>
            <a:off x="9339236" y="5437064"/>
            <a:ext cx="2627586" cy="646331"/>
          </a:xfrm>
          <a:prstGeom prst="rect">
            <a:avLst/>
          </a:prstGeom>
        </p:spPr>
        <p:txBody>
          <a:bodyPr wrap="square">
            <a:spAutoFit/>
          </a:bodyPr>
          <a:lstStyle/>
          <a:p>
            <a:pPr algn="ct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山东省科技进步二等奖</a:t>
            </a:r>
            <a:endParaRPr lang="en-US" altLang="zh-CN"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endParaRPr>
          </a:p>
          <a:p>
            <a:pPr algn="ct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JB2015-2-6-R01</a:t>
            </a:r>
            <a:r>
              <a:rPr lang="zh-CN" altLang="en-US"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2000" b="1" dirty="0">
              <a:solidFill>
                <a:srgbClr val="220FB1"/>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40" name="图片 36" descr="说明: 说明: 2015---薛明-省科技奖 二等奖（第一位）"/>
          <p:cNvPicPr/>
          <p:nvPr/>
        </p:nvPicPr>
        <p:blipFill>
          <a:blip r:embed="rId13" cstate="print"/>
          <a:srcRect l="6163" t="5883" r="9203" b="5042"/>
          <a:stretch>
            <a:fillRect/>
          </a:stretch>
        </p:blipFill>
        <p:spPr>
          <a:xfrm>
            <a:off x="9354875" y="1902186"/>
            <a:ext cx="2548509" cy="3366923"/>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37" name="Rectangle 5"/>
          <p:cNvSpPr>
            <a:spLocks noChangeArrowheads="1"/>
          </p:cNvSpPr>
          <p:nvPr/>
        </p:nvSpPr>
        <p:spPr bwMode="auto">
          <a:xfrm>
            <a:off x="291408" y="1623918"/>
            <a:ext cx="7199587" cy="645160"/>
          </a:xfrm>
          <a:prstGeom prst="rect">
            <a:avLst/>
          </a:prstGeom>
          <a:noFill/>
          <a:ln w="9525">
            <a:noFill/>
            <a:miter lim="800000"/>
          </a:ln>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5</a:t>
            </a:r>
            <a:r>
              <a:rPr lang="zh-CN" altLang="en-US" sz="2400" b="1" dirty="0">
                <a:solidFill>
                  <a:srgbClr val="FF0000"/>
                </a:solidFill>
                <a:latin typeface="黑体" panose="02010609060101010101" pitchFamily="49" charset="-122"/>
                <a:ea typeface="黑体" panose="02010609060101010101" pitchFamily="49" charset="-122"/>
              </a:rPr>
              <a:t>：无性暗色丝孢真菌属、种多样性研究</a:t>
            </a:r>
            <a:r>
              <a:rPr lang="zh-CN" altLang="en-US" sz="2400" b="1" dirty="0">
                <a:solidFill>
                  <a:srgbClr val="FF0000"/>
                </a:solidFill>
                <a:latin typeface="Calibri" panose="020F0502020204030204" charset="0"/>
              </a:rPr>
              <a:t> </a:t>
            </a:r>
            <a:endParaRPr lang="en-US" altLang="zh-CN" sz="2400" b="1" dirty="0">
              <a:solidFill>
                <a:srgbClr val="FF0000"/>
              </a:solidFill>
              <a:latin typeface="Calibri" panose="020F0502020204030204" charset="0"/>
            </a:endParaRPr>
          </a:p>
        </p:txBody>
      </p:sp>
      <p:sp>
        <p:nvSpPr>
          <p:cNvPr id="38" name="Rectangle 12"/>
          <p:cNvSpPr>
            <a:spLocks noChangeArrowheads="1"/>
          </p:cNvSpPr>
          <p:nvPr/>
        </p:nvSpPr>
        <p:spPr bwMode="auto">
          <a:xfrm>
            <a:off x="144264" y="2159945"/>
            <a:ext cx="8145517" cy="3477875"/>
          </a:xfrm>
          <a:prstGeom prst="rect">
            <a:avLst/>
          </a:prstGeom>
          <a:noFill/>
          <a:ln w="9525">
            <a:noFill/>
            <a:miter lim="800000"/>
          </a:ln>
        </p:spPr>
        <p:txBody>
          <a:bodyPr wrap="square">
            <a:spAutoFit/>
          </a:bodyPr>
          <a:lstStyle/>
          <a:p>
            <a:pPr algn="just">
              <a:lnSpc>
                <a:spcPct val="150000"/>
              </a:lnSpc>
              <a:spcAft>
                <a:spcPts val="600"/>
              </a:spcAft>
              <a:buClr>
                <a:srgbClr val="FF0000"/>
              </a:buClr>
              <a:buFont typeface="Wingdings" panose="05000000000000000000" pitchFamily="2" charset="2"/>
              <a:buChar char="u"/>
            </a:pP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 系统研究了无性丝孢真菌物种多样性及其性别分化，进行了</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68</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个属的</a:t>
            </a:r>
            <a:r>
              <a:rPr lang="zh-CN" altLang="en-US" sz="2000" b="1" dirty="0">
                <a:solidFill>
                  <a:srgbClr val="220FB1"/>
                </a:solidFill>
                <a:latin typeface="Times New Roman" panose="02020603050405020304" pitchFamily="18" charset="0"/>
                <a:ea typeface="黑体" panose="02010609060101010101" pitchFamily="49" charset="-122"/>
                <a:cs typeface="Times New Roman" panose="02020603050405020304" pitchFamily="18" charset="0"/>
              </a:rPr>
              <a:t>分类研究</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，合格发表新属</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5</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个、新种</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160</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个，在</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err="1">
                <a:latin typeface="Times New Roman" panose="02020603050405020304" pitchFamily="18" charset="0"/>
                <a:ea typeface="黑体" panose="02010609060101010101" pitchFamily="49" charset="-122"/>
                <a:cs typeface="Times New Roman" panose="02020603050405020304" pitchFamily="18" charset="0"/>
              </a:rPr>
              <a:t>Mycologia</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《Fungal Biology》</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等发表</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SCI</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论文</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140</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余篇，出版</a:t>
            </a:r>
            <a:r>
              <a:rPr lang="zh-CN" altLang="en-US" sz="2000" b="1" dirty="0">
                <a:solidFill>
                  <a:srgbClr val="220FB1"/>
                </a:solidFill>
                <a:latin typeface="Times New Roman" panose="02020603050405020304" pitchFamily="18" charset="0"/>
                <a:ea typeface="黑体" panose="02010609060101010101" pitchFamily="49" charset="-122"/>
                <a:cs typeface="Times New Roman" panose="02020603050405020304" pitchFamily="18" charset="0"/>
              </a:rPr>
              <a:t>英文版专著</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《Taxonomic Classification of </a:t>
            </a:r>
            <a:r>
              <a:rPr lang="en-US" altLang="zh-CN" sz="2000" b="1" dirty="0" err="1">
                <a:latin typeface="Times New Roman" panose="02020603050405020304" pitchFamily="18" charset="0"/>
                <a:ea typeface="黑体" panose="02010609060101010101" pitchFamily="49" charset="-122"/>
                <a:cs typeface="Times New Roman" panose="02020603050405020304" pitchFamily="18" charset="0"/>
              </a:rPr>
              <a:t>Hyphomycetes</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建立了暗色丝孢真菌</a:t>
            </a:r>
            <a:r>
              <a:rPr lang="zh-CN" altLang="en-US" sz="2000" b="1" dirty="0">
                <a:solidFill>
                  <a:srgbClr val="220FB1"/>
                </a:solidFill>
                <a:latin typeface="Times New Roman" panose="02020603050405020304" pitchFamily="18" charset="0"/>
                <a:ea typeface="黑体" panose="02010609060101010101" pitchFamily="49" charset="-122"/>
                <a:cs typeface="Times New Roman" panose="02020603050405020304" pitchFamily="18" charset="0"/>
              </a:rPr>
              <a:t>分类技术体系</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，规范并修正了该类真菌的分类标准，鉴定并保存了</a:t>
            </a:r>
            <a:r>
              <a:rPr lang="en-US" altLang="zh-CN" sz="2000" b="1" dirty="0">
                <a:latin typeface="Times New Roman" panose="02020603050405020304" pitchFamily="18" charset="0"/>
                <a:ea typeface="黑体" panose="02010609060101010101" pitchFamily="49" charset="-122"/>
                <a:cs typeface="Times New Roman" panose="02020603050405020304" pitchFamily="18" charset="0"/>
              </a:rPr>
              <a:t>4</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万份</a:t>
            </a:r>
            <a:r>
              <a:rPr lang="zh-CN" altLang="en-US" sz="2000" b="1" dirty="0">
                <a:solidFill>
                  <a:srgbClr val="220FB1"/>
                </a:solidFill>
                <a:latin typeface="Times New Roman" panose="02020603050405020304" pitchFamily="18" charset="0"/>
                <a:ea typeface="黑体" panose="02010609060101010101" pitchFamily="49" charset="-122"/>
                <a:cs typeface="Times New Roman" panose="02020603050405020304" pitchFamily="18" charset="0"/>
              </a:rPr>
              <a:t>真菌标本</a:t>
            </a:r>
            <a:r>
              <a:rPr lang="zh-CN" altLang="en-US" sz="2000" b="1" dirty="0">
                <a:latin typeface="Times New Roman" panose="02020603050405020304" pitchFamily="18" charset="0"/>
                <a:ea typeface="黑体" panose="02010609060101010101" pitchFamily="49" charset="-122"/>
                <a:cs typeface="Times New Roman" panose="02020603050405020304" pitchFamily="18" charset="0"/>
              </a:rPr>
              <a:t>。</a:t>
            </a:r>
            <a:endParaRPr lang="en-US" altLang="zh-CN" sz="2000" b="1" dirty="0">
              <a:latin typeface="Times New Roman" panose="02020603050405020304" pitchFamily="18" charset="0"/>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en-US" altLang="zh-CN" sz="2000" b="1" dirty="0">
                <a:solidFill>
                  <a:srgbClr val="3400F4"/>
                </a:solidFill>
                <a:latin typeface="Times New Roman" panose="02020603050405020304" pitchFamily="18" charset="0"/>
                <a:ea typeface="黑体" panose="02010609060101010101" pitchFamily="49" charset="-122"/>
                <a:cs typeface="Times New Roman" panose="02020603050405020304" pitchFamily="18" charset="0"/>
              </a:rPr>
              <a:t>2015</a:t>
            </a:r>
            <a:r>
              <a:rPr lang="zh-CN" altLang="en-US" sz="2000" b="1" dirty="0">
                <a:solidFill>
                  <a:srgbClr val="3400F4"/>
                </a:solidFill>
                <a:latin typeface="Times New Roman" panose="02020603050405020304" pitchFamily="18" charset="0"/>
                <a:ea typeface="黑体" panose="02010609060101010101" pitchFamily="49" charset="-122"/>
                <a:cs typeface="Times New Roman" panose="02020603050405020304" pitchFamily="18" charset="0"/>
              </a:rPr>
              <a:t>年获山东省自然科学二等奖</a:t>
            </a:r>
            <a:endParaRPr lang="zh-CN" altLang="en-US" sz="2000" b="1" dirty="0">
              <a:solidFill>
                <a:srgbClr val="3400F4"/>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41" name="Picture 2" descr="E:\植保学院之工作\2017学院工作\2017 山东省农业微生物年报及绩效评估\绩效评估报告\相关证明资料\奖\张修国--省奖.jpg"/>
          <p:cNvPicPr>
            <a:picLocks noChangeAspect="1" noChangeArrowheads="1"/>
          </p:cNvPicPr>
          <p:nvPr/>
        </p:nvPicPr>
        <p:blipFill>
          <a:blip r:embed="rId3" cstate="print"/>
          <a:srcRect/>
          <a:stretch>
            <a:fillRect/>
          </a:stretch>
        </p:blipFill>
        <p:spPr bwMode="auto">
          <a:xfrm>
            <a:off x="9122474" y="1856842"/>
            <a:ext cx="2651437" cy="3749837"/>
          </a:xfrm>
          <a:prstGeom prst="rect">
            <a:avLst/>
          </a:prstGeom>
          <a:noFill/>
          <a:ln w="9525">
            <a:noFill/>
            <a:miter lim="800000"/>
            <a:headEnd/>
            <a:tailEnd/>
          </a:ln>
        </p:spPr>
      </p:pic>
      <p:sp>
        <p:nvSpPr>
          <p:cNvPr id="42" name="Rectangle 7"/>
          <p:cNvSpPr>
            <a:spLocks noChangeArrowheads="1"/>
          </p:cNvSpPr>
          <p:nvPr/>
        </p:nvSpPr>
        <p:spPr bwMode="auto">
          <a:xfrm>
            <a:off x="9158391" y="5611942"/>
            <a:ext cx="2566793" cy="677108"/>
          </a:xfrm>
          <a:prstGeom prst="rect">
            <a:avLst/>
          </a:prstGeom>
          <a:noFill/>
          <a:ln w="9525">
            <a:noFill/>
            <a:miter lim="800000"/>
          </a:ln>
        </p:spPr>
        <p:txBody>
          <a:bodyPr wrap="none">
            <a:spAutoFit/>
          </a:bodyPr>
          <a:lstStyle/>
          <a:p>
            <a:r>
              <a:rPr lang="zh-CN" altLang="en-US"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山东省自然科学二等奖</a:t>
            </a:r>
            <a:endParaRPr lang="en-US" altLang="zh-CN"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endParaRPr>
          </a:p>
          <a:p>
            <a:r>
              <a:rPr lang="zh-CN" altLang="en-US"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 ZR2015-2-11-R01 </a:t>
            </a:r>
            <a:r>
              <a:rPr lang="zh-CN" altLang="en-US"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2000"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endParaRPr>
          </a:p>
        </p:txBody>
      </p:sp>
      <p:graphicFrame>
        <p:nvGraphicFramePr>
          <p:cNvPr id="43" name="Object 3"/>
          <p:cNvGraphicFramePr/>
          <p:nvPr/>
        </p:nvGraphicFramePr>
        <p:xfrm>
          <a:off x="4896145" y="4564185"/>
          <a:ext cx="1537021" cy="1743212"/>
        </p:xfrm>
        <a:graphic>
          <a:graphicData uri="http://schemas.openxmlformats.org/presentationml/2006/ole">
            <mc:AlternateContent xmlns:mc="http://schemas.openxmlformats.org/markup-compatibility/2006">
              <mc:Choice xmlns:v="urn:schemas-microsoft-com:vml" Requires="v">
                <p:oleObj spid="_x0000_s1026" name="BMP 图像" r:id="rId4" imgW="2867025" imgH="2752725" progId="PBrush">
                  <p:embed/>
                </p:oleObj>
              </mc:Choice>
              <mc:Fallback>
                <p:oleObj name="BMP 图像" r:id="rId4" imgW="2867025" imgH="2752725" progId="PBrush">
                  <p:embed/>
                  <p:pic>
                    <p:nvPicPr>
                      <p:cNvPr id="0" name="Picture 4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145" y="4564185"/>
                        <a:ext cx="1537021" cy="1743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 name="Picture 5" descr="专著-1"/>
          <p:cNvPicPr>
            <a:picLocks noChangeAspect="1" noChangeArrowheads="1"/>
          </p:cNvPicPr>
          <p:nvPr/>
        </p:nvPicPr>
        <p:blipFill>
          <a:blip r:embed="rId6" cstate="print"/>
          <a:srcRect/>
          <a:stretch>
            <a:fillRect/>
          </a:stretch>
        </p:blipFill>
        <p:spPr bwMode="auto">
          <a:xfrm>
            <a:off x="6460981" y="4564185"/>
            <a:ext cx="1469214" cy="1739511"/>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37" name="Rectangle 5"/>
          <p:cNvSpPr>
            <a:spLocks noChangeArrowheads="1"/>
          </p:cNvSpPr>
          <p:nvPr/>
        </p:nvSpPr>
        <p:spPr bwMode="auto">
          <a:xfrm>
            <a:off x="291407" y="1623918"/>
            <a:ext cx="8617923" cy="646331"/>
          </a:xfrm>
          <a:prstGeom prst="rect">
            <a:avLst/>
          </a:prstGeom>
          <a:noFill/>
          <a:ln w="9525">
            <a:noFill/>
            <a:miter lim="800000"/>
          </a:ln>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6</a:t>
            </a:r>
            <a:r>
              <a:rPr lang="zh-CN" altLang="en-US" sz="2400" b="1" dirty="0">
                <a:solidFill>
                  <a:srgbClr val="FF0000"/>
                </a:solidFill>
                <a:latin typeface="黑体" panose="02010609060101010101" pitchFamily="49" charset="-122"/>
                <a:ea typeface="黑体" panose="02010609060101010101" pitchFamily="49" charset="-122"/>
              </a:rPr>
              <a:t>：</a:t>
            </a:r>
            <a:r>
              <a:rPr lang="zh-CN" altLang="zh-CN" sz="2400" b="1" dirty="0">
                <a:solidFill>
                  <a:srgbClr val="FF0000"/>
                </a:solidFill>
                <a:latin typeface="黑体" panose="02010609060101010101" pitchFamily="49" charset="-122"/>
                <a:ea typeface="黑体" panose="02010609060101010101" pitchFamily="49" charset="-122"/>
              </a:rPr>
              <a:t>蔬菜新发重要病毒病害检测预警和综合防控技术应用</a:t>
            </a:r>
            <a:endParaRPr lang="en-US" altLang="zh-CN" sz="2400" b="1" dirty="0">
              <a:solidFill>
                <a:srgbClr val="FF0000"/>
              </a:solidFill>
              <a:latin typeface="黑体" panose="02010609060101010101" pitchFamily="49" charset="-122"/>
              <a:ea typeface="黑体" panose="02010609060101010101" pitchFamily="49" charset="-122"/>
            </a:endParaRPr>
          </a:p>
        </p:txBody>
      </p:sp>
      <p:sp>
        <p:nvSpPr>
          <p:cNvPr id="38" name="Rectangle 12"/>
          <p:cNvSpPr>
            <a:spLocks noChangeArrowheads="1"/>
          </p:cNvSpPr>
          <p:nvPr/>
        </p:nvSpPr>
        <p:spPr bwMode="auto">
          <a:xfrm>
            <a:off x="144264" y="2159945"/>
            <a:ext cx="8145517" cy="4708981"/>
          </a:xfrm>
          <a:prstGeom prst="rect">
            <a:avLst/>
          </a:prstGeom>
          <a:noFill/>
          <a:ln w="9525">
            <a:noFill/>
            <a:miter lim="800000"/>
          </a:ln>
        </p:spPr>
        <p:txBody>
          <a:bodyPr wrap="square">
            <a:spAutoFit/>
          </a:bodyPr>
          <a:lstStyle/>
          <a:p>
            <a:pPr algn="just">
              <a:lnSpc>
                <a:spcPct val="150000"/>
              </a:lnSpc>
              <a:spcAft>
                <a:spcPts val="600"/>
              </a:spcAft>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cs typeface="Times New Roman" panose="02020603050405020304" pitchFamily="18" charset="0"/>
              </a:rPr>
              <a:t>明确了山东主要蔬菜病毒种类、主次关系及复合侵染</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cs typeface="Times New Roman" panose="02020603050405020304" pitchFamily="18" charset="0"/>
              </a:rPr>
              <a:t>发现预警了新病毒病害疫情</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cs typeface="Times New Roman" panose="02020603050405020304" pitchFamily="18" charset="0"/>
              </a:rPr>
              <a:t>建立了新发蔬菜病毒成套快速检测技术体系</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cs typeface="Times New Roman" panose="02020603050405020304" pitchFamily="18" charset="0"/>
              </a:rPr>
              <a:t>创新了“优先选用抗病毒病品种、全程切断病毒初侵染源”为核心的综合防控技术</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en-US" altLang="zh-CN" sz="2000" b="1" dirty="0">
                <a:latin typeface="黑体" panose="02010609060101010101" pitchFamily="49" charset="-122"/>
                <a:ea typeface="黑体" panose="02010609060101010101" pitchFamily="49" charset="-122"/>
                <a:cs typeface="Times New Roman" panose="02020603050405020304" pitchFamily="18" charset="0"/>
              </a:rPr>
              <a:t> </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农业部主推技术</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1</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宋体" panose="02010600030101010101" pitchFamily="2" charset="-122"/>
              </a:rPr>
              <a:t>项</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宋体" panose="02010600030101010101" pitchFamily="2" charset="-122"/>
              </a:rPr>
              <a:t>,</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推广应用</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119.5</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万亩</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增加经济效益</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18.82</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亿元；</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宋体" panose="02010600030101010101" pitchFamily="2" charset="-122"/>
              </a:rPr>
              <a:t>地方标准</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11</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项，发明专利</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9</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件，新品种权</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10</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个</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endParaRPr>
          </a:p>
          <a:p>
            <a:pPr algn="just">
              <a:lnSpc>
                <a:spcPct val="150000"/>
              </a:lnSpc>
              <a:spcAft>
                <a:spcPts val="600"/>
              </a:spcAft>
              <a:buClr>
                <a:srgbClr val="FF0000"/>
              </a:buClr>
              <a:buFont typeface="Wingdings" panose="05000000000000000000" pitchFamily="2" charset="2"/>
              <a:buChar char="u"/>
            </a:pPr>
            <a:r>
              <a:rPr lang="en-US" altLang="zh-CN" sz="2000" b="1" dirty="0">
                <a:solidFill>
                  <a:srgbClr val="3400F4"/>
                </a:solidFill>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2017</a:t>
            </a:r>
            <a:r>
              <a:rPr lang="zh-CN" altLang="en-US" sz="2000" b="1" dirty="0">
                <a:solidFill>
                  <a:srgbClr val="3400F4"/>
                </a:solidFill>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年获山东省科技进步二等奖</a:t>
            </a:r>
            <a:endParaRPr lang="en-US" altLang="zh-CN" sz="2000" b="1" dirty="0">
              <a:solidFill>
                <a:srgbClr val="3400F4"/>
              </a:solidFill>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endParaRPr>
          </a:p>
          <a:p>
            <a:pPr algn="just">
              <a:lnSpc>
                <a:spcPct val="150000"/>
              </a:lnSpc>
              <a:spcAft>
                <a:spcPts val="600"/>
              </a:spcAft>
              <a:buClr>
                <a:srgbClr val="FF0000"/>
              </a:buClr>
              <a:buFont typeface="Wingdings" panose="05000000000000000000" pitchFamily="2" charset="2"/>
              <a:buChar char="u"/>
            </a:pPr>
            <a:endParaRPr lang="zh-CN" altLang="en-US" sz="2000" b="1" dirty="0">
              <a:solidFill>
                <a:srgbClr val="00B050"/>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2" name="Rectangle 7"/>
          <p:cNvSpPr>
            <a:spLocks noChangeArrowheads="1"/>
          </p:cNvSpPr>
          <p:nvPr/>
        </p:nvSpPr>
        <p:spPr bwMode="auto">
          <a:xfrm>
            <a:off x="9158391" y="5611942"/>
            <a:ext cx="2566793" cy="677108"/>
          </a:xfrm>
          <a:prstGeom prst="rect">
            <a:avLst/>
          </a:prstGeom>
          <a:noFill/>
          <a:ln w="9525">
            <a:noFill/>
            <a:miter lim="800000"/>
          </a:ln>
        </p:spPr>
        <p:txBody>
          <a:bodyPr wrap="none">
            <a:spAutoFit/>
          </a:bodyPr>
          <a:lstStyle/>
          <a:p>
            <a:r>
              <a:rPr lang="zh-CN" altLang="en-US"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山东省科技进步二等奖</a:t>
            </a:r>
            <a:endParaRPr lang="en-US" altLang="zh-CN"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endParaRPr>
          </a:p>
          <a:p>
            <a:r>
              <a:rPr lang="zh-CN" altLang="en-US"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a:t>
            </a:r>
            <a:r>
              <a:rPr lang="en-US" altLang="zh-CN"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b="1" dirty="0" err="1">
                <a:solidFill>
                  <a:srgbClr val="3400F4"/>
                </a:solidFill>
                <a:latin typeface="Times New Roman" panose="02020603050405020304" pitchFamily="18" charset="0"/>
                <a:ea typeface="楷体" panose="02010609060101010101" pitchFamily="49" charset="-122"/>
                <a:cs typeface="Times New Roman" panose="02020603050405020304" pitchFamily="18" charset="0"/>
              </a:rPr>
              <a:t>JB2017</a:t>
            </a:r>
            <a:r>
              <a:rPr lang="en-US" altLang="zh-CN"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-2-4-</a:t>
            </a:r>
            <a:r>
              <a:rPr lang="en-US" altLang="zh-CN" b="1" dirty="0" err="1">
                <a:solidFill>
                  <a:srgbClr val="3400F4"/>
                </a:solidFill>
                <a:latin typeface="Times New Roman" panose="02020603050405020304" pitchFamily="18" charset="0"/>
                <a:ea typeface="楷体" panose="02010609060101010101" pitchFamily="49" charset="-122"/>
                <a:cs typeface="Times New Roman" panose="02020603050405020304" pitchFamily="18" charset="0"/>
              </a:rPr>
              <a:t>R01</a:t>
            </a:r>
            <a:r>
              <a:rPr lang="en-US" altLang="zh-CN"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 </a:t>
            </a:r>
            <a:r>
              <a:rPr lang="zh-CN" altLang="en-US"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rPr>
              <a:t>） </a:t>
            </a:r>
            <a:endParaRPr lang="en-US" altLang="zh-CN" sz="2000" b="1" dirty="0">
              <a:solidFill>
                <a:srgbClr val="3400F4"/>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6" name="Picture 2"/>
          <p:cNvPicPr>
            <a:picLocks noChangeAspect="1" noChangeArrowheads="1"/>
          </p:cNvPicPr>
          <p:nvPr/>
        </p:nvPicPr>
        <p:blipFill>
          <a:blip r:embed="rId3" cstate="print"/>
          <a:srcRect/>
          <a:stretch>
            <a:fillRect/>
          </a:stretch>
        </p:blipFill>
        <p:spPr bwMode="auto">
          <a:xfrm>
            <a:off x="8927426" y="1697109"/>
            <a:ext cx="2676553" cy="385074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14" name="内容占位符 2"/>
          <p:cNvSpPr txBox="1"/>
          <p:nvPr/>
        </p:nvSpPr>
        <p:spPr>
          <a:xfrm>
            <a:off x="476140" y="1552816"/>
            <a:ext cx="10917074" cy="980178"/>
          </a:xfrm>
          <a:prstGeom prst="rect">
            <a:avLst/>
          </a:prstGeom>
        </p:spPr>
        <p:txBody>
          <a:bodyPr>
            <a:noAutofit/>
          </a:bodyPr>
          <a:lstStyle/>
          <a:p>
            <a:pPr marL="0" marR="0" lvl="0" indent="-228600" algn="just" defTabSz="914400" rtl="0" eaLnBrk="1" fontAlgn="base" latinLnBrk="0" hangingPunct="1">
              <a:lnSpc>
                <a:spcPct val="150000"/>
              </a:lnSpc>
              <a:spcBef>
                <a:spcPts val="1000"/>
              </a:spcBef>
              <a:spcAft>
                <a:spcPts val="600"/>
              </a:spcAft>
              <a:buClr>
                <a:srgbClr val="FF0000"/>
              </a:buClr>
              <a:buSzTx/>
              <a:defRPr/>
            </a:pP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成果</a:t>
            </a:r>
            <a:r>
              <a:rPr kumimoji="0" lang="en-US" altLang="zh-CN"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7</a:t>
            </a:r>
            <a:r>
              <a:rPr kumimoji="0" lang="zh-CN"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r>
              <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植物源农药阿罗蒎兹微乳杀线剂和微胶囊农药授权专利</a:t>
            </a:r>
            <a:r>
              <a:rPr kumimoji="0" lang="en-US" altLang="zh-CN" sz="20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5</a:t>
            </a:r>
            <a:r>
              <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项，微囊化技术转让江苏、河南、山东等5家农药企业，已登记10个产品，其中30%毒死蜱微囊悬浮剂年产1000吨。</a:t>
            </a:r>
            <a:endParaRPr kumimoji="0" lang="zh-CN" altLang="en-US" sz="2000" b="1" i="0" u="none" strike="noStrike" kern="1200" cap="none" spc="0" normalizeH="0" baseline="0" noProof="0" dirty="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endParaRPr>
          </a:p>
        </p:txBody>
      </p:sp>
      <p:pic>
        <p:nvPicPr>
          <p:cNvPr id="15" name="图片 -2147482456" descr="说明: C:\Users\Administrator.PC-20150522FUEO\Desktop\1234567890\新农药和新兽药研制 (扫描件)\新产品3-35%辛硫磷微囊悬浮剂济南绿霸.jpg"/>
          <p:cNvPicPr>
            <a:picLocks noChangeAspect="1"/>
          </p:cNvPicPr>
          <p:nvPr/>
        </p:nvPicPr>
        <p:blipFill>
          <a:blip r:embed="rId3" cstate="print"/>
          <a:stretch>
            <a:fillRect/>
          </a:stretch>
        </p:blipFill>
        <p:spPr>
          <a:xfrm>
            <a:off x="357352" y="2490185"/>
            <a:ext cx="2694305" cy="1904365"/>
          </a:xfrm>
          <a:prstGeom prst="rect">
            <a:avLst/>
          </a:prstGeom>
          <a:noFill/>
          <a:ln w="9525">
            <a:noFill/>
          </a:ln>
        </p:spPr>
      </p:pic>
      <p:pic>
        <p:nvPicPr>
          <p:cNvPr id="28" name="图片 -2147482453" descr="说明: C:\Users\Administrator.PC-20150522FUEO\Desktop\1234567890\新农药和新兽药研制 (扫描件)\新产品6-3%阿维菌素微囊悬浮剂济南绿霸.jpg"/>
          <p:cNvPicPr>
            <a:picLocks noChangeAspect="1"/>
          </p:cNvPicPr>
          <p:nvPr/>
        </p:nvPicPr>
        <p:blipFill>
          <a:blip r:embed="rId4" cstate="print"/>
          <a:stretch>
            <a:fillRect/>
          </a:stretch>
        </p:blipFill>
        <p:spPr>
          <a:xfrm>
            <a:off x="1843055" y="2633695"/>
            <a:ext cx="2667000" cy="1832610"/>
          </a:xfrm>
          <a:prstGeom prst="rect">
            <a:avLst/>
          </a:prstGeom>
          <a:noFill/>
          <a:ln w="9525">
            <a:noFill/>
          </a:ln>
        </p:spPr>
      </p:pic>
      <p:pic>
        <p:nvPicPr>
          <p:cNvPr id="29" name="图片 -2147482458" descr="说明: C:\Users\Administrator.PC-20150522FUEO\Desktop\1234567890\新农药和新兽药研制 (扫描件)\新产品1-30%毒死蜱微囊悬浮剂济宁通达化工厂.jpg"/>
          <p:cNvPicPr>
            <a:picLocks noChangeAspect="1"/>
          </p:cNvPicPr>
          <p:nvPr/>
        </p:nvPicPr>
        <p:blipFill>
          <a:blip r:embed="rId5" cstate="print"/>
          <a:stretch>
            <a:fillRect/>
          </a:stretch>
        </p:blipFill>
        <p:spPr>
          <a:xfrm>
            <a:off x="3125407" y="2686554"/>
            <a:ext cx="2623185" cy="1852295"/>
          </a:xfrm>
          <a:prstGeom prst="rect">
            <a:avLst/>
          </a:prstGeom>
          <a:noFill/>
          <a:ln w="9525">
            <a:noFill/>
          </a:ln>
        </p:spPr>
      </p:pic>
      <p:pic>
        <p:nvPicPr>
          <p:cNvPr id="30" name="图片 37"/>
          <p:cNvPicPr/>
          <p:nvPr/>
        </p:nvPicPr>
        <p:blipFill>
          <a:blip r:embed="rId6" cstate="print"/>
          <a:srcRect t="3695" r="3927"/>
          <a:stretch>
            <a:fillRect/>
          </a:stretch>
        </p:blipFill>
        <p:spPr bwMode="auto">
          <a:xfrm>
            <a:off x="7460522" y="4053542"/>
            <a:ext cx="3679606" cy="2379771"/>
          </a:xfrm>
          <a:prstGeom prst="rect">
            <a:avLst/>
          </a:prstGeom>
          <a:noFill/>
        </p:spPr>
      </p:pic>
      <p:grpSp>
        <p:nvGrpSpPr>
          <p:cNvPr id="31" name="组合 41"/>
          <p:cNvGrpSpPr/>
          <p:nvPr/>
        </p:nvGrpSpPr>
        <p:grpSpPr>
          <a:xfrm>
            <a:off x="599090" y="2541181"/>
            <a:ext cx="10612404" cy="1626217"/>
            <a:chOff x="346842" y="2541181"/>
            <a:chExt cx="10612404" cy="1988777"/>
          </a:xfrm>
        </p:grpSpPr>
        <p:pic>
          <p:nvPicPr>
            <p:cNvPr id="32" name="图片 -2147482456" descr="说明: C:\Users\Administrator.PC-20150522FUEO\Desktop\1234567890\新农药和新兽药研制 (扫描件)\新产品3-35%辛硫磷微囊悬浮剂济南绿霸.jpg"/>
            <p:cNvPicPr>
              <a:picLocks noChangeAspect="1"/>
            </p:cNvPicPr>
            <p:nvPr/>
          </p:nvPicPr>
          <p:blipFill>
            <a:blip r:embed="rId3" cstate="print"/>
            <a:stretch>
              <a:fillRect/>
            </a:stretch>
          </p:blipFill>
          <p:spPr>
            <a:xfrm>
              <a:off x="346842" y="2616309"/>
              <a:ext cx="2694305" cy="1904365"/>
            </a:xfrm>
            <a:prstGeom prst="rect">
              <a:avLst/>
            </a:prstGeom>
            <a:noFill/>
            <a:ln w="9525">
              <a:noFill/>
            </a:ln>
          </p:spPr>
        </p:pic>
        <p:pic>
          <p:nvPicPr>
            <p:cNvPr id="33" name="图片 -2147482453" descr="说明: C:\Users\Administrator.PC-20150522FUEO\Desktop\1234567890\新农药和新兽药研制 (扫描件)\新产品6-3%阿维菌素微囊悬浮剂济南绿霸.jpg"/>
            <p:cNvPicPr>
              <a:picLocks noChangeAspect="1"/>
            </p:cNvPicPr>
            <p:nvPr/>
          </p:nvPicPr>
          <p:blipFill>
            <a:blip r:embed="rId4" cstate="print"/>
            <a:stretch>
              <a:fillRect/>
            </a:stretch>
          </p:blipFill>
          <p:spPr>
            <a:xfrm>
              <a:off x="1832545" y="2602164"/>
              <a:ext cx="2667000" cy="1832610"/>
            </a:xfrm>
            <a:prstGeom prst="rect">
              <a:avLst/>
            </a:prstGeom>
            <a:noFill/>
            <a:ln w="9525">
              <a:noFill/>
            </a:ln>
          </p:spPr>
        </p:pic>
        <p:pic>
          <p:nvPicPr>
            <p:cNvPr id="34" name="图片 -2147482458" descr="说明: C:\Users\Administrator.PC-20150522FUEO\Desktop\1234567890\新农药和新兽药研制 (扫描件)\新产品1-30%毒死蜱微囊悬浮剂济宁通达化工厂.jpg"/>
            <p:cNvPicPr>
              <a:picLocks noChangeAspect="1"/>
            </p:cNvPicPr>
            <p:nvPr/>
          </p:nvPicPr>
          <p:blipFill>
            <a:blip r:embed="rId5" cstate="print"/>
            <a:stretch>
              <a:fillRect/>
            </a:stretch>
          </p:blipFill>
          <p:spPr>
            <a:xfrm>
              <a:off x="2873159" y="2549920"/>
              <a:ext cx="2623185" cy="1852295"/>
            </a:xfrm>
            <a:prstGeom prst="rect">
              <a:avLst/>
            </a:prstGeom>
            <a:noFill/>
            <a:ln w="9525">
              <a:noFill/>
            </a:ln>
          </p:spPr>
        </p:pic>
        <p:pic>
          <p:nvPicPr>
            <p:cNvPr id="35" name="图片 -2147482454" descr="说明: C:\Users\Administrator.PC-20150522FUEO\Desktop\1234567890\新农药和新兽药研制 (扫描件)\新产品5-30%毒死蜱微囊悬浮剂济南约克.jpg"/>
            <p:cNvPicPr>
              <a:picLocks noChangeAspect="1"/>
            </p:cNvPicPr>
            <p:nvPr/>
          </p:nvPicPr>
          <p:blipFill>
            <a:blip r:embed="rId7" cstate="print"/>
            <a:stretch>
              <a:fillRect/>
            </a:stretch>
          </p:blipFill>
          <p:spPr>
            <a:xfrm>
              <a:off x="4228991" y="2541181"/>
              <a:ext cx="2569845" cy="1988777"/>
            </a:xfrm>
            <a:prstGeom prst="rect">
              <a:avLst/>
            </a:prstGeom>
            <a:noFill/>
            <a:ln w="9525">
              <a:noFill/>
            </a:ln>
          </p:spPr>
        </p:pic>
        <p:pic>
          <p:nvPicPr>
            <p:cNvPr id="36" name="图片 -2147482455" descr="说明: C:\Users\Administrator.PC-20150522FUEO\Desktop\1234567890\新农药和新兽药研制 (扫描件)\新产品4-35%辛硫磷微囊悬浮剂济宁通达化工厂.jpg"/>
            <p:cNvPicPr>
              <a:picLocks noChangeAspect="1"/>
            </p:cNvPicPr>
            <p:nvPr/>
          </p:nvPicPr>
          <p:blipFill>
            <a:blip r:embed="rId8" cstate="print"/>
            <a:stretch>
              <a:fillRect/>
            </a:stretch>
          </p:blipFill>
          <p:spPr>
            <a:xfrm>
              <a:off x="5555703" y="2554014"/>
              <a:ext cx="2600325" cy="1965434"/>
            </a:xfrm>
            <a:prstGeom prst="rect">
              <a:avLst/>
            </a:prstGeom>
            <a:noFill/>
            <a:ln w="9525">
              <a:noFill/>
            </a:ln>
          </p:spPr>
        </p:pic>
        <p:pic>
          <p:nvPicPr>
            <p:cNvPr id="39" name="图片 -2147482451" descr="说明: C:\Users\Administrator.PC-20150522FUEO\Desktop\1234567890\新农药和新兽药研制 (扫描件)\新产品8-30%毒死蜱微囊悬浮剂济南天邦.jpg"/>
            <p:cNvPicPr>
              <a:picLocks noChangeAspect="1"/>
            </p:cNvPicPr>
            <p:nvPr/>
          </p:nvPicPr>
          <p:blipFill>
            <a:blip r:embed="rId9" cstate="print"/>
            <a:stretch>
              <a:fillRect/>
            </a:stretch>
          </p:blipFill>
          <p:spPr>
            <a:xfrm>
              <a:off x="6944184" y="2585544"/>
              <a:ext cx="2756864" cy="1933904"/>
            </a:xfrm>
            <a:prstGeom prst="rect">
              <a:avLst/>
            </a:prstGeom>
            <a:noFill/>
            <a:ln w="9525">
              <a:noFill/>
            </a:ln>
          </p:spPr>
        </p:pic>
        <p:pic>
          <p:nvPicPr>
            <p:cNvPr id="40" name="图片 -2147482452" descr="说明: C:\Users\Administrator.PC-20150522FUEO\Desktop\1234567890\新农药和新兽药研制 (扫描件)\新产品7-360克异噁草松微囊悬浮剂潍坊先达.jpg"/>
            <p:cNvPicPr>
              <a:picLocks noChangeAspect="1"/>
            </p:cNvPicPr>
            <p:nvPr/>
          </p:nvPicPr>
          <p:blipFill>
            <a:blip r:embed="rId10" cstate="print"/>
            <a:stretch>
              <a:fillRect/>
            </a:stretch>
          </p:blipFill>
          <p:spPr>
            <a:xfrm>
              <a:off x="8359556" y="2599798"/>
              <a:ext cx="2599690" cy="1887855"/>
            </a:xfrm>
            <a:prstGeom prst="rect">
              <a:avLst/>
            </a:prstGeom>
            <a:noFill/>
            <a:ln w="9525">
              <a:noFill/>
            </a:ln>
          </p:spPr>
        </p:pic>
      </p:grpSp>
      <p:grpSp>
        <p:nvGrpSpPr>
          <p:cNvPr id="17" name="组合 42"/>
          <p:cNvGrpSpPr/>
          <p:nvPr/>
        </p:nvGrpSpPr>
        <p:grpSpPr>
          <a:xfrm>
            <a:off x="623783" y="4175206"/>
            <a:ext cx="6790010" cy="2248338"/>
            <a:chOff x="651314" y="4609662"/>
            <a:chExt cx="6548272" cy="2248338"/>
          </a:xfrm>
        </p:grpSpPr>
        <p:pic>
          <p:nvPicPr>
            <p:cNvPr id="22" name="图片 146" descr="说明: C:\Users\acer\Desktop\2016 重点实验室\1 汇总老师们材料\慕卫刘峰\PDF文件20161130\专利\2016.4.18《一种微胶囊囊芯释放率测试所用装置》授权书.png"/>
            <p:cNvPicPr>
              <a:picLocks noChangeAspect="1"/>
            </p:cNvPicPr>
            <p:nvPr/>
          </p:nvPicPr>
          <p:blipFill>
            <a:blip r:embed="rId11" cstate="print"/>
            <a:stretch>
              <a:fillRect/>
            </a:stretch>
          </p:blipFill>
          <p:spPr>
            <a:xfrm>
              <a:off x="651314" y="4612983"/>
              <a:ext cx="2247853" cy="2231733"/>
            </a:xfrm>
            <a:prstGeom prst="rect">
              <a:avLst/>
            </a:prstGeom>
            <a:noFill/>
            <a:ln w="9525">
              <a:noFill/>
            </a:ln>
          </p:spPr>
        </p:pic>
        <p:pic>
          <p:nvPicPr>
            <p:cNvPr id="23" name="图片 -2147482447" descr="说明: C:\Users\acer\Desktop\2016 重点实验室\1 汇总老师们材料\慕卫刘峰\PDF文件20161130\专利\2016.6.30.《一种新型微胶囊》授权书-刘峰.jpg"/>
            <p:cNvPicPr>
              <a:picLocks noChangeAspect="1"/>
            </p:cNvPicPr>
            <p:nvPr/>
          </p:nvPicPr>
          <p:blipFill>
            <a:blip r:embed="rId12" cstate="print"/>
            <a:stretch>
              <a:fillRect/>
            </a:stretch>
          </p:blipFill>
          <p:spPr>
            <a:xfrm>
              <a:off x="1282925" y="4609662"/>
              <a:ext cx="2262875" cy="2231258"/>
            </a:xfrm>
            <a:prstGeom prst="rect">
              <a:avLst/>
            </a:prstGeom>
            <a:noFill/>
            <a:ln w="9525">
              <a:noFill/>
            </a:ln>
          </p:spPr>
        </p:pic>
        <p:pic>
          <p:nvPicPr>
            <p:cNvPr id="24" name="图片 133" descr="说明: D:\2345下载\专利-打印版\专利-打印版\2016.6.30.《一种以单宁酸的金属离子螯合物作为囊壁的农药微胶囊及其制备方法》授权书-慕卫.jpg"/>
            <p:cNvPicPr>
              <a:picLocks noChangeAspect="1"/>
            </p:cNvPicPr>
            <p:nvPr/>
          </p:nvPicPr>
          <p:blipFill>
            <a:blip r:embed="rId13" cstate="print"/>
            <a:stretch>
              <a:fillRect/>
            </a:stretch>
          </p:blipFill>
          <p:spPr>
            <a:xfrm>
              <a:off x="2070903" y="4667068"/>
              <a:ext cx="2432898" cy="2182392"/>
            </a:xfrm>
            <a:prstGeom prst="rect">
              <a:avLst/>
            </a:prstGeom>
            <a:noFill/>
            <a:ln w="9525">
              <a:noFill/>
            </a:ln>
          </p:spPr>
        </p:pic>
        <p:pic>
          <p:nvPicPr>
            <p:cNvPr id="25" name="图片 -2147482446" descr="说明: D:\2345下载\专利-打印版\专利-打印版\2016.6.30.《一种含吡丙醚和氟铃脲的农药组合物》授权书.jpg"/>
            <p:cNvPicPr>
              <a:picLocks noChangeAspect="1"/>
            </p:cNvPicPr>
            <p:nvPr/>
          </p:nvPicPr>
          <p:blipFill>
            <a:blip r:embed="rId14" cstate="print"/>
            <a:stretch>
              <a:fillRect/>
            </a:stretch>
          </p:blipFill>
          <p:spPr>
            <a:xfrm>
              <a:off x="2974960" y="4634807"/>
              <a:ext cx="2105826" cy="2190932"/>
            </a:xfrm>
            <a:prstGeom prst="rect">
              <a:avLst/>
            </a:prstGeom>
            <a:noFill/>
            <a:ln w="9525">
              <a:noFill/>
            </a:ln>
          </p:spPr>
        </p:pic>
        <p:pic>
          <p:nvPicPr>
            <p:cNvPr id="26" name="Picture 17" descr="G:\鉴定评奖材料\评奖材料2015.5.15\1专利证书\扫描原件图片\一种高效氯氰菊酯微囊悬浮剂 001.jpg"/>
            <p:cNvPicPr>
              <a:picLocks noChangeAspect="1"/>
            </p:cNvPicPr>
            <p:nvPr/>
          </p:nvPicPr>
          <p:blipFill>
            <a:blip r:embed="rId15" cstate="print"/>
            <a:stretch>
              <a:fillRect/>
            </a:stretch>
          </p:blipFill>
          <p:spPr>
            <a:xfrm>
              <a:off x="4031970" y="4667068"/>
              <a:ext cx="2163866" cy="2190932"/>
            </a:xfrm>
            <a:prstGeom prst="rect">
              <a:avLst/>
            </a:prstGeom>
            <a:noFill/>
            <a:ln w="9525">
              <a:noFill/>
            </a:ln>
          </p:spPr>
        </p:pic>
        <p:pic>
          <p:nvPicPr>
            <p:cNvPr id="27" name="图片 178" descr="说明: D:\搜狗高速下载\2015-06-13扫描合同\专利实施许可慕卫.jpg"/>
            <p:cNvPicPr>
              <a:picLocks noChangeAspect="1"/>
            </p:cNvPicPr>
            <p:nvPr/>
          </p:nvPicPr>
          <p:blipFill>
            <a:blip r:embed="rId16" cstate="print"/>
            <a:stretch>
              <a:fillRect/>
            </a:stretch>
          </p:blipFill>
          <p:spPr>
            <a:xfrm>
              <a:off x="5001579" y="4633858"/>
              <a:ext cx="2198007" cy="2159619"/>
            </a:xfrm>
            <a:prstGeom prst="rect">
              <a:avLst/>
            </a:prstGeom>
            <a:noFill/>
            <a:ln w="9525">
              <a:noFill/>
            </a:ln>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31" name="Rectangle 5"/>
          <p:cNvSpPr>
            <a:spLocks noChangeArrowheads="1"/>
          </p:cNvSpPr>
          <p:nvPr/>
        </p:nvSpPr>
        <p:spPr bwMode="auto">
          <a:xfrm>
            <a:off x="358840" y="1578714"/>
            <a:ext cx="11382703" cy="646331"/>
          </a:xfrm>
          <a:prstGeom prst="rect">
            <a:avLst/>
          </a:prstGeom>
          <a:noFill/>
          <a:ln w="9525">
            <a:noFill/>
            <a:miter lim="800000"/>
          </a:ln>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8</a:t>
            </a:r>
            <a:r>
              <a:rPr lang="zh-CN" altLang="en-US" sz="2400" b="1" dirty="0">
                <a:solidFill>
                  <a:srgbClr val="FF0000"/>
                </a:solidFill>
                <a:latin typeface="黑体" panose="02010609060101010101" pitchFamily="49" charset="-122"/>
                <a:ea typeface="黑体" panose="02010609060101010101" pitchFamily="49" charset="-122"/>
              </a:rPr>
              <a:t>：嗜热真菌资源的挖掘与利用 </a:t>
            </a:r>
            <a:endParaRPr lang="en-US" altLang="zh-CN" sz="2400" b="1" dirty="0">
              <a:solidFill>
                <a:srgbClr val="FF0000"/>
              </a:solidFill>
              <a:latin typeface="黑体" panose="02010609060101010101" pitchFamily="49" charset="-122"/>
              <a:ea typeface="黑体" panose="02010609060101010101" pitchFamily="49" charset="-122"/>
            </a:endParaRPr>
          </a:p>
        </p:txBody>
      </p:sp>
      <p:sp>
        <p:nvSpPr>
          <p:cNvPr id="37" name="Rectangle 12"/>
          <p:cNvSpPr>
            <a:spLocks noChangeArrowheads="1"/>
          </p:cNvSpPr>
          <p:nvPr/>
        </p:nvSpPr>
        <p:spPr bwMode="auto">
          <a:xfrm>
            <a:off x="359585" y="2131576"/>
            <a:ext cx="11309131" cy="2400657"/>
          </a:xfrm>
          <a:prstGeom prst="rect">
            <a:avLst/>
          </a:prstGeom>
          <a:noFill/>
          <a:ln w="9525">
            <a:noFill/>
            <a:miter lim="800000"/>
          </a:ln>
        </p:spPr>
        <p:txBody>
          <a:bodyPr wrap="square">
            <a:spAutoFit/>
          </a:bodyPr>
          <a:lstStyle/>
          <a:p>
            <a:pPr>
              <a:lnSpc>
                <a:spcPct val="15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rPr>
              <a:t> 分离嗜热真菌</a:t>
            </a:r>
            <a:r>
              <a:rPr lang="en-US" altLang="zh-CN" sz="2000" b="1" dirty="0">
                <a:latin typeface="黑体" panose="02010609060101010101" pitchFamily="49" charset="-122"/>
                <a:ea typeface="黑体" panose="02010609060101010101" pitchFamily="49" charset="-122"/>
              </a:rPr>
              <a:t>28</a:t>
            </a:r>
            <a:r>
              <a:rPr lang="zh-CN" altLang="en-US" sz="2000" b="1" dirty="0">
                <a:latin typeface="黑体" panose="02010609060101010101" pitchFamily="49" charset="-122"/>
                <a:ea typeface="黑体" panose="02010609060101010101" pitchFamily="49" charset="-122"/>
              </a:rPr>
              <a:t>种，分离纯化</a:t>
            </a:r>
            <a:r>
              <a:rPr lang="en-US" altLang="zh-CN" sz="2000" b="1" dirty="0">
                <a:latin typeface="黑体" panose="02010609060101010101" pitchFamily="49" charset="-122"/>
                <a:ea typeface="黑体" panose="02010609060101010101" pitchFamily="49" charset="-122"/>
              </a:rPr>
              <a:t>15</a:t>
            </a:r>
            <a:r>
              <a:rPr lang="zh-CN" altLang="en-US" sz="2000" b="1" dirty="0">
                <a:latin typeface="黑体" panose="02010609060101010101" pitchFamily="49" charset="-122"/>
                <a:ea typeface="黑体" panose="02010609060101010101" pitchFamily="49" charset="-122"/>
              </a:rPr>
              <a:t>种热稳定酶，克隆、表达</a:t>
            </a:r>
            <a:r>
              <a:rPr lang="en-US" altLang="zh-CN" sz="2000" b="1" dirty="0">
                <a:latin typeface="黑体" panose="02010609060101010101" pitchFamily="49" charset="-122"/>
                <a:ea typeface="黑体" panose="02010609060101010101" pitchFamily="49" charset="-122"/>
              </a:rPr>
              <a:t>34</a:t>
            </a:r>
            <a:r>
              <a:rPr lang="zh-CN" altLang="en-US" sz="2000" b="1" dirty="0">
                <a:latin typeface="黑体" panose="02010609060101010101" pitchFamily="49" charset="-122"/>
                <a:ea typeface="黑体" panose="02010609060101010101" pitchFamily="49" charset="-122"/>
              </a:rPr>
              <a:t>个热稳定酶基因，改造热稳定酶基因工程菌</a:t>
            </a:r>
            <a:r>
              <a:rPr lang="en-US" altLang="zh-CN" sz="2000" b="1" dirty="0">
                <a:latin typeface="黑体" panose="02010609060101010101" pitchFamily="49" charset="-122"/>
                <a:ea typeface="黑体" panose="02010609060101010101" pitchFamily="49" charset="-122"/>
              </a:rPr>
              <a:t>18</a:t>
            </a:r>
            <a:r>
              <a:rPr lang="zh-CN" altLang="en-US" sz="2000" b="1" dirty="0">
                <a:latin typeface="黑体" panose="02010609060101010101" pitchFamily="49" charset="-122"/>
                <a:ea typeface="黑体" panose="02010609060101010101" pitchFamily="49" charset="-122"/>
              </a:rPr>
              <a:t>个，完成</a:t>
            </a:r>
            <a:r>
              <a:rPr lang="en-US" altLang="zh-CN" sz="2000" b="1" dirty="0">
                <a:latin typeface="黑体" panose="02010609060101010101" pitchFamily="49" charset="-122"/>
                <a:ea typeface="黑体" panose="02010609060101010101" pitchFamily="49" charset="-122"/>
              </a:rPr>
              <a:t>3</a:t>
            </a:r>
            <a:r>
              <a:rPr lang="zh-CN" altLang="en-US" sz="2000" b="1" dirty="0">
                <a:latin typeface="黑体" panose="02010609060101010101" pitchFamily="49" charset="-122"/>
                <a:ea typeface="黑体" panose="02010609060101010101" pitchFamily="49" charset="-122"/>
              </a:rPr>
              <a:t>种基因</a:t>
            </a:r>
            <a:r>
              <a:rPr lang="zh-CN" altLang="en-US" sz="2000" b="1" dirty="0">
                <a:solidFill>
                  <a:srgbClr val="220FB1"/>
                </a:solidFill>
                <a:latin typeface="黑体" panose="02010609060101010101" pitchFamily="49" charset="-122"/>
                <a:ea typeface="黑体" panose="02010609060101010101" pitchFamily="49" charset="-122"/>
              </a:rPr>
              <a:t>工程菌中试</a:t>
            </a:r>
            <a:r>
              <a:rPr lang="zh-CN" altLang="en-US" sz="2000" b="1" dirty="0">
                <a:latin typeface="黑体" panose="02010609060101010101" pitchFamily="49" charset="-122"/>
                <a:ea typeface="黑体" panose="02010609060101010101" pitchFamily="49" charset="-122"/>
              </a:rPr>
              <a:t>。</a:t>
            </a:r>
            <a:endParaRPr lang="en-US" altLang="zh-CN" sz="2000" b="1" dirty="0">
              <a:latin typeface="黑体" panose="02010609060101010101" pitchFamily="49" charset="-122"/>
              <a:ea typeface="黑体" panose="02010609060101010101" pitchFamily="49" charset="-122"/>
            </a:endParaRPr>
          </a:p>
          <a:p>
            <a:pPr>
              <a:lnSpc>
                <a:spcPct val="15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rPr>
              <a:t> 结晶</a:t>
            </a:r>
            <a:r>
              <a:rPr lang="en-US" altLang="zh-CN" sz="2000" b="1" dirty="0">
                <a:latin typeface="黑体" panose="02010609060101010101" pitchFamily="49" charset="-122"/>
                <a:ea typeface="黑体" panose="02010609060101010101" pitchFamily="49" charset="-122"/>
              </a:rPr>
              <a:t>4</a:t>
            </a:r>
            <a:r>
              <a:rPr lang="zh-CN" altLang="en-US" sz="2000" b="1" dirty="0">
                <a:latin typeface="黑体" panose="02010609060101010101" pitchFamily="49" charset="-122"/>
                <a:ea typeface="黑体" panose="02010609060101010101" pitchFamily="49" charset="-122"/>
              </a:rPr>
              <a:t>种热稳定酶，发现一种</a:t>
            </a:r>
            <a:r>
              <a:rPr lang="en-US" altLang="zh-CN" sz="2000" b="1" dirty="0">
                <a:latin typeface="黑体" panose="02010609060101010101" pitchFamily="49" charset="-122"/>
                <a:ea typeface="黑体" panose="02010609060101010101" pitchFamily="49" charset="-122"/>
              </a:rPr>
              <a:t>SOD</a:t>
            </a:r>
            <a:r>
              <a:rPr lang="zh-CN" altLang="en-US" sz="2000" b="1" dirty="0">
                <a:latin typeface="黑体" panose="02010609060101010101" pitchFamily="49" charset="-122"/>
                <a:ea typeface="黑体" panose="02010609060101010101" pitchFamily="49" charset="-122"/>
              </a:rPr>
              <a:t>酶</a:t>
            </a:r>
            <a:r>
              <a:rPr lang="en-US" altLang="zh-CN" sz="2000" b="1" dirty="0">
                <a:latin typeface="黑体" panose="02010609060101010101" pitchFamily="49" charset="-122"/>
                <a:ea typeface="黑体" panose="02010609060101010101" pitchFamily="49" charset="-122"/>
              </a:rPr>
              <a:t>8</a:t>
            </a:r>
            <a:r>
              <a:rPr lang="zh-CN" altLang="en-US" sz="2000" b="1" dirty="0">
                <a:latin typeface="黑体" panose="02010609060101010101" pitchFamily="49" charset="-122"/>
                <a:ea typeface="黑体" panose="02010609060101010101" pitchFamily="49" charset="-122"/>
              </a:rPr>
              <a:t>聚体</a:t>
            </a:r>
            <a:r>
              <a:rPr lang="zh-CN" altLang="en-US" sz="2000" b="1" dirty="0">
                <a:solidFill>
                  <a:srgbClr val="220FB1"/>
                </a:solidFill>
                <a:latin typeface="黑体" panose="02010609060101010101" pitchFamily="49" charset="-122"/>
                <a:ea typeface="黑体" panose="02010609060101010101" pitchFamily="49" charset="-122"/>
              </a:rPr>
              <a:t>晶体结构</a:t>
            </a:r>
            <a:r>
              <a:rPr lang="zh-CN" altLang="en-US" sz="2000" b="1" dirty="0">
                <a:latin typeface="黑体" panose="02010609060101010101" pitchFamily="49" charset="-122"/>
                <a:ea typeface="黑体" panose="02010609060101010101" pitchFamily="49" charset="-122"/>
              </a:rPr>
              <a:t>，解析了</a:t>
            </a:r>
            <a:r>
              <a:rPr lang="en-US" altLang="zh-CN" sz="2000" b="1" dirty="0">
                <a:latin typeface="黑体" panose="02010609060101010101" pitchFamily="49" charset="-122"/>
                <a:ea typeface="黑体" panose="02010609060101010101" pitchFamily="49" charset="-122"/>
              </a:rPr>
              <a:t>1</a:t>
            </a:r>
            <a:r>
              <a:rPr lang="zh-CN" altLang="en-US" sz="2000" b="1" dirty="0">
                <a:latin typeface="黑体" panose="02010609060101010101" pitchFamily="49" charset="-122"/>
                <a:ea typeface="黑体" panose="02010609060101010101" pitchFamily="49" charset="-122"/>
              </a:rPr>
              <a:t>种真菌</a:t>
            </a:r>
            <a:r>
              <a:rPr lang="en-US" altLang="zh-CN" sz="2000" b="1" dirty="0">
                <a:latin typeface="黑体" panose="02010609060101010101" pitchFamily="49" charset="-122"/>
                <a:ea typeface="黑体" panose="02010609060101010101" pitchFamily="49" charset="-122"/>
              </a:rPr>
              <a:t>GH55</a:t>
            </a:r>
            <a:r>
              <a:rPr lang="zh-CN" altLang="en-US" sz="2000" b="1" dirty="0">
                <a:latin typeface="黑体" panose="02010609060101010101" pitchFamily="49" charset="-122"/>
                <a:ea typeface="黑体" panose="02010609060101010101" pitchFamily="49" charset="-122"/>
              </a:rPr>
              <a:t>家族</a:t>
            </a:r>
            <a:r>
              <a:rPr lang="en-US" altLang="zh-CN" sz="2000" b="1" dirty="0">
                <a:latin typeface="黑体" panose="02010609060101010101" pitchFamily="49" charset="-122"/>
                <a:ea typeface="黑体" panose="02010609060101010101" pitchFamily="49" charset="-122"/>
              </a:rPr>
              <a:t>Beta-1,3-</a:t>
            </a:r>
            <a:r>
              <a:rPr lang="zh-CN" altLang="en-US" sz="2000" b="1" dirty="0">
                <a:latin typeface="黑体" panose="02010609060101010101" pitchFamily="49" charset="-122"/>
                <a:ea typeface="黑体" panose="02010609060101010101" pitchFamily="49" charset="-122"/>
              </a:rPr>
              <a:t>葡聚糖酶的</a:t>
            </a:r>
            <a:r>
              <a:rPr lang="zh-CN" altLang="en-US" sz="2000" b="1" dirty="0">
                <a:solidFill>
                  <a:srgbClr val="220FB1"/>
                </a:solidFill>
                <a:latin typeface="黑体" panose="02010609060101010101" pitchFamily="49" charset="-122"/>
                <a:ea typeface="黑体" panose="02010609060101010101" pitchFamily="49" charset="-122"/>
              </a:rPr>
              <a:t>三维结构</a:t>
            </a:r>
            <a:r>
              <a:rPr lang="zh-CN" altLang="en-US" sz="2000" b="1" dirty="0">
                <a:latin typeface="黑体" panose="02010609060101010101" pitchFamily="49" charset="-122"/>
                <a:ea typeface="黑体" panose="02010609060101010101" pitchFamily="49" charset="-122"/>
              </a:rPr>
              <a:t>。</a:t>
            </a:r>
            <a:endParaRPr lang="zh-CN" altLang="en-US" sz="2000" b="1" dirty="0">
              <a:latin typeface="黑体" panose="02010609060101010101" pitchFamily="49" charset="-122"/>
              <a:ea typeface="黑体" panose="02010609060101010101" pitchFamily="49" charset="-122"/>
            </a:endParaRPr>
          </a:p>
          <a:p>
            <a:pPr>
              <a:lnSpc>
                <a:spcPct val="150000"/>
              </a:lnSpc>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rPr>
              <a:t> 在</a:t>
            </a:r>
            <a:r>
              <a:rPr lang="en-US" altLang="zh-CN" sz="2000" b="1" dirty="0">
                <a:latin typeface="黑体" panose="02010609060101010101" pitchFamily="49" charset="-122"/>
                <a:ea typeface="黑体" panose="02010609060101010101" pitchFamily="49" charset="-122"/>
              </a:rPr>
              <a:t>《BBA》</a:t>
            </a:r>
            <a:r>
              <a:rPr lang="zh-CN" altLang="en-US" sz="2000" b="1" dirty="0">
                <a:latin typeface="黑体" panose="02010609060101010101" pitchFamily="49" charset="-122"/>
                <a:ea typeface="黑体" panose="02010609060101010101" pitchFamily="49" charset="-122"/>
              </a:rPr>
              <a:t>等杂志上发表</a:t>
            </a:r>
            <a:r>
              <a:rPr lang="en-US" altLang="zh-CN" sz="2000" b="1" dirty="0">
                <a:latin typeface="黑体" panose="02010609060101010101" pitchFamily="49" charset="-122"/>
                <a:ea typeface="黑体" panose="02010609060101010101" pitchFamily="49" charset="-122"/>
              </a:rPr>
              <a:t>SCI</a:t>
            </a:r>
            <a:r>
              <a:rPr lang="zh-CN" altLang="en-US" sz="2000" b="1" dirty="0">
                <a:latin typeface="黑体" panose="02010609060101010101" pitchFamily="49" charset="-122"/>
                <a:ea typeface="黑体" panose="02010609060101010101" pitchFamily="49" charset="-122"/>
              </a:rPr>
              <a:t>论文</a:t>
            </a:r>
            <a:r>
              <a:rPr lang="en-US" altLang="zh-CN" sz="2000" b="1" dirty="0">
                <a:latin typeface="黑体" panose="02010609060101010101" pitchFamily="49" charset="-122"/>
                <a:ea typeface="黑体" panose="02010609060101010101" pitchFamily="49" charset="-122"/>
              </a:rPr>
              <a:t>10</a:t>
            </a:r>
            <a:r>
              <a:rPr lang="zh-CN" altLang="en-US" sz="2000" b="1" dirty="0">
                <a:latin typeface="黑体" panose="02010609060101010101" pitchFamily="49" charset="-122"/>
                <a:ea typeface="黑体" panose="02010609060101010101" pitchFamily="49" charset="-122"/>
              </a:rPr>
              <a:t>余篇，授权专利</a:t>
            </a:r>
            <a:r>
              <a:rPr lang="en-US" altLang="zh-CN" sz="2000" b="1" dirty="0">
                <a:latin typeface="黑体" panose="02010609060101010101" pitchFamily="49" charset="-122"/>
                <a:ea typeface="黑体" panose="02010609060101010101" pitchFamily="49" charset="-122"/>
              </a:rPr>
              <a:t>3</a:t>
            </a:r>
            <a:r>
              <a:rPr lang="zh-CN" altLang="en-US" sz="2000" b="1" dirty="0">
                <a:latin typeface="黑体" panose="02010609060101010101" pitchFamily="49" charset="-122"/>
                <a:ea typeface="黑体" panose="02010609060101010101" pitchFamily="49" charset="-122"/>
              </a:rPr>
              <a:t>项，出版著作</a:t>
            </a:r>
            <a:r>
              <a:rPr lang="en-US" altLang="zh-CN" sz="2000" b="1" dirty="0">
                <a:latin typeface="黑体" panose="02010609060101010101" pitchFamily="49" charset="-122"/>
                <a:ea typeface="黑体" panose="02010609060101010101" pitchFamily="49" charset="-122"/>
              </a:rPr>
              <a:t>2</a:t>
            </a:r>
            <a:r>
              <a:rPr lang="zh-CN" altLang="en-US" sz="2000" b="1" dirty="0">
                <a:latin typeface="黑体" panose="02010609060101010101" pitchFamily="49" charset="-122"/>
                <a:ea typeface="黑体" panose="02010609060101010101" pitchFamily="49" charset="-122"/>
              </a:rPr>
              <a:t>部，获得省部级科研成果</a:t>
            </a:r>
            <a:r>
              <a:rPr lang="en-US" altLang="zh-CN" sz="2000" b="1" dirty="0">
                <a:latin typeface="黑体" panose="02010609060101010101" pitchFamily="49" charset="-122"/>
                <a:ea typeface="黑体" panose="02010609060101010101" pitchFamily="49" charset="-122"/>
              </a:rPr>
              <a:t>1</a:t>
            </a:r>
            <a:r>
              <a:rPr lang="zh-CN" altLang="en-US" sz="2000" b="1" dirty="0">
                <a:latin typeface="黑体" panose="02010609060101010101" pitchFamily="49" charset="-122"/>
                <a:ea typeface="黑体" panose="02010609060101010101" pitchFamily="49" charset="-122"/>
              </a:rPr>
              <a:t>项。</a:t>
            </a:r>
            <a:endParaRPr lang="zh-CN" altLang="en-US" sz="2000" b="1" dirty="0">
              <a:solidFill>
                <a:srgbClr val="00B050"/>
              </a:solidFill>
              <a:latin typeface="Times New Roman" panose="02020603050405020304" pitchFamily="18" charset="0"/>
              <a:ea typeface="黑体" panose="02010609060101010101" pitchFamily="49" charset="-122"/>
              <a:cs typeface="Times New Roman" panose="02020603050405020304" pitchFamily="18" charset="0"/>
            </a:endParaRPr>
          </a:p>
        </p:txBody>
      </p:sp>
      <p:grpSp>
        <p:nvGrpSpPr>
          <p:cNvPr id="38" name="Group 11"/>
          <p:cNvGrpSpPr/>
          <p:nvPr/>
        </p:nvGrpSpPr>
        <p:grpSpPr>
          <a:xfrm>
            <a:off x="383117" y="4586812"/>
            <a:ext cx="9349464" cy="1722438"/>
            <a:chOff x="457200" y="4953000"/>
            <a:chExt cx="8399463" cy="1722438"/>
          </a:xfrm>
        </p:grpSpPr>
        <p:pic>
          <p:nvPicPr>
            <p:cNvPr id="41" name="Picture 73"/>
            <p:cNvPicPr>
              <a:picLocks noChangeAspect="1" noChangeArrowheads="1"/>
            </p:cNvPicPr>
            <p:nvPr/>
          </p:nvPicPr>
          <p:blipFill>
            <a:blip r:embed="rId3" cstate="print"/>
            <a:srcRect l="42955" t="19560" r="35612" b="51381"/>
            <a:stretch>
              <a:fillRect/>
            </a:stretch>
          </p:blipFill>
          <p:spPr bwMode="auto">
            <a:xfrm>
              <a:off x="457200" y="4953000"/>
              <a:ext cx="2389188" cy="1722438"/>
            </a:xfrm>
            <a:prstGeom prst="rect">
              <a:avLst/>
            </a:prstGeom>
            <a:noFill/>
            <a:ln w="9525">
              <a:noFill/>
              <a:miter lim="800000"/>
              <a:headEnd/>
              <a:tailEnd/>
            </a:ln>
          </p:spPr>
        </p:pic>
        <p:pic>
          <p:nvPicPr>
            <p:cNvPr id="42" name="Picture 13"/>
            <p:cNvPicPr>
              <a:picLocks noChangeAspect="1" noChangeArrowheads="1"/>
            </p:cNvPicPr>
            <p:nvPr/>
          </p:nvPicPr>
          <p:blipFill>
            <a:blip r:embed="rId4" cstate="print"/>
            <a:srcRect l="27986" t="44336" r="19199" b="41533"/>
            <a:stretch>
              <a:fillRect/>
            </a:stretch>
          </p:blipFill>
          <p:spPr bwMode="auto">
            <a:xfrm>
              <a:off x="3200400" y="5003800"/>
              <a:ext cx="2971800" cy="1620838"/>
            </a:xfrm>
            <a:prstGeom prst="rect">
              <a:avLst/>
            </a:prstGeom>
            <a:noFill/>
            <a:ln w="9525">
              <a:noFill/>
              <a:miter lim="800000"/>
              <a:headEnd/>
              <a:tailEnd/>
            </a:ln>
          </p:spPr>
        </p:pic>
        <p:pic>
          <p:nvPicPr>
            <p:cNvPr id="43" name="Picture 9"/>
            <p:cNvPicPr>
              <a:picLocks noChangeAspect="1" noChangeArrowheads="1"/>
            </p:cNvPicPr>
            <p:nvPr/>
          </p:nvPicPr>
          <p:blipFill>
            <a:blip r:embed="rId5" cstate="print"/>
            <a:srcRect l="30057" t="29881" r="23203" b="43256"/>
            <a:stretch>
              <a:fillRect/>
            </a:stretch>
          </p:blipFill>
          <p:spPr bwMode="auto">
            <a:xfrm>
              <a:off x="6477000" y="4958557"/>
              <a:ext cx="2379663" cy="1711325"/>
            </a:xfrm>
            <a:prstGeom prst="rect">
              <a:avLst/>
            </a:prstGeom>
            <a:noFill/>
            <a:ln w="9525">
              <a:noFill/>
              <a:miter lim="800000"/>
              <a:headEnd/>
              <a:tailEnd/>
            </a:ln>
          </p:spPr>
        </p:pic>
        <p:sp>
          <p:nvSpPr>
            <p:cNvPr id="44" name="Rectangle 12"/>
            <p:cNvSpPr>
              <a:spLocks noChangeArrowheads="1"/>
            </p:cNvSpPr>
            <p:nvPr/>
          </p:nvSpPr>
          <p:spPr bwMode="auto">
            <a:xfrm>
              <a:off x="2819400" y="5585619"/>
              <a:ext cx="347691" cy="461665"/>
            </a:xfrm>
            <a:prstGeom prst="rect">
              <a:avLst/>
            </a:prstGeom>
            <a:noFill/>
            <a:ln w="9525">
              <a:noFill/>
              <a:miter lim="800000"/>
            </a:ln>
            <a:effectLst/>
          </p:spPr>
          <p:txBody>
            <a:bodyPr wrap="none">
              <a:spAutoFit/>
            </a:bodyPr>
            <a:lstStyle/>
            <a:p>
              <a:r>
                <a:rPr lang="zh-CN" altLang="en-US" sz="2400" b="1" dirty="0">
                  <a:solidFill>
                    <a:schemeClr val="hlink"/>
                  </a:solidFill>
                </a:rPr>
                <a:t>→</a:t>
              </a:r>
              <a:endParaRPr lang="zh-CN" altLang="en-US" sz="2400" b="1" dirty="0">
                <a:solidFill>
                  <a:schemeClr val="hlink"/>
                </a:solidFill>
              </a:endParaRPr>
            </a:p>
          </p:txBody>
        </p:sp>
        <p:sp>
          <p:nvSpPr>
            <p:cNvPr id="45" name="Rectangle 13"/>
            <p:cNvSpPr>
              <a:spLocks noChangeArrowheads="1"/>
            </p:cNvSpPr>
            <p:nvPr/>
          </p:nvSpPr>
          <p:spPr bwMode="auto">
            <a:xfrm>
              <a:off x="6019800" y="5585619"/>
              <a:ext cx="347691" cy="461665"/>
            </a:xfrm>
            <a:prstGeom prst="rect">
              <a:avLst/>
            </a:prstGeom>
            <a:noFill/>
            <a:ln w="9525">
              <a:noFill/>
              <a:miter lim="800000"/>
            </a:ln>
            <a:effectLst/>
          </p:spPr>
          <p:txBody>
            <a:bodyPr wrap="none">
              <a:spAutoFit/>
            </a:bodyPr>
            <a:lstStyle/>
            <a:p>
              <a:r>
                <a:rPr lang="zh-CN" altLang="en-US" sz="2400" b="1" dirty="0">
                  <a:solidFill>
                    <a:schemeClr val="hlink"/>
                  </a:solidFill>
                </a:rPr>
                <a:t>→</a:t>
              </a:r>
              <a:endParaRPr lang="zh-CN" altLang="en-US" sz="2400" b="1" dirty="0">
                <a:solidFill>
                  <a:schemeClr val="hlink"/>
                </a:solidFill>
              </a:endParaRPr>
            </a:p>
          </p:txBody>
        </p:sp>
      </p:grpSp>
      <p:pic>
        <p:nvPicPr>
          <p:cNvPr id="46" name="Picture 2" descr="E:\植保学院之工作\2017学院工作\2017 山东省农业微生物年报及绩效评估\绩效评估报告\相关证明资料\专著\李多川.jpg"/>
          <p:cNvPicPr>
            <a:picLocks noChangeAspect="1" noChangeArrowheads="1"/>
          </p:cNvPicPr>
          <p:nvPr/>
        </p:nvPicPr>
        <p:blipFill>
          <a:blip r:embed="rId6" cstate="print"/>
          <a:srcRect l="6410" t="4231" r="9744" b="5000"/>
          <a:stretch>
            <a:fillRect/>
          </a:stretch>
        </p:blipFill>
        <p:spPr bwMode="auto">
          <a:xfrm>
            <a:off x="9829290" y="4500100"/>
            <a:ext cx="1595438" cy="1996967"/>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标题 1"/>
          <p:cNvSpPr>
            <a:spLocks noGrp="1"/>
          </p:cNvSpPr>
          <p:nvPr>
            <p:ph type="ctrTitle"/>
          </p:nvPr>
        </p:nvSpPr>
        <p:spPr>
          <a:xfrm>
            <a:off x="-20294" y="3887367"/>
            <a:ext cx="3151187" cy="828675"/>
          </a:xfrm>
        </p:spPr>
        <p:txBody>
          <a:bodyPr/>
          <a:lstStyle/>
          <a:p>
            <a:r>
              <a:rPr lang="zh-CN" altLang="en-US" sz="4400" b="1" dirty="0">
                <a:latin typeface="微软雅黑" panose="020B0503020204020204" pitchFamily="34" charset="-122"/>
                <a:ea typeface="微软雅黑" panose="020B0503020204020204" pitchFamily="34" charset="-122"/>
                <a:sym typeface="+mn-ea"/>
              </a:rPr>
              <a:t>汇</a:t>
            </a:r>
            <a:br>
              <a:rPr lang="en-US" altLang="zh-CN" sz="4400" b="1" dirty="0">
                <a:latin typeface="微软雅黑" panose="020B0503020204020204" pitchFamily="34" charset="-122"/>
                <a:ea typeface="微软雅黑" panose="020B0503020204020204" pitchFamily="34" charset="-122"/>
                <a:sym typeface="+mn-ea"/>
              </a:rPr>
            </a:br>
            <a:r>
              <a:rPr lang="zh-CN" altLang="en-US" sz="4400" b="1" dirty="0">
                <a:latin typeface="微软雅黑" panose="020B0503020204020204" pitchFamily="34" charset="-122"/>
                <a:ea typeface="微软雅黑" panose="020B0503020204020204" pitchFamily="34" charset="-122"/>
                <a:sym typeface="+mn-ea"/>
              </a:rPr>
              <a:t>报</a:t>
            </a:r>
            <a:br>
              <a:rPr lang="en-US" altLang="zh-CN" sz="4400" b="1" dirty="0">
                <a:latin typeface="微软雅黑" panose="020B0503020204020204" pitchFamily="34" charset="-122"/>
                <a:ea typeface="微软雅黑" panose="020B0503020204020204" pitchFamily="34" charset="-122"/>
                <a:sym typeface="+mn-ea"/>
              </a:rPr>
            </a:br>
            <a:r>
              <a:rPr lang="zh-CN" altLang="en-US" sz="4400" b="1" dirty="0">
                <a:latin typeface="微软雅黑" panose="020B0503020204020204" pitchFamily="34" charset="-122"/>
                <a:ea typeface="微软雅黑" panose="020B0503020204020204" pitchFamily="34" charset="-122"/>
                <a:sym typeface="+mn-ea"/>
              </a:rPr>
              <a:t>提</a:t>
            </a:r>
            <a:br>
              <a:rPr lang="en-US" altLang="zh-CN" sz="4400" b="1" dirty="0">
                <a:latin typeface="微软雅黑" panose="020B0503020204020204" pitchFamily="34" charset="-122"/>
                <a:ea typeface="微软雅黑" panose="020B0503020204020204" pitchFamily="34" charset="-122"/>
                <a:sym typeface="+mn-ea"/>
              </a:rPr>
            </a:br>
            <a:r>
              <a:rPr lang="zh-CN" altLang="en-US" sz="4400" b="1" dirty="0">
                <a:latin typeface="微软雅黑" panose="020B0503020204020204" pitchFamily="34" charset="-122"/>
                <a:ea typeface="微软雅黑" panose="020B0503020204020204" pitchFamily="34" charset="-122"/>
                <a:sym typeface="+mn-ea"/>
              </a:rPr>
              <a:t>纲</a:t>
            </a:r>
            <a:endParaRPr lang="zh-CN" altLang="en-US" sz="4400" b="1" dirty="0">
              <a:latin typeface="微软雅黑" panose="020B0503020204020204" pitchFamily="34" charset="-122"/>
              <a:ea typeface="微软雅黑" panose="020B0503020204020204" pitchFamily="34" charset="-122"/>
              <a:sym typeface="+mn-ea"/>
            </a:endParaRPr>
          </a:p>
        </p:txBody>
      </p:sp>
      <p:sp>
        <p:nvSpPr>
          <p:cNvPr id="17410" name="文本框 5123"/>
          <p:cNvSpPr txBox="1">
            <a:spLocks noChangeArrowheads="1"/>
          </p:cNvSpPr>
          <p:nvPr/>
        </p:nvSpPr>
        <p:spPr bwMode="auto">
          <a:xfrm>
            <a:off x="3471990" y="1230694"/>
            <a:ext cx="6932243" cy="4184650"/>
          </a:xfrm>
          <a:prstGeom prst="rect">
            <a:avLst/>
          </a:prstGeom>
          <a:noFill/>
          <a:ln w="9525">
            <a:noFill/>
            <a:miter lim="800000"/>
          </a:ln>
        </p:spPr>
        <p:txBody>
          <a:bodyPr wrap="square">
            <a:spAutoFit/>
          </a:bodyPr>
          <a:lstStyle/>
          <a:p>
            <a:pPr marL="0" indent="0">
              <a:spcBef>
                <a:spcPts val="600"/>
              </a:spcBef>
              <a:spcAft>
                <a:spcPts val="600"/>
              </a:spcAft>
              <a:buClr>
                <a:srgbClr val="FF0000"/>
              </a:buClr>
              <a:buFont typeface="+mj-lt"/>
              <a:buNone/>
            </a:pPr>
            <a:r>
              <a:rPr lang="zh-CN" altLang="en-US" sz="3600" b="1" dirty="0">
                <a:latin typeface="微软雅黑" panose="020B0503020204020204" pitchFamily="34" charset="-122"/>
                <a:ea typeface="微软雅黑" panose="020B0503020204020204" pitchFamily="34" charset="-122"/>
              </a:rPr>
              <a:t>一、学院基本情况</a:t>
            </a:r>
            <a:endParaRPr lang="en-US" altLang="zh-CN" sz="3600" b="1" dirty="0">
              <a:latin typeface="微软雅黑" panose="020B0503020204020204" pitchFamily="34" charset="-122"/>
              <a:ea typeface="微软雅黑" panose="020B0503020204020204" pitchFamily="34" charset="-122"/>
            </a:endParaRPr>
          </a:p>
          <a:p>
            <a:pPr marL="0" indent="0">
              <a:spcBef>
                <a:spcPts val="600"/>
              </a:spcBef>
              <a:spcAft>
                <a:spcPts val="600"/>
              </a:spcAft>
              <a:buClr>
                <a:srgbClr val="FF0000"/>
              </a:buClr>
              <a:buFont typeface="+mj-lt"/>
              <a:buNone/>
            </a:pPr>
            <a:r>
              <a:rPr lang="zh-CN" altLang="en-US" sz="3600" b="1" dirty="0">
                <a:latin typeface="微软雅黑" panose="020B0503020204020204" pitchFamily="34" charset="-122"/>
                <a:ea typeface="微软雅黑" panose="020B0503020204020204" pitchFamily="34" charset="-122"/>
              </a:rPr>
              <a:t>二、学科建设情况</a:t>
            </a:r>
            <a:endParaRPr lang="en-US" altLang="zh-CN" sz="3600" b="1" dirty="0">
              <a:latin typeface="微软雅黑" panose="020B0503020204020204" pitchFamily="34" charset="-122"/>
              <a:ea typeface="微软雅黑" panose="020B0503020204020204" pitchFamily="34" charset="-122"/>
            </a:endParaRPr>
          </a:p>
          <a:p>
            <a:pPr marL="1200150" lvl="1" indent="-742950">
              <a:spcBef>
                <a:spcPts val="600"/>
              </a:spcBef>
              <a:spcAft>
                <a:spcPts val="600"/>
              </a:spcAft>
              <a:buClr>
                <a:srgbClr val="3400F4"/>
              </a:buClr>
              <a:buFont typeface="Wingdings" panose="05000000000000000000" pitchFamily="2" charset="2"/>
              <a:buChar char="l"/>
            </a:pPr>
            <a:r>
              <a:rPr lang="zh-CN" altLang="en-US" sz="3600" b="1" dirty="0">
                <a:latin typeface="微软雅黑" panose="020B0503020204020204" pitchFamily="34" charset="-122"/>
                <a:ea typeface="微软雅黑" panose="020B0503020204020204" pitchFamily="34" charset="-122"/>
              </a:rPr>
              <a:t>师资队伍与资源</a:t>
            </a:r>
            <a:endParaRPr lang="en-US" altLang="zh-CN" sz="3600" b="1" dirty="0">
              <a:latin typeface="微软雅黑" panose="020B0503020204020204" pitchFamily="34" charset="-122"/>
              <a:ea typeface="微软雅黑" panose="020B0503020204020204" pitchFamily="34" charset="-122"/>
            </a:endParaRPr>
          </a:p>
          <a:p>
            <a:pPr marL="1200150" lvl="1" indent="-742950">
              <a:spcBef>
                <a:spcPts val="600"/>
              </a:spcBef>
              <a:spcAft>
                <a:spcPts val="600"/>
              </a:spcAft>
              <a:buClr>
                <a:srgbClr val="3400F4"/>
              </a:buClr>
              <a:buFont typeface="Wingdings" panose="05000000000000000000" pitchFamily="2" charset="2"/>
              <a:buChar char="l"/>
            </a:pPr>
            <a:r>
              <a:rPr lang="zh-CN" altLang="en-US" sz="3600" b="1" dirty="0">
                <a:latin typeface="微软雅黑" panose="020B0503020204020204" pitchFamily="34" charset="-122"/>
                <a:ea typeface="微软雅黑" panose="020B0503020204020204" pitchFamily="34" charset="-122"/>
              </a:rPr>
              <a:t>人才培养质量</a:t>
            </a:r>
            <a:endParaRPr lang="en-US" altLang="zh-CN" sz="3600" b="1" dirty="0">
              <a:latin typeface="微软雅黑" panose="020B0503020204020204" pitchFamily="34" charset="-122"/>
              <a:ea typeface="微软雅黑" panose="020B0503020204020204" pitchFamily="34" charset="-122"/>
            </a:endParaRPr>
          </a:p>
          <a:p>
            <a:pPr marL="1200150" lvl="1" indent="-742950">
              <a:spcBef>
                <a:spcPts val="600"/>
              </a:spcBef>
              <a:spcAft>
                <a:spcPts val="600"/>
              </a:spcAft>
              <a:buClr>
                <a:srgbClr val="3400F4"/>
              </a:buClr>
              <a:buFont typeface="Wingdings" panose="05000000000000000000" pitchFamily="2" charset="2"/>
              <a:buChar char="l"/>
            </a:pPr>
            <a:r>
              <a:rPr lang="zh-CN" altLang="en-US" sz="3600" b="1" dirty="0">
                <a:latin typeface="微软雅黑" panose="020B0503020204020204" pitchFamily="34" charset="-122"/>
                <a:ea typeface="微软雅黑" panose="020B0503020204020204" pitchFamily="34" charset="-122"/>
              </a:rPr>
              <a:t>科学研究水平</a:t>
            </a:r>
            <a:endParaRPr lang="en-US" altLang="zh-CN" sz="3600" b="1" dirty="0">
              <a:latin typeface="微软雅黑" panose="020B0503020204020204" pitchFamily="34" charset="-122"/>
              <a:ea typeface="微软雅黑" panose="020B0503020204020204" pitchFamily="34" charset="-122"/>
            </a:endParaRPr>
          </a:p>
          <a:p>
            <a:pPr marL="1200150" lvl="1" indent="-742950">
              <a:spcBef>
                <a:spcPts val="600"/>
              </a:spcBef>
              <a:spcAft>
                <a:spcPts val="600"/>
              </a:spcAft>
              <a:buClr>
                <a:srgbClr val="3400F4"/>
              </a:buClr>
              <a:buFont typeface="Wingdings" panose="05000000000000000000" pitchFamily="2" charset="2"/>
              <a:buChar char="l"/>
            </a:pPr>
            <a:r>
              <a:rPr lang="zh-CN" altLang="en-US" sz="3600" b="1" dirty="0">
                <a:latin typeface="微软雅黑" panose="020B0503020204020204" pitchFamily="34" charset="-122"/>
                <a:ea typeface="微软雅黑" panose="020B0503020204020204" pitchFamily="34" charset="-122"/>
              </a:rPr>
              <a:t>社会服务与学科声誉</a:t>
            </a:r>
            <a:endParaRPr lang="en-US" altLang="zh-CN" sz="3600" b="1" dirty="0">
              <a:latin typeface="微软雅黑" panose="020B0503020204020204" pitchFamily="34" charset="-122"/>
              <a:ea typeface="微软雅黑" panose="020B0503020204020204" pitchFamily="34" charset="-122"/>
            </a:endParaRPr>
          </a:p>
        </p:txBody>
      </p:sp>
      <p:grpSp>
        <p:nvGrpSpPr>
          <p:cNvPr id="2" name="Group 3"/>
          <p:cNvGrpSpPr/>
          <p:nvPr/>
        </p:nvGrpSpPr>
        <p:grpSpPr bwMode="auto">
          <a:xfrm>
            <a:off x="7938" y="-34925"/>
            <a:ext cx="12149137" cy="6875463"/>
            <a:chOff x="0" y="-140"/>
            <a:chExt cx="5773" cy="4469"/>
          </a:xfrm>
        </p:grpSpPr>
        <p:sp>
          <p:nvSpPr>
            <p:cNvPr id="17414" name="Rectangle 4"/>
            <p:cNvSpPr>
              <a:spLocks noChangeArrowheads="1"/>
            </p:cNvSpPr>
            <p:nvPr/>
          </p:nvSpPr>
          <p:spPr bwMode="auto">
            <a:xfrm>
              <a:off x="13" y="-106"/>
              <a:ext cx="5760" cy="510"/>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pPr algn="ctr"/>
              <a:endParaRPr lang="zh-CN" altLang="en-US">
                <a:latin typeface="Century Gothic" panose="020B0502020202020204"/>
              </a:endParaRPr>
            </a:p>
          </p:txBody>
        </p:sp>
        <p:pic>
          <p:nvPicPr>
            <p:cNvPr id="17415"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70" y="-140"/>
              <a:ext cx="1951" cy="578"/>
            </a:xfrm>
            <a:prstGeom prst="rect">
              <a:avLst/>
            </a:prstGeom>
            <a:noFill/>
            <a:ln w="9525">
              <a:noFill/>
              <a:miter lim="800000"/>
              <a:headEnd/>
              <a:tailEnd/>
            </a:ln>
          </p:spPr>
        </p:pic>
        <p:sp>
          <p:nvSpPr>
            <p:cNvPr id="17416" name="Rectangle 6"/>
            <p:cNvSpPr>
              <a:spLocks noChangeArrowheads="1"/>
            </p:cNvSpPr>
            <p:nvPr/>
          </p:nvSpPr>
          <p:spPr bwMode="auto">
            <a:xfrm>
              <a:off x="0" y="4110"/>
              <a:ext cx="5760" cy="210"/>
            </a:xfrm>
            <a:prstGeom prst="rect">
              <a:avLst/>
            </a:prstGeom>
            <a:solidFill>
              <a:srgbClr val="004AB8"/>
            </a:solidFill>
            <a:ln w="9525">
              <a:noFill/>
              <a:miter lim="800000"/>
            </a:ln>
          </p:spPr>
          <p:txBody>
            <a:bodyPr wrap="none" anchor="ctr"/>
            <a:lstStyle/>
            <a:p>
              <a:pPr algn="ctr"/>
              <a:endParaRPr lang="zh-CN" altLang="en-US">
                <a:latin typeface="Century Gothic" panose="020B0502020202020204"/>
              </a:endParaRPr>
            </a:p>
          </p:txBody>
        </p:sp>
        <p:sp>
          <p:nvSpPr>
            <p:cNvPr id="17417" name="Text Box 7"/>
            <p:cNvSpPr txBox="1">
              <a:spLocks noChangeArrowheads="1"/>
            </p:cNvSpPr>
            <p:nvPr/>
          </p:nvSpPr>
          <p:spPr bwMode="auto">
            <a:xfrm>
              <a:off x="70" y="4110"/>
              <a:ext cx="5647" cy="219"/>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Times New Roman" panose="02020603050405020304" pitchFamily="18" charset="0"/>
                  <a:ea typeface="微软雅黑" panose="020B0503020204020204" pitchFamily="34" charset="-122"/>
                </a:rPr>
                <a:t>植物保护学院     </a:t>
              </a:r>
              <a:r>
                <a:rPr lang="en-US" altLang="zh-CN" sz="1600" b="1">
                  <a:solidFill>
                    <a:schemeClr val="bg1"/>
                  </a:solidFill>
                  <a:latin typeface="Times New Roman" panose="02020603050405020304" pitchFamily="18" charset="0"/>
                  <a:ea typeface="微软雅黑" panose="020B0503020204020204" pitchFamily="34" charset="-122"/>
                </a:rPr>
                <a:t>College of Plant Protection</a:t>
              </a:r>
              <a:endParaRPr lang="en-US" altLang="zh-CN" sz="1600" b="1">
                <a:solidFill>
                  <a:schemeClr val="bg1"/>
                </a:solidFill>
                <a:latin typeface="Times New Roman" panose="02020603050405020304" pitchFamily="18" charset="0"/>
                <a:ea typeface="微软雅黑" panose="020B0503020204020204" pitchFamily="34" charset="-122"/>
              </a:endParaRPr>
            </a:p>
          </p:txBody>
        </p:sp>
      </p:grpSp>
      <p:pic>
        <p:nvPicPr>
          <p:cNvPr id="17412"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2" name="Line 6"/>
          <p:cNvSpPr>
            <a:spLocks noChangeShapeType="1"/>
          </p:cNvSpPr>
          <p:nvPr/>
        </p:nvSpPr>
        <p:spPr bwMode="auto">
          <a:xfrm rot="5400000">
            <a:off x="-217489" y="3677518"/>
            <a:ext cx="5544000" cy="0"/>
          </a:xfrm>
          <a:prstGeom prst="line">
            <a:avLst/>
          </a:prstGeom>
          <a:noFill/>
          <a:ln w="76200" cmpd="thickThin">
            <a:solidFill>
              <a:srgbClr val="00B050"/>
            </a:solidFill>
            <a:miter lim="800000"/>
          </a:ln>
        </p:spPr>
        <p:txBody>
          <a:bodyPr/>
          <a:lstStyle/>
          <a:p>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2" name="内容占位符 2"/>
          <p:cNvSpPr txBox="1"/>
          <p:nvPr/>
        </p:nvSpPr>
        <p:spPr>
          <a:xfrm>
            <a:off x="451558" y="2280932"/>
            <a:ext cx="10455669" cy="1481957"/>
          </a:xfrm>
          <a:prstGeom prst="rect">
            <a:avLst/>
          </a:prstGeom>
        </p:spPr>
        <p:txBody>
          <a:bodyPr>
            <a:normAutofit/>
          </a:bodyPr>
          <a:lstStyle/>
          <a:p>
            <a:pPr marL="0" marR="0" lvl="0" indent="-228600" algn="just" defTabSz="914400" rtl="0" eaLnBrk="1" fontAlgn="base" latinLnBrk="0" hangingPunct="1">
              <a:lnSpc>
                <a:spcPct val="150000"/>
              </a:lnSpc>
              <a:spcBef>
                <a:spcPts val="1000"/>
              </a:spcBef>
              <a:spcAft>
                <a:spcPts val="600"/>
              </a:spcAft>
              <a:buClr>
                <a:srgbClr val="FF0000"/>
              </a:buClr>
              <a:buSzTx/>
              <a:buFont typeface="Wingdings" panose="05000000000000000000" pitchFamily="2" charset="2"/>
              <a:buChar char="u"/>
              <a:defRPr/>
            </a:pP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 研发了</a:t>
            </a:r>
            <a:r>
              <a:rPr kumimoji="0" lang="zh-CN" altLang="en-US" sz="2000" b="1" i="0" u="none" strike="noStrike" kern="1200" cap="none" spc="0" normalizeH="0" baseline="0" noProof="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棉隆、氯化苦、1,3-D</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等替代药剂的水乳剂、微粒剂等</a:t>
            </a:r>
            <a:r>
              <a:rPr kumimoji="0" lang="zh-CN" altLang="en-US" sz="2000" b="1" i="0" u="none" strike="noStrike" kern="1200" cap="none" spc="0" normalizeH="0" baseline="0" noProof="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新剂型和配套应用技术</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，制定山东省地方标准5项，在山东及周边地区蔬菜产区示范推广近30万亩，增收节支7.8亿元。2015年通过验收和鉴定，</a:t>
            </a:r>
            <a:r>
              <a:rPr kumimoji="0" lang="zh-CN" altLang="en-US" sz="2000" b="1" i="0" u="none" strike="noStrike" kern="1200" cap="none" spc="0" normalizeH="0" baseline="0" noProof="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达到国际先进水平</a:t>
            </a: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黑体" panose="02010609060101010101" pitchFamily="49" charset="-122"/>
                <a:cs typeface="Times New Roman" panose="02020603050405020304" pitchFamily="18" charset="0"/>
                <a:sym typeface="+mn-ea"/>
              </a:rPr>
              <a:t>。</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23" name="组合 24"/>
          <p:cNvGrpSpPr/>
          <p:nvPr/>
        </p:nvGrpSpPr>
        <p:grpSpPr>
          <a:xfrm>
            <a:off x="589390" y="3764797"/>
            <a:ext cx="10495676" cy="2601442"/>
            <a:chOff x="571718" y="3222166"/>
            <a:chExt cx="10316999" cy="2601442"/>
          </a:xfrm>
        </p:grpSpPr>
        <p:pic>
          <p:nvPicPr>
            <p:cNvPr id="24" name="图片 3"/>
            <p:cNvPicPr>
              <a:picLocks noChangeAspect="1"/>
            </p:cNvPicPr>
            <p:nvPr/>
          </p:nvPicPr>
          <p:blipFill>
            <a:blip r:embed="rId3" cstate="print"/>
            <a:stretch>
              <a:fillRect/>
            </a:stretch>
          </p:blipFill>
          <p:spPr>
            <a:xfrm>
              <a:off x="7373575" y="3264206"/>
              <a:ext cx="3515142" cy="2548014"/>
            </a:xfrm>
            <a:prstGeom prst="rect">
              <a:avLst/>
            </a:prstGeom>
          </p:spPr>
        </p:pic>
        <p:pic>
          <p:nvPicPr>
            <p:cNvPr id="25" name="图片 4"/>
            <p:cNvPicPr>
              <a:picLocks noChangeAspect="1"/>
            </p:cNvPicPr>
            <p:nvPr/>
          </p:nvPicPr>
          <p:blipFill>
            <a:blip r:embed="rId4" cstate="print"/>
            <a:stretch>
              <a:fillRect/>
            </a:stretch>
          </p:blipFill>
          <p:spPr>
            <a:xfrm>
              <a:off x="571718" y="3222166"/>
              <a:ext cx="3464253" cy="2601442"/>
            </a:xfrm>
            <a:prstGeom prst="rect">
              <a:avLst/>
            </a:prstGeom>
          </p:spPr>
        </p:pic>
        <p:pic>
          <p:nvPicPr>
            <p:cNvPr id="26" name="图片 5"/>
            <p:cNvPicPr>
              <a:picLocks noChangeAspect="1"/>
            </p:cNvPicPr>
            <p:nvPr/>
          </p:nvPicPr>
          <p:blipFill>
            <a:blip r:embed="rId5" cstate="print"/>
            <a:stretch>
              <a:fillRect/>
            </a:stretch>
          </p:blipFill>
          <p:spPr>
            <a:xfrm>
              <a:off x="4042630" y="3253695"/>
              <a:ext cx="3346144" cy="2558525"/>
            </a:xfrm>
            <a:prstGeom prst="rect">
              <a:avLst/>
            </a:prstGeom>
          </p:spPr>
        </p:pic>
      </p:grpSp>
      <p:sp>
        <p:nvSpPr>
          <p:cNvPr id="27" name="矩形 25"/>
          <p:cNvSpPr/>
          <p:nvPr/>
        </p:nvSpPr>
        <p:spPr>
          <a:xfrm>
            <a:off x="472198" y="1674571"/>
            <a:ext cx="4765767" cy="645160"/>
          </a:xfrm>
          <a:prstGeom prst="rect">
            <a:avLst/>
          </a:prstGeom>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9</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mn-ea"/>
              </a:rPr>
              <a:t>甲基溴替代技术研究</a:t>
            </a:r>
            <a:endParaRPr lang="zh-CN" altLang="en-US" sz="24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7" name="矩形 25"/>
          <p:cNvSpPr/>
          <p:nvPr/>
        </p:nvSpPr>
        <p:spPr>
          <a:xfrm>
            <a:off x="472198" y="1674571"/>
            <a:ext cx="4765767" cy="645160"/>
          </a:xfrm>
          <a:prstGeom prst="rect">
            <a:avLst/>
          </a:prstGeom>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9</a:t>
            </a:r>
            <a:r>
              <a:rPr lang="zh-CN" altLang="en-US"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mn-ea"/>
              </a:rPr>
              <a:t>甲基溴替代技术研究</a:t>
            </a:r>
            <a:endParaRPr lang="zh-CN" altLang="en-US" sz="2400" b="1" dirty="0">
              <a:solidFill>
                <a:srgbClr val="FF0000"/>
              </a:solidFill>
              <a:latin typeface="黑体" panose="02010609060101010101" pitchFamily="49" charset="-122"/>
              <a:ea typeface="黑体" panose="02010609060101010101" pitchFamily="49" charset="-122"/>
            </a:endParaRPr>
          </a:p>
        </p:txBody>
      </p:sp>
      <p:pic>
        <p:nvPicPr>
          <p:cNvPr id="16" name="图片 2"/>
          <p:cNvPicPr>
            <a:picLocks noChangeAspect="1"/>
          </p:cNvPicPr>
          <p:nvPr/>
        </p:nvPicPr>
        <p:blipFill>
          <a:blip r:embed="rId3" cstate="print"/>
          <a:stretch>
            <a:fillRect/>
          </a:stretch>
        </p:blipFill>
        <p:spPr>
          <a:xfrm>
            <a:off x="7266648" y="1633670"/>
            <a:ext cx="4739235" cy="4692703"/>
          </a:xfrm>
          <a:prstGeom prst="rect">
            <a:avLst/>
          </a:prstGeom>
        </p:spPr>
      </p:pic>
      <p:sp>
        <p:nvSpPr>
          <p:cNvPr id="17" name="文本框 3"/>
          <p:cNvSpPr txBox="1"/>
          <p:nvPr/>
        </p:nvSpPr>
        <p:spPr>
          <a:xfrm>
            <a:off x="453230" y="2370891"/>
            <a:ext cx="6567681" cy="1311128"/>
          </a:xfrm>
          <a:prstGeom prst="rect">
            <a:avLst/>
          </a:prstGeom>
          <a:noFill/>
        </p:spPr>
        <p:txBody>
          <a:bodyPr wrap="square" rtlCol="0" anchor="t">
            <a:spAutoFit/>
          </a:bodyPr>
          <a:lstStyle/>
          <a:p>
            <a:pPr indent="0" algn="just" fontAlgn="auto">
              <a:lnSpc>
                <a:spcPct val="110000"/>
              </a:lnSpc>
              <a:spcBef>
                <a:spcPts val="0"/>
              </a:spcBef>
              <a:spcAft>
                <a:spcPts val="0"/>
              </a:spcAft>
              <a:buClr>
                <a:srgbClr val="FF0000"/>
              </a:buClr>
              <a:buFont typeface="Wingdings" panose="05000000000000000000" pitchFamily="2" charset="2"/>
              <a:buNone/>
              <a:defRPr/>
            </a:pPr>
            <a:r>
              <a:rPr lang="zh-CN" altLang="en-US" sz="2400" b="1" dirty="0">
                <a:latin typeface="黑体" panose="02010609060101010101" pitchFamily="49" charset="-122"/>
                <a:ea typeface="黑体" panose="02010609060101010101" pitchFamily="49" charset="-122"/>
              </a:rPr>
              <a:t>采用单宁、铁等</a:t>
            </a:r>
            <a:r>
              <a:rPr lang="zh-CN" altLang="en-US" sz="2400" b="1" dirty="0">
                <a:solidFill>
                  <a:srgbClr val="FF0000"/>
                </a:solidFill>
                <a:latin typeface="黑体" panose="02010609060101010101" pitchFamily="49" charset="-122"/>
                <a:ea typeface="黑体" panose="02010609060101010101" pitchFamily="49" charset="-122"/>
              </a:rPr>
              <a:t>可降解材料</a:t>
            </a:r>
            <a:r>
              <a:rPr lang="zh-CN" altLang="en-US" sz="2400" b="1" dirty="0">
                <a:latin typeface="黑体" panose="02010609060101010101" pitchFamily="49" charset="-122"/>
                <a:ea typeface="黑体" panose="02010609060101010101" pitchFamily="49" charset="-122"/>
              </a:rPr>
              <a:t>，研发出新型的吡唑醚菌酯微胶囊，在</a:t>
            </a:r>
            <a:r>
              <a:rPr lang="zh-CN" altLang="en-US" sz="2400" b="1" dirty="0">
                <a:solidFill>
                  <a:srgbClr val="FF0000"/>
                </a:solidFill>
                <a:latin typeface="黑体" panose="02010609060101010101" pitchFamily="49" charset="-122"/>
                <a:ea typeface="黑体" panose="02010609060101010101" pitchFamily="49" charset="-122"/>
              </a:rPr>
              <a:t>保持</a:t>
            </a:r>
            <a:r>
              <a:rPr lang="zh-CN" altLang="en-US" sz="2400" b="1" dirty="0">
                <a:latin typeface="黑体" panose="02010609060101010101" pitchFamily="49" charset="-122"/>
                <a:ea typeface="黑体" panose="02010609060101010101" pitchFamily="49" charset="-122"/>
              </a:rPr>
              <a:t>原有</a:t>
            </a:r>
            <a:r>
              <a:rPr lang="zh-CN" altLang="en-US" sz="2400" b="1" dirty="0">
                <a:solidFill>
                  <a:srgbClr val="FF0000"/>
                </a:solidFill>
                <a:latin typeface="黑体" panose="02010609060101010101" pitchFamily="49" charset="-122"/>
                <a:ea typeface="黑体" panose="02010609060101010101" pitchFamily="49" charset="-122"/>
              </a:rPr>
              <a:t>防病效果</a:t>
            </a:r>
            <a:r>
              <a:rPr lang="zh-CN" altLang="en-US" sz="2400" b="1" dirty="0">
                <a:latin typeface="黑体" panose="02010609060101010101" pitchFamily="49" charset="-122"/>
                <a:ea typeface="黑体" panose="02010609060101010101" pitchFamily="49" charset="-122"/>
              </a:rPr>
              <a:t>前提下，</a:t>
            </a:r>
            <a:r>
              <a:rPr lang="zh-CN" altLang="en-US" sz="2400" b="1" dirty="0">
                <a:solidFill>
                  <a:srgbClr val="FF0000"/>
                </a:solidFill>
                <a:latin typeface="黑体" panose="02010609060101010101" pitchFamily="49" charset="-122"/>
                <a:ea typeface="黑体" panose="02010609060101010101" pitchFamily="49" charset="-122"/>
              </a:rPr>
              <a:t>降低</a:t>
            </a:r>
            <a:r>
              <a:rPr lang="zh-CN" altLang="en-US" sz="2400" b="1" dirty="0">
                <a:latin typeface="黑体" panose="02010609060101010101" pitchFamily="49" charset="-122"/>
                <a:ea typeface="黑体" panose="02010609060101010101" pitchFamily="49" charset="-122"/>
              </a:rPr>
              <a:t>对水生生物的</a:t>
            </a:r>
            <a:r>
              <a:rPr lang="zh-CN" altLang="en-US" sz="2400" b="1" dirty="0">
                <a:solidFill>
                  <a:srgbClr val="FF0000"/>
                </a:solidFill>
                <a:latin typeface="黑体" panose="02010609060101010101" pitchFamily="49" charset="-122"/>
                <a:ea typeface="黑体" panose="02010609060101010101" pitchFamily="49" charset="-122"/>
              </a:rPr>
              <a:t>毒性</a:t>
            </a:r>
            <a:r>
              <a:rPr lang="zh-CN" altLang="en-US" sz="2400" b="1" dirty="0">
                <a:latin typeface="黑体" panose="02010609060101010101" pitchFamily="49" charset="-122"/>
                <a:ea typeface="黑体" panose="02010609060101010101" pitchFamily="49" charset="-122"/>
              </a:rPr>
              <a:t>。</a:t>
            </a:r>
            <a:endParaRPr lang="zh-CN" altLang="en-US" sz="2400" b="1" dirty="0">
              <a:latin typeface="黑体" panose="02010609060101010101" pitchFamily="49" charset="-122"/>
              <a:ea typeface="黑体" panose="02010609060101010101" pitchFamily="49" charset="-122"/>
            </a:endParaRPr>
          </a:p>
        </p:txBody>
      </p:sp>
      <p:pic>
        <p:nvPicPr>
          <p:cNvPr id="23" name="图片 4" descr="359c495e583d2cb170b1b9ec30f93d33419663_jpg"/>
          <p:cNvPicPr>
            <a:picLocks noChangeAspect="1"/>
          </p:cNvPicPr>
          <p:nvPr/>
        </p:nvPicPr>
        <p:blipFill>
          <a:blip r:embed="rId4" cstate="print"/>
          <a:srcRect t="20101" r="14600" b="56591"/>
          <a:stretch>
            <a:fillRect/>
          </a:stretch>
        </p:blipFill>
        <p:spPr>
          <a:xfrm>
            <a:off x="247228" y="3934765"/>
            <a:ext cx="6742152" cy="1820545"/>
          </a:xfrm>
          <a:prstGeom prst="rect">
            <a:avLst/>
          </a:prstGeom>
        </p:spPr>
      </p:pic>
      <p:sp>
        <p:nvSpPr>
          <p:cNvPr id="28" name="文本框 6"/>
          <p:cNvSpPr txBox="1"/>
          <p:nvPr/>
        </p:nvSpPr>
        <p:spPr>
          <a:xfrm>
            <a:off x="1225897" y="5870080"/>
            <a:ext cx="3981786" cy="389530"/>
          </a:xfrm>
          <a:prstGeom prst="rect">
            <a:avLst/>
          </a:prstGeom>
          <a:noFill/>
        </p:spPr>
        <p:txBody>
          <a:bodyPr wrap="square" rtlCol="0" anchor="t">
            <a:spAutoFit/>
          </a:bodyPr>
          <a:lstStyle/>
          <a:p>
            <a:pPr algn="ctr" fontAlgn="auto">
              <a:lnSpc>
                <a:spcPct val="110000"/>
              </a:lnSpc>
              <a:spcBef>
                <a:spcPts val="0"/>
              </a:spcBef>
              <a:spcAft>
                <a:spcPts val="0"/>
              </a:spcAft>
              <a:buClr>
                <a:srgbClr val="FF0000"/>
              </a:buClr>
              <a:buFont typeface="Wingdings" panose="05000000000000000000" pitchFamily="2" charset="2"/>
              <a:defRPr/>
            </a:pPr>
            <a:r>
              <a:rPr lang="zh-CN" altLang="en-US" sz="2000" b="1" dirty="0">
                <a:latin typeface="黑体" panose="02010609060101010101" pitchFamily="49" charset="-122"/>
                <a:ea typeface="黑体" panose="02010609060101010101" pitchFamily="49" charset="-122"/>
              </a:rPr>
              <a:t>影响因子</a:t>
            </a:r>
            <a:r>
              <a:rPr lang="en-US" altLang="zh-CN" sz="2000" b="1" dirty="0">
                <a:solidFill>
                  <a:srgbClr val="C00000"/>
                </a:solidFill>
                <a:latin typeface="黑体" panose="02010609060101010101" pitchFamily="49" charset="-122"/>
                <a:ea typeface="黑体" panose="02010609060101010101" pitchFamily="49" charset="-122"/>
              </a:rPr>
              <a:t>IF</a:t>
            </a:r>
            <a:r>
              <a:rPr lang="zh-CN" altLang="en-US" sz="2000" b="1" dirty="0">
                <a:solidFill>
                  <a:srgbClr val="C00000"/>
                </a:solidFill>
                <a:latin typeface="黑体" panose="02010609060101010101" pitchFamily="49" charset="-122"/>
                <a:ea typeface="黑体" panose="02010609060101010101" pitchFamily="49" charset="-122"/>
              </a:rPr>
              <a:t>：1</a:t>
            </a:r>
            <a:r>
              <a:rPr lang="en-US" altLang="zh-CN" sz="2000" b="1" dirty="0">
                <a:solidFill>
                  <a:srgbClr val="C00000"/>
                </a:solidFill>
                <a:latin typeface="黑体" panose="02010609060101010101" pitchFamily="49" charset="-122"/>
                <a:ea typeface="黑体" panose="02010609060101010101" pitchFamily="49" charset="-122"/>
              </a:rPr>
              <a:t>2</a:t>
            </a:r>
            <a:r>
              <a:rPr lang="zh-CN" altLang="en-US" sz="2000" b="1" dirty="0">
                <a:solidFill>
                  <a:srgbClr val="C00000"/>
                </a:solidFill>
                <a:latin typeface="黑体" panose="02010609060101010101" pitchFamily="49" charset="-122"/>
                <a:ea typeface="黑体" panose="02010609060101010101" pitchFamily="49" charset="-122"/>
              </a:rPr>
              <a:t>.</a:t>
            </a:r>
            <a:r>
              <a:rPr lang="en-US" altLang="zh-CN" sz="2000" b="1" dirty="0">
                <a:solidFill>
                  <a:srgbClr val="C00000"/>
                </a:solidFill>
                <a:latin typeface="黑体" panose="02010609060101010101" pitchFamily="49" charset="-122"/>
                <a:ea typeface="黑体" panose="02010609060101010101" pitchFamily="49" charset="-122"/>
              </a:rPr>
              <a:t>1</a:t>
            </a:r>
            <a:r>
              <a:rPr lang="zh-CN" altLang="en-US" sz="2000" b="1" dirty="0">
                <a:solidFill>
                  <a:srgbClr val="C00000"/>
                </a:solidFill>
                <a:latin typeface="黑体" panose="02010609060101010101" pitchFamily="49" charset="-122"/>
                <a:ea typeface="黑体" panose="02010609060101010101" pitchFamily="49" charset="-122"/>
              </a:rPr>
              <a:t>2</a:t>
            </a:r>
            <a:endParaRPr lang="zh-CN" altLang="en-US" sz="2000" b="1" dirty="0">
              <a:solidFill>
                <a:srgbClr val="C00000"/>
              </a:solidFill>
              <a:latin typeface="黑体" panose="02010609060101010101" pitchFamily="49" charset="-122"/>
              <a:ea typeface="黑体" panose="02010609060101010101"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重要研究成果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7" name="矩形 25"/>
          <p:cNvSpPr/>
          <p:nvPr/>
        </p:nvSpPr>
        <p:spPr>
          <a:xfrm>
            <a:off x="472198" y="1674571"/>
            <a:ext cx="7042178" cy="646331"/>
          </a:xfrm>
          <a:prstGeom prst="rect">
            <a:avLst/>
          </a:prstGeom>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成果</a:t>
            </a:r>
            <a:r>
              <a:rPr lang="en-US" altLang="zh-CN" sz="2400" b="1" dirty="0">
                <a:solidFill>
                  <a:srgbClr val="FF0000"/>
                </a:solidFill>
                <a:latin typeface="黑体" panose="02010609060101010101" pitchFamily="49" charset="-122"/>
                <a:ea typeface="黑体" panose="02010609060101010101" pitchFamily="49" charset="-122"/>
              </a:rPr>
              <a:t>10</a:t>
            </a:r>
            <a:r>
              <a:rPr lang="zh-CN" altLang="en-US" sz="2400" b="1" dirty="0">
                <a:solidFill>
                  <a:srgbClr val="FF0000"/>
                </a:solidFill>
                <a:latin typeface="黑体" panose="02010609060101010101" pitchFamily="49" charset="-122"/>
                <a:ea typeface="黑体" panose="02010609060101010101" pitchFamily="49" charset="-122"/>
              </a:rPr>
              <a:t>：</a:t>
            </a:r>
            <a:r>
              <a:rPr lang="en-US" altLang="zh-CN" sz="2400" b="1" dirty="0">
                <a:solidFill>
                  <a:srgbClr val="FF0000"/>
                </a:solidFill>
                <a:latin typeface="黑体" panose="02010609060101010101" pitchFamily="49" charset="-122"/>
                <a:ea typeface="黑体" panose="02010609060101010101" pitchFamily="49" charset="-122"/>
                <a:sym typeface="+mn-ea"/>
              </a:rPr>
              <a:t>RNA</a:t>
            </a:r>
            <a:r>
              <a:rPr lang="zh-CN" altLang="en-US" sz="2400" b="1" dirty="0">
                <a:solidFill>
                  <a:srgbClr val="FF0000"/>
                </a:solidFill>
                <a:latin typeface="黑体" panose="02010609060101010101" pitchFamily="49" charset="-122"/>
                <a:ea typeface="黑体" panose="02010609060101010101" pitchFamily="49" charset="-122"/>
                <a:sym typeface="+mn-ea"/>
              </a:rPr>
              <a:t>病毒不依赖帽子翻译调控机制新突破</a:t>
            </a:r>
            <a:endParaRPr lang="zh-CN" altLang="en-US" sz="2400" b="1" dirty="0">
              <a:solidFill>
                <a:srgbClr val="FF0000"/>
              </a:solidFill>
              <a:latin typeface="黑体" panose="02010609060101010101" pitchFamily="49" charset="-122"/>
              <a:ea typeface="黑体" panose="02010609060101010101" pitchFamily="49" charset="-122"/>
            </a:endParaRPr>
          </a:p>
        </p:txBody>
      </p:sp>
      <p:sp>
        <p:nvSpPr>
          <p:cNvPr id="17" name="文本框 3"/>
          <p:cNvSpPr txBox="1"/>
          <p:nvPr/>
        </p:nvSpPr>
        <p:spPr>
          <a:xfrm>
            <a:off x="453230" y="2370891"/>
            <a:ext cx="6567681" cy="904863"/>
          </a:xfrm>
          <a:prstGeom prst="rect">
            <a:avLst/>
          </a:prstGeom>
          <a:noFill/>
        </p:spPr>
        <p:txBody>
          <a:bodyPr wrap="square" rtlCol="0" anchor="t">
            <a:spAutoFit/>
          </a:bodyPr>
          <a:lstStyle/>
          <a:p>
            <a:pPr indent="0" algn="just" fontAlgn="auto">
              <a:lnSpc>
                <a:spcPct val="110000"/>
              </a:lnSpc>
              <a:spcBef>
                <a:spcPts val="0"/>
              </a:spcBef>
              <a:spcAft>
                <a:spcPts val="0"/>
              </a:spcAft>
              <a:buClr>
                <a:srgbClr val="FF0000"/>
              </a:buClr>
              <a:buFont typeface="Wingdings" panose="05000000000000000000" pitchFamily="2" charset="2"/>
              <a:buNone/>
              <a:defRPr/>
            </a:pPr>
            <a:r>
              <a:rPr lang="zh-CN" altLang="en-US" sz="2400" b="1" dirty="0">
                <a:latin typeface="黑体" panose="02010609060101010101" pitchFamily="49" charset="-122"/>
                <a:ea typeface="黑体" panose="02010609060101010101" pitchFamily="49" charset="-122"/>
              </a:rPr>
              <a:t>小麦黄花叶病毒</a:t>
            </a:r>
            <a:r>
              <a:rPr lang="en-US" altLang="zh-CN" sz="2400" b="1" dirty="0">
                <a:latin typeface="黑体" panose="02010609060101010101" pitchFamily="49" charset="-122"/>
                <a:ea typeface="黑体" panose="02010609060101010101" pitchFamily="49" charset="-122"/>
              </a:rPr>
              <a:t>RNA1</a:t>
            </a:r>
            <a:r>
              <a:rPr lang="zh-CN" altLang="en-US" sz="2400" b="1" dirty="0">
                <a:latin typeface="黑体" panose="02010609060101010101" pitchFamily="49" charset="-122"/>
                <a:ea typeface="黑体" panose="02010609060101010101" pitchFamily="49" charset="-122"/>
              </a:rPr>
              <a:t>的不依赖帽子翻译调控元件处于平衡态，精准调控翻译水平。</a:t>
            </a:r>
            <a:endParaRPr lang="zh-CN" altLang="en-US" sz="2400" b="1" dirty="0">
              <a:latin typeface="黑体" panose="02010609060101010101" pitchFamily="49" charset="-122"/>
              <a:ea typeface="黑体" panose="02010609060101010101" pitchFamily="49" charset="-122"/>
            </a:endParaRPr>
          </a:p>
        </p:txBody>
      </p:sp>
      <p:sp>
        <p:nvSpPr>
          <p:cNvPr id="28" name="文本框 6"/>
          <p:cNvSpPr txBox="1"/>
          <p:nvPr/>
        </p:nvSpPr>
        <p:spPr>
          <a:xfrm>
            <a:off x="1225897" y="5870080"/>
            <a:ext cx="3981786" cy="769441"/>
          </a:xfrm>
          <a:prstGeom prst="rect">
            <a:avLst/>
          </a:prstGeom>
          <a:noFill/>
        </p:spPr>
        <p:txBody>
          <a:bodyPr wrap="square" rtlCol="0" anchor="t">
            <a:spAutoFit/>
          </a:bodyPr>
          <a:lstStyle/>
          <a:p>
            <a:pPr algn="ctr" fontAlgn="auto">
              <a:lnSpc>
                <a:spcPct val="110000"/>
              </a:lnSpc>
              <a:spcBef>
                <a:spcPts val="0"/>
              </a:spcBef>
              <a:spcAft>
                <a:spcPts val="0"/>
              </a:spcAft>
              <a:buClr>
                <a:srgbClr val="FF0000"/>
              </a:buClr>
              <a:buFont typeface="Wingdings" panose="05000000000000000000" pitchFamily="2" charset="2"/>
              <a:defRPr/>
            </a:pPr>
            <a:r>
              <a:rPr lang="zh-CN" altLang="en-US" sz="2000" b="1" dirty="0">
                <a:latin typeface="黑体" panose="02010609060101010101" pitchFamily="49" charset="-122"/>
                <a:ea typeface="黑体" panose="02010609060101010101" pitchFamily="49" charset="-122"/>
              </a:rPr>
              <a:t>发表在</a:t>
            </a:r>
            <a:r>
              <a:rPr lang="en-US" altLang="zh-CN" sz="2000" b="1" dirty="0">
                <a:latin typeface="黑体" panose="02010609060101010101" pitchFamily="49" charset="-122"/>
                <a:ea typeface="黑体" panose="02010609060101010101" pitchFamily="49" charset="-122"/>
              </a:rPr>
              <a:t>Nucleic Acids Research</a:t>
            </a:r>
            <a:r>
              <a:rPr lang="zh-CN" altLang="en-US" sz="2000" b="1" dirty="0">
                <a:latin typeface="黑体" panose="02010609060101010101" pitchFamily="49" charset="-122"/>
                <a:ea typeface="黑体" panose="02010609060101010101" pitchFamily="49" charset="-122"/>
              </a:rPr>
              <a:t>，影响因子</a:t>
            </a:r>
            <a:r>
              <a:rPr lang="en-US" altLang="zh-CN" sz="2000" b="1" dirty="0">
                <a:solidFill>
                  <a:srgbClr val="C00000"/>
                </a:solidFill>
                <a:latin typeface="黑体" panose="02010609060101010101" pitchFamily="49" charset="-122"/>
                <a:ea typeface="黑体" panose="02010609060101010101" pitchFamily="49" charset="-122"/>
              </a:rPr>
              <a:t>IF</a:t>
            </a:r>
            <a:r>
              <a:rPr lang="zh-CN" altLang="en-US" sz="2000" b="1" dirty="0">
                <a:solidFill>
                  <a:srgbClr val="C00000"/>
                </a:solidFill>
                <a:latin typeface="黑体" panose="02010609060101010101" pitchFamily="49" charset="-122"/>
                <a:ea typeface="黑体" panose="02010609060101010101" pitchFamily="49" charset="-122"/>
              </a:rPr>
              <a:t>：1</a:t>
            </a:r>
            <a:r>
              <a:rPr lang="en-US" altLang="zh-CN" sz="2000" b="1" dirty="0">
                <a:solidFill>
                  <a:srgbClr val="C00000"/>
                </a:solidFill>
                <a:latin typeface="黑体" panose="02010609060101010101" pitchFamily="49" charset="-122"/>
                <a:ea typeface="黑体" panose="02010609060101010101" pitchFamily="49" charset="-122"/>
              </a:rPr>
              <a:t>1</a:t>
            </a:r>
            <a:r>
              <a:rPr lang="zh-CN" altLang="en-US" sz="2000" b="1" dirty="0">
                <a:solidFill>
                  <a:srgbClr val="C00000"/>
                </a:solidFill>
                <a:latin typeface="黑体" panose="02010609060101010101" pitchFamily="49" charset="-122"/>
                <a:ea typeface="黑体" panose="02010609060101010101" pitchFamily="49" charset="-122"/>
              </a:rPr>
              <a:t>.</a:t>
            </a:r>
            <a:r>
              <a:rPr lang="en-US" altLang="zh-CN" sz="2000" b="1" dirty="0">
                <a:solidFill>
                  <a:srgbClr val="C00000"/>
                </a:solidFill>
                <a:latin typeface="黑体" panose="02010609060101010101" pitchFamily="49" charset="-122"/>
                <a:ea typeface="黑体" panose="02010609060101010101" pitchFamily="49" charset="-122"/>
              </a:rPr>
              <a:t>50</a:t>
            </a:r>
            <a:endParaRPr lang="zh-CN" altLang="en-US" sz="2000" b="1" dirty="0">
              <a:solidFill>
                <a:srgbClr val="C00000"/>
              </a:solidFill>
              <a:latin typeface="黑体" panose="02010609060101010101" pitchFamily="49" charset="-122"/>
              <a:ea typeface="黑体" panose="02010609060101010101" pitchFamily="49" charset="-122"/>
            </a:endParaRPr>
          </a:p>
        </p:txBody>
      </p:sp>
      <p:pic>
        <p:nvPicPr>
          <p:cNvPr id="15" name="图片 11" descr="科技日报 2019.11"/>
          <p:cNvPicPr/>
          <p:nvPr/>
        </p:nvPicPr>
        <p:blipFill>
          <a:blip r:embed="rId3"/>
          <a:srcRect b="29123"/>
          <a:stretch>
            <a:fillRect/>
          </a:stretch>
        </p:blipFill>
        <p:spPr>
          <a:xfrm>
            <a:off x="419558" y="3365176"/>
            <a:ext cx="2752090" cy="2247973"/>
          </a:xfrm>
          <a:prstGeom prst="rect">
            <a:avLst/>
          </a:prstGeom>
          <a:ln>
            <a:solidFill>
              <a:srgbClr val="FF0000"/>
            </a:solidFill>
          </a:ln>
        </p:spPr>
      </p:pic>
      <p:pic>
        <p:nvPicPr>
          <p:cNvPr id="22" name="图片 14"/>
          <p:cNvPicPr/>
          <p:nvPr/>
        </p:nvPicPr>
        <p:blipFill rotWithShape="1">
          <a:blip r:embed="rId4" cstate="print">
            <a:extLst>
              <a:ext uri="{28A0092B-C50C-407E-A947-70E740481C1C}">
                <a14:useLocalDpi xmlns:a14="http://schemas.microsoft.com/office/drawing/2010/main" val="0"/>
              </a:ext>
            </a:extLst>
          </a:blip>
          <a:srcRect l="37615" t="12896" r="11721" b="33050"/>
          <a:stretch>
            <a:fillRect/>
          </a:stretch>
        </p:blipFill>
        <p:spPr bwMode="auto">
          <a:xfrm rot="16200000">
            <a:off x="3695324" y="2871458"/>
            <a:ext cx="2290525" cy="3229068"/>
          </a:xfrm>
          <a:prstGeom prst="rect">
            <a:avLst/>
          </a:prstGeom>
          <a:ln>
            <a:solidFill>
              <a:srgbClr val="FF0000"/>
            </a:solidFill>
          </a:ln>
        </p:spPr>
      </p:pic>
      <p:pic>
        <p:nvPicPr>
          <p:cNvPr id="24" name="图片 324" descr="D:\yxf个人-from 2019.3\项目申请\2020 国家基金申报---原雪峰\2020 国家基金申请\申报书准备\附件\图片\2020--NAR 通讯作者文章首页.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21815" y="899489"/>
            <a:ext cx="4255508" cy="5383616"/>
          </a:xfrm>
          <a:prstGeom prst="rect">
            <a:avLst/>
          </a:prstGeom>
          <a:noFill/>
          <a:ln>
            <a:solidFill>
              <a:srgbClr val="FF0000"/>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重要应用成果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7" name="矩形 25"/>
          <p:cNvSpPr/>
          <p:nvPr/>
        </p:nvSpPr>
        <p:spPr>
          <a:xfrm>
            <a:off x="146290" y="1620253"/>
            <a:ext cx="6028173" cy="646331"/>
          </a:xfrm>
          <a:prstGeom prst="rect">
            <a:avLst/>
          </a:prstGeom>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应用成果：循环农业、资源昆虫、昆虫食品</a:t>
            </a:r>
            <a:endParaRPr lang="zh-CN" altLang="en-US" sz="2400" b="1" dirty="0">
              <a:solidFill>
                <a:srgbClr val="FF0000"/>
              </a:solidFill>
              <a:latin typeface="黑体" panose="02010609060101010101" pitchFamily="49" charset="-122"/>
              <a:ea typeface="黑体" panose="02010609060101010101" pitchFamily="49" charset="-122"/>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98" t="20199" r="32969" b="20791"/>
          <a:stretch>
            <a:fillRect/>
          </a:stretch>
        </p:blipFill>
        <p:spPr bwMode="auto">
          <a:xfrm>
            <a:off x="8343044" y="3998898"/>
            <a:ext cx="3799568" cy="232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18" t="22410" r="32968" b="21320"/>
          <a:stretch>
            <a:fillRect/>
          </a:stretch>
        </p:blipFill>
        <p:spPr bwMode="auto">
          <a:xfrm>
            <a:off x="8344457" y="1656465"/>
            <a:ext cx="3798155" cy="2234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22389" y="2251848"/>
            <a:ext cx="6096000" cy="1477328"/>
          </a:xfrm>
          <a:prstGeom prst="rect">
            <a:avLst/>
          </a:prstGeom>
        </p:spPr>
        <p:txBody>
          <a:bodyPr>
            <a:spAutoFit/>
          </a:bodyPr>
          <a:lstStyle/>
          <a:p>
            <a:r>
              <a:rPr lang="zh-CN" altLang="en-US" b="1" dirty="0">
                <a:solidFill>
                  <a:srgbClr val="FF0000"/>
                </a:solidFill>
              </a:rPr>
              <a:t>黄粉虫</a:t>
            </a:r>
            <a:r>
              <a:rPr lang="zh-CN" altLang="en-US" dirty="0"/>
              <a:t>不仅能消化厨余垃圾，还能让村民脱贫致富。</a:t>
            </a:r>
            <a:endParaRPr lang="en-US" altLang="zh-CN" dirty="0"/>
          </a:p>
          <a:p>
            <a:r>
              <a:rPr lang="zh-CN" altLang="en-US" b="1" dirty="0">
                <a:solidFill>
                  <a:srgbClr val="FF0000"/>
                </a:solidFill>
              </a:rPr>
              <a:t>白星花金龟</a:t>
            </a:r>
            <a:r>
              <a:rPr lang="zh-CN" altLang="en-US" dirty="0"/>
              <a:t>不仅能处理废弃秸秆，还能生产高蛋白饲料和有机基质；</a:t>
            </a:r>
            <a:r>
              <a:rPr lang="zh-CN" altLang="en-US" b="1" dirty="0"/>
              <a:t>过腹消化秸杆资源化循环利用项目</a:t>
            </a:r>
            <a:endParaRPr lang="en-US" altLang="zh-CN" dirty="0"/>
          </a:p>
          <a:p>
            <a:r>
              <a:rPr lang="zh-CN" altLang="en-US" b="1" dirty="0">
                <a:solidFill>
                  <a:srgbClr val="FF0000"/>
                </a:solidFill>
              </a:rPr>
              <a:t>异色瓢虫</a:t>
            </a:r>
            <a:r>
              <a:rPr lang="zh-CN" altLang="en-US" dirty="0"/>
              <a:t>打破了成虫冬眠的习惯，在冬天也能繁殖，春天在最早的时间杀死蚜虫。</a:t>
            </a:r>
            <a:endParaRPr lang="zh-CN" altLang="en-US" dirty="0"/>
          </a:p>
        </p:txBody>
      </p:sp>
      <p:pic>
        <p:nvPicPr>
          <p:cNvPr id="100359" name="Picture 7" descr="https://timgsa.baidu.com/timg?image&amp;quality=80&amp;size=b9999_10000&amp;sec=1557313448650&amp;di=89fcfd09d3b3c4b93abe3934c9e8c1b6&amp;imgtype=0&amp;src=http%3A%2F%2Fimg.mp.itc.cn%2Fupload%2F20170418%2F2aa761601a51482cb25e201ab2221812_th.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 y="3998899"/>
            <a:ext cx="3071999" cy="230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16470" t="34732" r="38382" b="16114"/>
          <a:stretch>
            <a:fillRect/>
          </a:stretch>
        </p:blipFill>
        <p:spPr bwMode="auto">
          <a:xfrm>
            <a:off x="3124170" y="4011939"/>
            <a:ext cx="3762239" cy="23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361" name="Picture 9" descr="https://timgsa.baidu.com/timg?image&amp;quality=80&amp;size=b9999_10000&amp;sec=1557313448650&amp;di=5da4b5ac63dc9517d24c830d384cd870&amp;imgtype=0&amp;src=http%3A%2F%2Fbookask-cover.oss-cn-beijing.aliyuncs.com%2Fc%2F0%2F534%2F534842%2F534842.jpg%2521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3958" y="4015855"/>
            <a:ext cx="1590261" cy="230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重要应用成果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7" name="矩形 25"/>
          <p:cNvSpPr/>
          <p:nvPr/>
        </p:nvSpPr>
        <p:spPr>
          <a:xfrm>
            <a:off x="146290" y="1620253"/>
            <a:ext cx="6028173" cy="646331"/>
          </a:xfrm>
          <a:prstGeom prst="rect">
            <a:avLst/>
          </a:prstGeom>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应用成果：珍稀食用菌人工驯化与林下栽培</a:t>
            </a:r>
            <a:endParaRPr lang="zh-CN" altLang="en-US" sz="2400" b="1" dirty="0">
              <a:solidFill>
                <a:srgbClr val="FF0000"/>
              </a:solidFill>
              <a:latin typeface="黑体" panose="02010609060101010101" pitchFamily="49" charset="-122"/>
              <a:ea typeface="黑体" panose="02010609060101010101" pitchFamily="49" charset="-122"/>
            </a:endParaRPr>
          </a:p>
        </p:txBody>
      </p:sp>
      <p:pic>
        <p:nvPicPr>
          <p:cNvPr id="100354" name="Picture 2" descr="C:\Users\HP\Desktop\姜淑霞 事迹老师图片\林间长大蘑菇.jpg"/>
          <p:cNvPicPr>
            <a:picLocks noChangeAspect="1" noChangeArrowheads="1"/>
          </p:cNvPicPr>
          <p:nvPr/>
        </p:nvPicPr>
        <p:blipFill rotWithShape="1">
          <a:blip r:embed="rId3">
            <a:extLst>
              <a:ext uri="{28A0092B-C50C-407E-A947-70E740481C1C}">
                <a14:useLocalDpi xmlns:a14="http://schemas.microsoft.com/office/drawing/2010/main" val="0"/>
              </a:ext>
            </a:extLst>
          </a:blip>
          <a:srcRect r="26649"/>
          <a:stretch>
            <a:fillRect/>
          </a:stretch>
        </p:blipFill>
        <p:spPr bwMode="auto">
          <a:xfrm>
            <a:off x="8008166" y="1583304"/>
            <a:ext cx="3878222" cy="47476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99605" y="2358531"/>
            <a:ext cx="7809021" cy="1740855"/>
            <a:chOff x="99605" y="2385690"/>
            <a:chExt cx="7809021" cy="1740855"/>
          </a:xfrm>
        </p:grpSpPr>
        <p:pic>
          <p:nvPicPr>
            <p:cNvPr id="100355" name="Picture 3" descr="C:\Users\HP\Desktop\姜淑霞 事迹老师图片\微信图片_2017082522411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95" r="8965"/>
            <a:stretch>
              <a:fillRect/>
            </a:stretch>
          </p:blipFill>
          <p:spPr bwMode="auto">
            <a:xfrm>
              <a:off x="2697975" y="2385691"/>
              <a:ext cx="2576154" cy="1740854"/>
            </a:xfrm>
            <a:prstGeom prst="rect">
              <a:avLst/>
            </a:prstGeom>
            <a:noFill/>
            <a:extLst>
              <a:ext uri="{909E8E84-426E-40DD-AFC4-6F175D3DCCD1}">
                <a14:hiddenFill xmlns:a14="http://schemas.microsoft.com/office/drawing/2010/main">
                  <a:solidFill>
                    <a:srgbClr val="FFFFFF"/>
                  </a:solidFill>
                </a14:hiddenFill>
              </a:ext>
            </a:extLst>
          </p:spPr>
        </p:pic>
        <p:pic>
          <p:nvPicPr>
            <p:cNvPr id="100357" name="Picture 5" descr="C:\Users\HP\Desktop\姜淑霞 事迹老师图片\微信图片_201708252241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21" r="8949"/>
            <a:stretch>
              <a:fillRect/>
            </a:stretch>
          </p:blipFill>
          <p:spPr bwMode="auto">
            <a:xfrm>
              <a:off x="5280148" y="2385690"/>
              <a:ext cx="2628478" cy="1740854"/>
            </a:xfrm>
            <a:prstGeom prst="rect">
              <a:avLst/>
            </a:prstGeom>
            <a:noFill/>
            <a:extLst>
              <a:ext uri="{909E8E84-426E-40DD-AFC4-6F175D3DCCD1}">
                <a14:hiddenFill xmlns:a14="http://schemas.microsoft.com/office/drawing/2010/main">
                  <a:solidFill>
                    <a:srgbClr val="FFFFFF"/>
                  </a:solidFill>
                </a14:hiddenFill>
              </a:ext>
            </a:extLst>
          </p:spPr>
        </p:pic>
        <p:pic>
          <p:nvPicPr>
            <p:cNvPr id="100358" name="Picture 6" descr="C:\Users\HP\Desktop\姜淑霞 事迹老师图片\微信图片_2017082522411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373" r="7670"/>
            <a:stretch>
              <a:fillRect/>
            </a:stretch>
          </p:blipFill>
          <p:spPr bwMode="auto">
            <a:xfrm>
              <a:off x="99605" y="2385690"/>
              <a:ext cx="2598345" cy="174085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p:nvSpPr>
        <p:spPr>
          <a:xfrm>
            <a:off x="144871" y="4454311"/>
            <a:ext cx="6636753" cy="400110"/>
          </a:xfrm>
          <a:prstGeom prst="rect">
            <a:avLst/>
          </a:prstGeom>
          <a:noFill/>
        </p:spPr>
        <p:txBody>
          <a:bodyPr wrap="none" rtlCol="0">
            <a:spAutoFit/>
          </a:bodyPr>
          <a:lstStyle/>
          <a:p>
            <a:r>
              <a:rPr lang="zh-CN" altLang="en-US" sz="2000" b="1" dirty="0">
                <a:solidFill>
                  <a:srgbClr val="3400F4"/>
                </a:solidFill>
              </a:rPr>
              <a:t>大球盖菇、灰树花、羊肚菌等完成人工驯化与规模化栽培</a:t>
            </a:r>
            <a:endParaRPr lang="zh-CN" altLang="en-US" sz="2000" b="1" dirty="0">
              <a:solidFill>
                <a:srgbClr val="3400F4"/>
              </a:solidFill>
            </a:endParaRPr>
          </a:p>
        </p:txBody>
      </p:sp>
      <p:pic>
        <p:nvPicPr>
          <p:cNvPr id="100360" name="Picture 8" descr="https://timgsa.baidu.com/timg?image&amp;quality=80&amp;size=b9999_10000&amp;sec=1557221758413&amp;di=dac7383795133850b1285e6e47a921da&amp;imgtype=0&amp;src=http%3A%2F%2Fl.b2b168.com%2F2017%2F11%2F15%2F10%2F20171115101548228869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537" y="4854421"/>
            <a:ext cx="2345210"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00362" name="Picture 10" descr="https://timgsa.baidu.com/timg?image&amp;quality=80&amp;size=b9999_10000&amp;sec=1557221820058&amp;di=f7f945940760044019278e163e952118&amp;imgtype=0&amp;src=http%3A%2F%2Foss.huangye88.net%2Flive%2Fimport%2Fnews%2Fzzpba913366.jpg"/>
          <p:cNvPicPr>
            <a:picLocks noChangeAspect="1" noChangeArrowheads="1"/>
          </p:cNvPicPr>
          <p:nvPr/>
        </p:nvPicPr>
        <p:blipFill rotWithShape="1">
          <a:blip r:embed="rId8">
            <a:extLst>
              <a:ext uri="{28A0092B-C50C-407E-A947-70E740481C1C}">
                <a14:useLocalDpi xmlns:a14="http://schemas.microsoft.com/office/drawing/2010/main" val="0"/>
              </a:ext>
            </a:extLst>
          </a:blip>
          <a:srcRect r="12602"/>
          <a:stretch>
            <a:fillRect/>
          </a:stretch>
        </p:blipFill>
        <p:spPr bwMode="auto">
          <a:xfrm>
            <a:off x="2562944" y="4854421"/>
            <a:ext cx="2615637"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00364" name="Picture 12" descr="https://ss3.bdstatic.com/70cFv8Sh_Q1YnxGkpoWK1HF6hhy/it/u=1679262962,3748492661&amp;fm=26&amp;gp=0.jpg"/>
          <p:cNvPicPr>
            <a:picLocks noChangeAspect="1" noChangeArrowheads="1"/>
          </p:cNvPicPr>
          <p:nvPr/>
        </p:nvPicPr>
        <p:blipFill rotWithShape="1">
          <a:blip r:embed="rId9">
            <a:extLst>
              <a:ext uri="{28A0092B-C50C-407E-A947-70E740481C1C}">
                <a14:useLocalDpi xmlns:a14="http://schemas.microsoft.com/office/drawing/2010/main" val="0"/>
              </a:ext>
            </a:extLst>
          </a:blip>
          <a:srcRect l="17264" r="8636"/>
          <a:stretch>
            <a:fillRect/>
          </a:stretch>
        </p:blipFill>
        <p:spPr bwMode="auto">
          <a:xfrm>
            <a:off x="5186276" y="4854421"/>
            <a:ext cx="2417844" cy="15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170553"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重要应用成果</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27" name="矩形 25"/>
          <p:cNvSpPr/>
          <p:nvPr/>
        </p:nvSpPr>
        <p:spPr>
          <a:xfrm>
            <a:off x="146290" y="1620253"/>
            <a:ext cx="6028173" cy="646331"/>
          </a:xfrm>
          <a:prstGeom prst="rect">
            <a:avLst/>
          </a:prstGeom>
        </p:spPr>
        <p:txBody>
          <a:bodyPr wrap="square">
            <a:spAutoFit/>
          </a:bodyPr>
          <a:lstStyle/>
          <a:p>
            <a:pPr>
              <a:lnSpc>
                <a:spcPct val="150000"/>
              </a:lnSpc>
            </a:pPr>
            <a:r>
              <a:rPr lang="zh-CN" altLang="en-US" sz="2400" b="1" dirty="0">
                <a:solidFill>
                  <a:srgbClr val="FF0000"/>
                </a:solidFill>
                <a:latin typeface="黑体" panose="02010609060101010101" pitchFamily="49" charset="-122"/>
                <a:ea typeface="黑体" panose="02010609060101010101" pitchFamily="49" charset="-122"/>
              </a:rPr>
              <a:t>应用成果：微生物菌肥研制与应用</a:t>
            </a:r>
            <a:endParaRPr lang="zh-CN" altLang="en-US" sz="2400" b="1" dirty="0">
              <a:solidFill>
                <a:srgbClr val="FF0000"/>
              </a:solidFill>
              <a:latin typeface="黑体" panose="02010609060101010101" pitchFamily="49" charset="-122"/>
              <a:ea typeface="黑体" panose="02010609060101010101" pitchFamily="49" charset="-122"/>
            </a:endParaRPr>
          </a:p>
        </p:txBody>
      </p:sp>
      <p:pic>
        <p:nvPicPr>
          <p:cNvPr id="22" name="Picture 3" descr="C:\Users\123\Desktop\图片1.png"/>
          <p:cNvPicPr>
            <a:picLocks noChangeAspect="1" noChangeArrowheads="1"/>
          </p:cNvPicPr>
          <p:nvPr/>
        </p:nvPicPr>
        <p:blipFill rotWithShape="1">
          <a:blip r:embed="rId3" cstate="print"/>
          <a:srcRect t="50000"/>
          <a:stretch>
            <a:fillRect/>
          </a:stretch>
        </p:blipFill>
        <p:spPr bwMode="auto">
          <a:xfrm>
            <a:off x="227767" y="3730046"/>
            <a:ext cx="5652000" cy="1741469"/>
          </a:xfrm>
          <a:prstGeom prst="rect">
            <a:avLst/>
          </a:prstGeom>
          <a:noFill/>
        </p:spPr>
      </p:pic>
      <p:pic>
        <p:nvPicPr>
          <p:cNvPr id="23" name="Picture 3" descr="C:\Users\123\Desktop\图片1.png"/>
          <p:cNvPicPr>
            <a:picLocks noChangeAspect="1" noChangeArrowheads="1"/>
          </p:cNvPicPr>
          <p:nvPr/>
        </p:nvPicPr>
        <p:blipFill rotWithShape="1">
          <a:blip r:embed="rId4" cstate="print"/>
          <a:srcRect b="56592"/>
          <a:stretch>
            <a:fillRect/>
          </a:stretch>
        </p:blipFill>
        <p:spPr bwMode="auto">
          <a:xfrm>
            <a:off x="227392" y="2203832"/>
            <a:ext cx="5652452" cy="1512000"/>
          </a:xfrm>
          <a:prstGeom prst="rect">
            <a:avLst/>
          </a:prstGeom>
          <a:noFill/>
        </p:spPr>
      </p:pic>
      <p:pic>
        <p:nvPicPr>
          <p:cNvPr id="24" name="Picture 2" descr="F:\个人简历\2018职称评聘\专利证书，奖励证书\国家科技进步奖证书.jpg"/>
          <p:cNvPicPr>
            <a:picLocks noChangeAspect="1" noChangeArrowheads="1"/>
          </p:cNvPicPr>
          <p:nvPr/>
        </p:nvPicPr>
        <p:blipFill>
          <a:blip r:embed="rId5" cstate="print"/>
          <a:srcRect/>
          <a:stretch>
            <a:fillRect/>
          </a:stretch>
        </p:blipFill>
        <p:spPr bwMode="auto">
          <a:xfrm>
            <a:off x="8381487" y="2194798"/>
            <a:ext cx="1968387" cy="2624516"/>
          </a:xfrm>
          <a:prstGeom prst="rect">
            <a:avLst/>
          </a:prstGeom>
          <a:noFill/>
        </p:spPr>
      </p:pic>
      <p:pic>
        <p:nvPicPr>
          <p:cNvPr id="25" name="Picture 4" descr="F:\个人简历\2018职称评聘\专利证书，奖励证书\山东省科技进步一等奖证书副本.jpg"/>
          <p:cNvPicPr>
            <a:picLocks noChangeAspect="1" noChangeArrowheads="1"/>
          </p:cNvPicPr>
          <p:nvPr/>
        </p:nvPicPr>
        <p:blipFill>
          <a:blip r:embed="rId6" cstate="print"/>
          <a:srcRect/>
          <a:stretch>
            <a:fillRect/>
          </a:stretch>
        </p:blipFill>
        <p:spPr bwMode="auto">
          <a:xfrm>
            <a:off x="10308495" y="2194798"/>
            <a:ext cx="1886517" cy="2624516"/>
          </a:xfrm>
          <a:prstGeom prst="rect">
            <a:avLst/>
          </a:prstGeom>
          <a:noFill/>
        </p:spPr>
      </p:pic>
      <p:pic>
        <p:nvPicPr>
          <p:cNvPr id="26" name="Picture 3" descr="F:\2018创业大赛\20180827烟台创业大赛照片\烟台大赛照片\IMG_20180827_170153.jpg"/>
          <p:cNvPicPr>
            <a:picLocks noChangeAspect="1" noChangeArrowheads="1"/>
          </p:cNvPicPr>
          <p:nvPr/>
        </p:nvPicPr>
        <p:blipFill rotWithShape="1">
          <a:blip r:embed="rId7" cstate="print"/>
          <a:srcRect l="14290" t="19729" r="15010" b="22808"/>
          <a:stretch>
            <a:fillRect/>
          </a:stretch>
        </p:blipFill>
        <p:spPr bwMode="auto">
          <a:xfrm>
            <a:off x="5889737" y="2194161"/>
            <a:ext cx="2480413" cy="1512000"/>
          </a:xfrm>
          <a:prstGeom prst="rect">
            <a:avLst/>
          </a:prstGeom>
          <a:noFill/>
        </p:spPr>
      </p:pic>
      <p:grpSp>
        <p:nvGrpSpPr>
          <p:cNvPr id="28" name="组合 27"/>
          <p:cNvGrpSpPr/>
          <p:nvPr/>
        </p:nvGrpSpPr>
        <p:grpSpPr>
          <a:xfrm>
            <a:off x="271591" y="5486338"/>
            <a:ext cx="5500694" cy="1371662"/>
            <a:chOff x="0" y="2428859"/>
            <a:chExt cx="9175755" cy="3013509"/>
          </a:xfrm>
        </p:grpSpPr>
        <p:pic>
          <p:nvPicPr>
            <p:cNvPr id="29" name="Picture 7" descr="毛壳菌-1"/>
            <p:cNvPicPr>
              <a:picLocks noChangeAspect="1" noChangeArrowheads="1"/>
            </p:cNvPicPr>
            <p:nvPr/>
          </p:nvPicPr>
          <p:blipFill>
            <a:blip r:embed="rId8" cstate="print"/>
            <a:srcRect/>
            <a:stretch>
              <a:fillRect/>
            </a:stretch>
          </p:blipFill>
          <p:spPr bwMode="auto">
            <a:xfrm>
              <a:off x="0" y="2428868"/>
              <a:ext cx="4111371" cy="2992374"/>
            </a:xfrm>
            <a:prstGeom prst="rect">
              <a:avLst/>
            </a:prstGeom>
            <a:noFill/>
            <a:ln w="9525">
              <a:solidFill>
                <a:srgbClr val="FF0000"/>
              </a:solidFill>
              <a:miter lim="800000"/>
              <a:headEnd/>
              <a:tailEnd/>
            </a:ln>
          </p:spPr>
        </p:pic>
        <p:pic>
          <p:nvPicPr>
            <p:cNvPr id="30" name="Picture 2" descr="F:\2014-2017专利证书\Gao专利，产品证书\5高克祥_专利证书_一种植物内生真菌球毛壳菌株、微生物菌剂及其应用.jpg"/>
            <p:cNvPicPr>
              <a:picLocks noChangeAspect="1" noChangeArrowheads="1"/>
            </p:cNvPicPr>
            <p:nvPr/>
          </p:nvPicPr>
          <p:blipFill>
            <a:blip r:embed="rId9" cstate="print"/>
            <a:srcRect/>
            <a:stretch>
              <a:fillRect/>
            </a:stretch>
          </p:blipFill>
          <p:spPr bwMode="auto">
            <a:xfrm>
              <a:off x="1928794" y="2428868"/>
              <a:ext cx="2100793" cy="2992582"/>
            </a:xfrm>
            <a:prstGeom prst="rect">
              <a:avLst/>
            </a:prstGeom>
            <a:noFill/>
            <a:ln w="9525">
              <a:solidFill>
                <a:srgbClr val="FF0000"/>
              </a:solidFill>
              <a:miter lim="800000"/>
              <a:headEnd/>
              <a:tailEnd/>
            </a:ln>
          </p:spPr>
        </p:pic>
        <p:pic>
          <p:nvPicPr>
            <p:cNvPr id="31" name="Picture 3" descr="F:\2014-2017专利证书\Gao专利，产品证书\3高克祥_专利证书_防治辣椒疫病的生防菌株HTC及其应用.jpg"/>
            <p:cNvPicPr>
              <a:picLocks noChangeAspect="1" noChangeArrowheads="1"/>
            </p:cNvPicPr>
            <p:nvPr/>
          </p:nvPicPr>
          <p:blipFill>
            <a:blip r:embed="rId10" cstate="print"/>
            <a:srcRect/>
            <a:stretch>
              <a:fillRect/>
            </a:stretch>
          </p:blipFill>
          <p:spPr bwMode="auto">
            <a:xfrm>
              <a:off x="3143240" y="2428868"/>
              <a:ext cx="2061140" cy="3013364"/>
            </a:xfrm>
            <a:prstGeom prst="rect">
              <a:avLst/>
            </a:prstGeom>
            <a:noFill/>
            <a:ln w="9525">
              <a:solidFill>
                <a:srgbClr val="FF0000"/>
              </a:solidFill>
              <a:miter lim="800000"/>
              <a:headEnd/>
              <a:tailEnd/>
            </a:ln>
          </p:spPr>
        </p:pic>
        <p:pic>
          <p:nvPicPr>
            <p:cNvPr id="32" name="Picture 4" descr="F:\2014-2017专利证书\Gao专利，产品证书\4高克祥_专利证书_防治辣椒疫病的生防菌株G1及其应用.jpg"/>
            <p:cNvPicPr>
              <a:picLocks noChangeAspect="1" noChangeArrowheads="1"/>
            </p:cNvPicPr>
            <p:nvPr/>
          </p:nvPicPr>
          <p:blipFill>
            <a:blip r:embed="rId11" cstate="print"/>
            <a:srcRect/>
            <a:stretch>
              <a:fillRect/>
            </a:stretch>
          </p:blipFill>
          <p:spPr bwMode="auto">
            <a:xfrm>
              <a:off x="4286248" y="2428868"/>
              <a:ext cx="2103328" cy="3013364"/>
            </a:xfrm>
            <a:prstGeom prst="rect">
              <a:avLst/>
            </a:prstGeom>
            <a:noFill/>
            <a:ln w="9525">
              <a:solidFill>
                <a:srgbClr val="FF0000"/>
              </a:solidFill>
              <a:miter lim="800000"/>
              <a:headEnd/>
              <a:tailEnd/>
            </a:ln>
          </p:spPr>
        </p:pic>
        <p:pic>
          <p:nvPicPr>
            <p:cNvPr id="33" name="Picture 4"/>
            <p:cNvPicPr>
              <a:picLocks noChangeAspect="1" noChangeArrowheads="1"/>
            </p:cNvPicPr>
            <p:nvPr/>
          </p:nvPicPr>
          <p:blipFill>
            <a:blip r:embed="rId12" cstate="print"/>
            <a:srcRect/>
            <a:stretch>
              <a:fillRect/>
            </a:stretch>
          </p:blipFill>
          <p:spPr bwMode="auto">
            <a:xfrm>
              <a:off x="5500694" y="2428868"/>
              <a:ext cx="2079220" cy="3013364"/>
            </a:xfrm>
            <a:prstGeom prst="rect">
              <a:avLst/>
            </a:prstGeom>
            <a:noFill/>
            <a:ln w="9525">
              <a:solidFill>
                <a:srgbClr val="FF0000"/>
              </a:solidFill>
              <a:miter lim="800000"/>
              <a:headEnd/>
              <a:tailEnd/>
            </a:ln>
          </p:spPr>
        </p:pic>
        <p:pic>
          <p:nvPicPr>
            <p:cNvPr id="34" name="Picture 5"/>
            <p:cNvPicPr>
              <a:picLocks noChangeAspect="1" noChangeArrowheads="1"/>
            </p:cNvPicPr>
            <p:nvPr/>
          </p:nvPicPr>
          <p:blipFill>
            <a:blip r:embed="rId13" cstate="print"/>
            <a:srcRect/>
            <a:stretch>
              <a:fillRect/>
            </a:stretch>
          </p:blipFill>
          <p:spPr bwMode="auto">
            <a:xfrm>
              <a:off x="7072326" y="2428859"/>
              <a:ext cx="2103429" cy="3013509"/>
            </a:xfrm>
            <a:prstGeom prst="rect">
              <a:avLst/>
            </a:prstGeom>
            <a:noFill/>
            <a:ln w="9525">
              <a:solidFill>
                <a:srgbClr val="FF0000"/>
              </a:solidFill>
              <a:miter lim="800000"/>
              <a:headEnd/>
              <a:tailEnd/>
            </a:ln>
          </p:spPr>
        </p:pic>
      </p:grpSp>
      <p:pic>
        <p:nvPicPr>
          <p:cNvPr id="35" name="Picture 2" descr="F:\2018创业大赛\2018大学生科技创新大赛获奖证书.jpeg"/>
          <p:cNvPicPr>
            <a:picLocks noChangeAspect="1" noChangeArrowheads="1"/>
          </p:cNvPicPr>
          <p:nvPr/>
        </p:nvPicPr>
        <p:blipFill>
          <a:blip r:embed="rId14" cstate="print"/>
          <a:srcRect/>
          <a:stretch>
            <a:fillRect/>
          </a:stretch>
        </p:blipFill>
        <p:spPr bwMode="auto">
          <a:xfrm>
            <a:off x="5879767" y="3758043"/>
            <a:ext cx="2537933" cy="1719968"/>
          </a:xfrm>
          <a:prstGeom prst="rect">
            <a:avLst/>
          </a:prstGeom>
          <a:noFill/>
        </p:spPr>
      </p:pic>
      <p:pic>
        <p:nvPicPr>
          <p:cNvPr id="36" name="Picture 2" descr="F:\个人简历\2018职称评聘\专利证书，奖励证书\201812-1.jpg"/>
          <p:cNvPicPr>
            <a:picLocks noChangeAspect="1" noChangeArrowheads="1"/>
          </p:cNvPicPr>
          <p:nvPr/>
        </p:nvPicPr>
        <p:blipFill>
          <a:blip r:embed="rId15" cstate="print"/>
          <a:srcRect/>
          <a:stretch>
            <a:fillRect/>
          </a:stretch>
        </p:blipFill>
        <p:spPr bwMode="auto">
          <a:xfrm>
            <a:off x="5907354" y="5454942"/>
            <a:ext cx="2462795" cy="1434396"/>
          </a:xfrm>
          <a:prstGeom prst="rect">
            <a:avLst/>
          </a:prstGeom>
          <a:noFill/>
        </p:spPr>
      </p:pic>
      <p:pic>
        <p:nvPicPr>
          <p:cNvPr id="37" name="Picture 2" descr="F:\2018创业大赛\1高克祥_烟台创业大赛汇报材料\烟台创业大赛证书副本.jpg"/>
          <p:cNvPicPr>
            <a:picLocks noChangeAspect="1" noChangeArrowheads="1"/>
          </p:cNvPicPr>
          <p:nvPr/>
        </p:nvPicPr>
        <p:blipFill>
          <a:blip r:embed="rId16" cstate="print"/>
          <a:srcRect/>
          <a:stretch>
            <a:fillRect/>
          </a:stretch>
        </p:blipFill>
        <p:spPr bwMode="auto">
          <a:xfrm>
            <a:off x="8451050" y="4799876"/>
            <a:ext cx="3635326" cy="2048508"/>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8093882"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2.3 </a:t>
            </a:r>
            <a:r>
              <a:rPr lang="zh-CN" altLang="en-US" sz="3600" b="1" dirty="0">
                <a:solidFill>
                  <a:srgbClr val="3400F4"/>
                </a:solidFill>
                <a:latin typeface="微软雅黑" panose="020B0503020204020204" pitchFamily="34" charset="-122"/>
                <a:ea typeface="微软雅黑" panose="020B0503020204020204" pitchFamily="34" charset="-122"/>
              </a:rPr>
              <a:t>科学研究水平</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项目、论文、专利</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sp>
        <p:nvSpPr>
          <p:cNvPr id="38" name="Rectangle 12"/>
          <p:cNvSpPr>
            <a:spLocks noChangeArrowheads="1"/>
          </p:cNvSpPr>
          <p:nvPr/>
        </p:nvSpPr>
        <p:spPr bwMode="auto">
          <a:xfrm>
            <a:off x="128503" y="1074630"/>
            <a:ext cx="11241230" cy="4785926"/>
          </a:xfrm>
          <a:prstGeom prst="rect">
            <a:avLst/>
          </a:prstGeom>
          <a:noFill/>
          <a:ln w="9525">
            <a:noFill/>
            <a:miter lim="800000"/>
          </a:ln>
        </p:spPr>
        <p:txBody>
          <a:bodyPr wrap="square">
            <a:spAutoFit/>
          </a:bodyPr>
          <a:lstStyle/>
          <a:p>
            <a:pPr algn="just">
              <a:lnSpc>
                <a:spcPct val="150000"/>
              </a:lnSpc>
              <a:spcAft>
                <a:spcPts val="600"/>
              </a:spcAft>
              <a:buClr>
                <a:srgbClr val="FF0000"/>
              </a:buClr>
            </a:pP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zh-CN" altLang="en-US" sz="2000" b="1" dirty="0">
                <a:latin typeface="黑体" panose="02010609060101010101" pitchFamily="49" charset="-122"/>
                <a:ea typeface="黑体" panose="02010609060101010101" pitchFamily="49" charset="-122"/>
                <a:cs typeface="Times New Roman" panose="02020603050405020304" pitchFamily="18" charset="0"/>
              </a:rPr>
              <a:t>近</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5</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年以第一完成单位获国家科技进步二等奖</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1</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项、山东省科技进步一等奖</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1</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项、二等奖</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3</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项，自然科学二等奖</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1</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项；参与获得国家科技进步二等奖</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2</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项、山东省科技进步一等奖</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2</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项。</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en-US" altLang="zh-CN" sz="2000" b="1" dirty="0">
                <a:latin typeface="黑体" panose="02010609060101010101" pitchFamily="49" charset="-122"/>
                <a:ea typeface="黑体" panose="02010609060101010101" pitchFamily="49" charset="-122"/>
                <a:cs typeface="Times New Roman" panose="02020603050405020304" pitchFamily="18" charset="0"/>
              </a:rPr>
              <a:t>2015-2019</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年新增科研经费</a:t>
            </a:r>
            <a:r>
              <a:rPr lang="en-US" altLang="zh-CN" sz="2000" b="1" dirty="0">
                <a:latin typeface="黑体" panose="02010609060101010101" pitchFamily="49" charset="-122"/>
                <a:ea typeface="黑体" panose="02010609060101010101" pitchFamily="49" charset="-122"/>
                <a:cs typeface="Times New Roman" panose="02020603050405020304" pitchFamily="18" charset="0"/>
              </a:rPr>
              <a:t>14391</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万元；</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endParaRPr>
          </a:p>
          <a:p>
            <a:pPr algn="just">
              <a:lnSpc>
                <a:spcPct val="150000"/>
              </a:lnSpc>
              <a:spcAft>
                <a:spcPts val="600"/>
              </a:spcAft>
              <a:buClr>
                <a:srgbClr val="FF0000"/>
              </a:buClr>
              <a:buFont typeface="Wingdings" panose="05000000000000000000" pitchFamily="2" charset="2"/>
              <a:buChar char="u"/>
            </a:pPr>
            <a:r>
              <a:rPr lang="en-US" altLang="zh-CN" sz="2000" b="1" dirty="0">
                <a:latin typeface="黑体" panose="02010609060101010101" pitchFamily="49" charset="-122"/>
                <a:ea typeface="黑体" panose="02010609060101010101" pitchFamily="49" charset="-122"/>
                <a:cs typeface="Times New Roman" panose="02020603050405020304" pitchFamily="18" charset="0"/>
              </a:rPr>
              <a:t>2015-2019</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年新增</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省部级以上项目</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158</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项；其中国家基金项目</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32</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项，包括</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1</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项国际合作重点项目。</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endParaRPr>
          </a:p>
          <a:p>
            <a:pPr algn="just">
              <a:lnSpc>
                <a:spcPct val="150000"/>
              </a:lnSpc>
              <a:spcAft>
                <a:spcPts val="600"/>
              </a:spcAft>
              <a:buClr>
                <a:srgbClr val="FF0000"/>
              </a:buClr>
              <a:buFont typeface="Wingdings" panose="05000000000000000000" pitchFamily="2" charset="2"/>
              <a:buChar char="u"/>
            </a:pPr>
            <a:r>
              <a:rPr lang="en-US" altLang="zh-CN" sz="2000" b="1" dirty="0">
                <a:latin typeface="黑体" panose="02010609060101010101" pitchFamily="49" charset="-122"/>
                <a:ea typeface="黑体" panose="02010609060101010101" pitchFamily="49" charset="-122"/>
                <a:cs typeface="Times New Roman" panose="02020603050405020304" pitchFamily="18" charset="0"/>
              </a:rPr>
              <a:t>2015-2019</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年</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发表论文</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711</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篇，其中</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SCI</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论文</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420</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篇，影响因子</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&gt;10</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的</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2</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篇</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,&gt;5</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的</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25</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篇。</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endParaRPr>
          </a:p>
          <a:p>
            <a:pPr algn="just">
              <a:lnSpc>
                <a:spcPct val="150000"/>
              </a:lnSpc>
              <a:spcAft>
                <a:spcPts val="600"/>
              </a:spcAft>
              <a:buClr>
                <a:srgbClr val="FF0000"/>
              </a:buClr>
              <a:buFont typeface="Wingdings" panose="05000000000000000000" pitchFamily="2" charset="2"/>
              <a:buChar char="u"/>
            </a:pPr>
            <a:r>
              <a:rPr lang="en-US" altLang="zh-CN" sz="2000" b="1" dirty="0">
                <a:latin typeface="黑体" panose="02010609060101010101" pitchFamily="49" charset="-122"/>
                <a:ea typeface="黑体" panose="02010609060101010101" pitchFamily="49" charset="-122"/>
                <a:cs typeface="Times New Roman" panose="02020603050405020304" pitchFamily="18" charset="0"/>
              </a:rPr>
              <a:t>2015-2019</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年</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授权专利</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82</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项、标准</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14</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项；</a:t>
            </a:r>
            <a:r>
              <a:rPr lang="zh-CN" altLang="en-US" sz="2000" b="1" dirty="0">
                <a:latin typeface="黑体" panose="02010609060101010101" pitchFamily="49" charset="-122"/>
                <a:ea typeface="黑体" panose="02010609060101010101" pitchFamily="49" charset="-122"/>
                <a:cs typeface="Times New Roman" panose="02020603050405020304" pitchFamily="18" charset="0"/>
              </a:rPr>
              <a:t>出版</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教材和专著</a:t>
            </a:r>
            <a:r>
              <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24</a:t>
            </a:r>
            <a:r>
              <a:rPr lang="zh-CN" altLang="en-US"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rPr>
              <a:t>部</a:t>
            </a:r>
            <a:endPar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endParaRPr>
          </a:p>
          <a:p>
            <a:pPr algn="just">
              <a:lnSpc>
                <a:spcPct val="150000"/>
              </a:lnSpc>
              <a:spcAft>
                <a:spcPts val="600"/>
              </a:spcAft>
              <a:buClr>
                <a:srgbClr val="FF0000"/>
              </a:buClr>
            </a:pPr>
            <a:endParaRPr lang="en-US" altLang="zh-CN" sz="2000" b="1" dirty="0">
              <a:latin typeface="黑体" panose="02010609060101010101" pitchFamily="49" charset="-122"/>
              <a:ea typeface="黑体" panose="02010609060101010101" pitchFamily="49" charset="-122"/>
              <a:cs typeface="Times New Roman" panose="02020603050405020304" pitchFamily="18" charset="0"/>
              <a:sym typeface="楷体_GB2312" panose="02010609030101010101" charset="-122"/>
            </a:endParaRPr>
          </a:p>
          <a:p>
            <a:pPr algn="just">
              <a:lnSpc>
                <a:spcPct val="150000"/>
              </a:lnSpc>
              <a:spcAft>
                <a:spcPts val="600"/>
              </a:spcAft>
              <a:buClr>
                <a:srgbClr val="FF0000"/>
              </a:buClr>
              <a:buFont typeface="Wingdings" panose="05000000000000000000" pitchFamily="2" charset="2"/>
              <a:buChar char="u"/>
            </a:pPr>
            <a:endParaRPr lang="zh-CN" altLang="en-US" sz="2000" b="1" dirty="0">
              <a:solidFill>
                <a:srgbClr val="00B050"/>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408" y="4805584"/>
            <a:ext cx="1434955" cy="1872000"/>
          </a:xfrm>
          <a:prstGeom prst="rect">
            <a:avLst/>
          </a:prstGeom>
        </p:spPr>
      </p:pic>
      <p:pic>
        <p:nvPicPr>
          <p:cNvPr id="12" name="图片 25"/>
          <p:cNvPicPr>
            <a:picLocks noChangeAspect="1" noChangeArrowheads="1"/>
          </p:cNvPicPr>
          <p:nvPr/>
        </p:nvPicPr>
        <p:blipFill rotWithShape="1">
          <a:blip r:embed="rId4" cstate="print"/>
          <a:srcRect l="3286" t="2335" b="2461"/>
          <a:stretch>
            <a:fillRect/>
          </a:stretch>
        </p:blipFill>
        <p:spPr bwMode="auto">
          <a:xfrm>
            <a:off x="2743883" y="4805584"/>
            <a:ext cx="1442983" cy="1872000"/>
          </a:xfrm>
          <a:prstGeom prst="rect">
            <a:avLst/>
          </a:prstGeom>
          <a:noFill/>
          <a:ln w="9525">
            <a:noFill/>
            <a:miter lim="800000"/>
            <a:headEnd/>
            <a:tailEnd/>
          </a:ln>
        </p:spPr>
      </p:pic>
      <p:pic>
        <p:nvPicPr>
          <p:cNvPr id="13" name="Picture 2" descr="E:\植保学院之工作\2017学院工作\2017 山东省农业微生物年报及绩效评估\绩效评估报告\相关证明资料\奖\玉米重大病虫害获奖证书-李向东.jpg"/>
          <p:cNvPicPr>
            <a:picLocks noChangeAspect="1" noChangeArrowheads="1"/>
          </p:cNvPicPr>
          <p:nvPr/>
        </p:nvPicPr>
        <p:blipFill rotWithShape="1">
          <a:blip r:embed="rId5" cstate="print"/>
          <a:srcRect l="3580" t="3680" r="3911" b="2519"/>
          <a:stretch>
            <a:fillRect/>
          </a:stretch>
        </p:blipFill>
        <p:spPr bwMode="auto">
          <a:xfrm>
            <a:off x="4298386" y="4805584"/>
            <a:ext cx="1473728" cy="1872000"/>
          </a:xfrm>
          <a:prstGeom prst="rect">
            <a:avLst/>
          </a:prstGeom>
          <a:noFill/>
          <a:ln w="9525">
            <a:noFill/>
            <a:miter lim="800000"/>
            <a:headEnd/>
            <a:tailEnd/>
          </a:ln>
        </p:spPr>
      </p:pic>
      <p:pic>
        <p:nvPicPr>
          <p:cNvPr id="14" name="图片 36" descr="说明: 说明: 2015---薛明-省科技奖 二等奖（第一位）"/>
          <p:cNvPicPr/>
          <p:nvPr/>
        </p:nvPicPr>
        <p:blipFill rotWithShape="1">
          <a:blip r:embed="rId6" cstate="print"/>
          <a:srcRect l="8828" t="7963" r="9203" b="7233"/>
          <a:stretch>
            <a:fillRect/>
          </a:stretch>
        </p:blipFill>
        <p:spPr>
          <a:xfrm>
            <a:off x="5883634" y="4805584"/>
            <a:ext cx="1392521" cy="1872000"/>
          </a:xfrm>
          <a:prstGeom prst="rect">
            <a:avLst/>
          </a:prstGeom>
          <a:noFill/>
          <a:ln w="9525">
            <a:noFill/>
          </a:ln>
        </p:spPr>
      </p:pic>
      <p:pic>
        <p:nvPicPr>
          <p:cNvPr id="15" name="Picture 2" descr="E:\植保学院之工作\2017学院工作\2017 山东省农业微生物年报及绩效评估\绩效评估报告\相关证明资料\奖\张修国--省奖.jpg"/>
          <p:cNvPicPr>
            <a:picLocks noChangeAspect="1" noChangeArrowheads="1"/>
          </p:cNvPicPr>
          <p:nvPr/>
        </p:nvPicPr>
        <p:blipFill rotWithShape="1">
          <a:blip r:embed="rId7" cstate="print"/>
          <a:srcRect l="5766" t="2334" r="4365" b="4481"/>
          <a:stretch>
            <a:fillRect/>
          </a:stretch>
        </p:blipFill>
        <p:spPr bwMode="auto">
          <a:xfrm>
            <a:off x="7387675" y="4805584"/>
            <a:ext cx="1443716" cy="1872000"/>
          </a:xfrm>
          <a:prstGeom prst="rect">
            <a:avLst/>
          </a:prstGeom>
          <a:noFill/>
          <a:ln w="9525">
            <a:noFill/>
            <a:miter lim="800000"/>
            <a:headEnd/>
            <a:tailEnd/>
          </a:ln>
        </p:spPr>
      </p:pic>
      <p:pic>
        <p:nvPicPr>
          <p:cNvPr id="16" name="Picture 2"/>
          <p:cNvPicPr>
            <a:picLocks noChangeAspect="1" noChangeArrowheads="1"/>
          </p:cNvPicPr>
          <p:nvPr/>
        </p:nvPicPr>
        <p:blipFill rotWithShape="1">
          <a:blip r:embed="rId8" cstate="print"/>
          <a:srcRect l="2805" t="2334" r="2351" b="2460"/>
          <a:stretch>
            <a:fillRect/>
          </a:stretch>
        </p:blipFill>
        <p:spPr bwMode="auto">
          <a:xfrm>
            <a:off x="8942910" y="4805584"/>
            <a:ext cx="1466472" cy="1872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632218"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2.4 </a:t>
            </a:r>
            <a:r>
              <a:rPr lang="zh-CN" altLang="en-US" sz="3600" b="1" dirty="0">
                <a:solidFill>
                  <a:srgbClr val="3400F4"/>
                </a:solidFill>
                <a:latin typeface="微软雅黑" panose="020B0503020204020204" pitchFamily="34" charset="-122"/>
                <a:ea typeface="微软雅黑" panose="020B0503020204020204" pitchFamily="34" charset="-122"/>
              </a:rPr>
              <a:t>社会服务与学科声誉</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学术交流</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pic>
        <p:nvPicPr>
          <p:cNvPr id="24" name="Picture 3" descr="D:\山东植物病理学会文件夹 （2014-）\学会活动合影\2015.6.27-30  全国玉米会\1.jpg"/>
          <p:cNvPicPr>
            <a:picLocks noChangeAspect="1" noChangeArrowheads="1"/>
          </p:cNvPicPr>
          <p:nvPr/>
        </p:nvPicPr>
        <p:blipFill>
          <a:blip r:embed="rId3" cstate="print"/>
          <a:srcRect/>
          <a:stretch>
            <a:fillRect/>
          </a:stretch>
        </p:blipFill>
        <p:spPr bwMode="auto">
          <a:xfrm>
            <a:off x="0" y="4246651"/>
            <a:ext cx="3862592" cy="1152000"/>
          </a:xfrm>
          <a:prstGeom prst="rect">
            <a:avLst/>
          </a:prstGeom>
          <a:noFill/>
        </p:spPr>
      </p:pic>
      <p:pic>
        <p:nvPicPr>
          <p:cNvPr id="25" name="Picture 2" descr="D:\山东植物病理学会文件夹 （2014-）\学会活动合影\山东昆虫学会第五次会员代表大会暨2014年学术年会---合影\山东植物病理学会第五次会员代表大会暨2014年学术年会.jpg"/>
          <p:cNvPicPr>
            <a:picLocks noChangeAspect="1" noChangeArrowheads="1"/>
          </p:cNvPicPr>
          <p:nvPr/>
        </p:nvPicPr>
        <p:blipFill>
          <a:blip r:embed="rId4" cstate="print"/>
          <a:srcRect/>
          <a:stretch>
            <a:fillRect/>
          </a:stretch>
        </p:blipFill>
        <p:spPr bwMode="auto">
          <a:xfrm>
            <a:off x="3869245" y="4246651"/>
            <a:ext cx="4201408" cy="1152000"/>
          </a:xfrm>
          <a:prstGeom prst="rect">
            <a:avLst/>
          </a:prstGeom>
          <a:noFill/>
          <a:ln w="9525">
            <a:noFill/>
            <a:miter lim="800000"/>
            <a:headEnd/>
            <a:tailEnd/>
          </a:ln>
        </p:spPr>
      </p:pic>
      <p:pic>
        <p:nvPicPr>
          <p:cNvPr id="26" name="Picture 4" descr="D:\山东植物病理学会文件夹 （2014-）\历次会议和活动纪要\中国植物病理学会第十二届青年学术会议 2015\会议照片\大合影\中国植物病理学会第十二届青年学术研讨会.tif"/>
          <p:cNvPicPr>
            <a:picLocks noChangeAspect="1" noChangeArrowheads="1"/>
          </p:cNvPicPr>
          <p:nvPr/>
        </p:nvPicPr>
        <p:blipFill>
          <a:blip r:embed="rId5" cstate="print"/>
          <a:srcRect/>
          <a:stretch>
            <a:fillRect/>
          </a:stretch>
        </p:blipFill>
        <p:spPr bwMode="auto">
          <a:xfrm>
            <a:off x="0" y="5520274"/>
            <a:ext cx="8208000" cy="1368000"/>
          </a:xfrm>
          <a:prstGeom prst="rect">
            <a:avLst/>
          </a:prstGeom>
          <a:noFill/>
          <a:ln w="9525">
            <a:noFill/>
            <a:miter lim="800000"/>
            <a:headEnd/>
            <a:tailEnd/>
          </a:ln>
        </p:spPr>
      </p:pic>
      <p:pic>
        <p:nvPicPr>
          <p:cNvPr id="29" name="图片 3"/>
          <p:cNvPicPr>
            <a:picLocks noChangeAspect="1"/>
          </p:cNvPicPr>
          <p:nvPr/>
        </p:nvPicPr>
        <p:blipFill>
          <a:blip r:embed="rId6" cstate="print"/>
          <a:stretch>
            <a:fillRect/>
          </a:stretch>
        </p:blipFill>
        <p:spPr>
          <a:xfrm>
            <a:off x="10002091" y="2937938"/>
            <a:ext cx="2171556" cy="1296000"/>
          </a:xfrm>
          <a:prstGeom prst="rect">
            <a:avLst/>
          </a:prstGeom>
        </p:spPr>
      </p:pic>
      <p:pic>
        <p:nvPicPr>
          <p:cNvPr id="30" name="图片 5"/>
          <p:cNvPicPr>
            <a:picLocks noChangeAspect="1"/>
          </p:cNvPicPr>
          <p:nvPr/>
        </p:nvPicPr>
        <p:blipFill>
          <a:blip r:embed="rId7" cstate="print"/>
          <a:stretch>
            <a:fillRect/>
          </a:stretch>
        </p:blipFill>
        <p:spPr>
          <a:xfrm>
            <a:off x="8079947" y="4246651"/>
            <a:ext cx="4096864" cy="1152000"/>
          </a:xfrm>
          <a:prstGeom prst="rect">
            <a:avLst/>
          </a:prstGeom>
        </p:spPr>
      </p:pic>
      <p:pic>
        <p:nvPicPr>
          <p:cNvPr id="31" name="Picture 2" descr="641001859195006292"/>
          <p:cNvPicPr>
            <a:picLocks noChangeAspect="1" noChangeArrowheads="1"/>
          </p:cNvPicPr>
          <p:nvPr/>
        </p:nvPicPr>
        <p:blipFill>
          <a:blip r:embed="rId8" cstate="print"/>
          <a:srcRect/>
          <a:stretch>
            <a:fillRect/>
          </a:stretch>
        </p:blipFill>
        <p:spPr bwMode="auto">
          <a:xfrm>
            <a:off x="7998079" y="2937938"/>
            <a:ext cx="2102580" cy="1296000"/>
          </a:xfrm>
          <a:prstGeom prst="rect">
            <a:avLst/>
          </a:prstGeom>
          <a:noFill/>
          <a:ln w="9525">
            <a:noFill/>
            <a:miter lim="800000"/>
            <a:headEnd/>
            <a:tailEnd/>
          </a:ln>
        </p:spPr>
      </p:pic>
      <p:pic>
        <p:nvPicPr>
          <p:cNvPr id="32" name="Picture 3"/>
          <p:cNvPicPr>
            <a:picLocks noChangeAspect="1" noChangeArrowheads="1"/>
          </p:cNvPicPr>
          <p:nvPr/>
        </p:nvPicPr>
        <p:blipFill>
          <a:blip r:embed="rId9" cstate="print"/>
          <a:srcRect/>
          <a:stretch>
            <a:fillRect/>
          </a:stretch>
        </p:blipFill>
        <p:spPr bwMode="auto">
          <a:xfrm>
            <a:off x="10168468" y="1643607"/>
            <a:ext cx="2025182" cy="1296000"/>
          </a:xfrm>
          <a:prstGeom prst="rect">
            <a:avLst/>
          </a:prstGeom>
          <a:noFill/>
          <a:ln w="9525">
            <a:noFill/>
            <a:miter lim="800000"/>
            <a:headEnd/>
            <a:tailEnd/>
          </a:ln>
        </p:spPr>
      </p:pic>
      <p:pic>
        <p:nvPicPr>
          <p:cNvPr id="33" name="Picture 2"/>
          <p:cNvPicPr>
            <a:picLocks noChangeAspect="1" noChangeArrowheads="1"/>
          </p:cNvPicPr>
          <p:nvPr/>
        </p:nvPicPr>
        <p:blipFill>
          <a:blip r:embed="rId10" cstate="print"/>
          <a:srcRect/>
          <a:stretch>
            <a:fillRect/>
          </a:stretch>
        </p:blipFill>
        <p:spPr bwMode="auto">
          <a:xfrm>
            <a:off x="7969939" y="5520273"/>
            <a:ext cx="4230160" cy="1368000"/>
          </a:xfrm>
          <a:prstGeom prst="rect">
            <a:avLst/>
          </a:prstGeom>
          <a:noFill/>
          <a:ln w="9525">
            <a:noFill/>
            <a:miter lim="800000"/>
            <a:headEnd/>
            <a:tailEnd/>
          </a:ln>
        </p:spPr>
      </p:pic>
      <p:sp>
        <p:nvSpPr>
          <p:cNvPr id="34" name="TextBox 33"/>
          <p:cNvSpPr txBox="1"/>
          <p:nvPr/>
        </p:nvSpPr>
        <p:spPr>
          <a:xfrm>
            <a:off x="59250" y="1591724"/>
            <a:ext cx="5958682" cy="3416320"/>
          </a:xfrm>
          <a:prstGeom prst="rect">
            <a:avLst/>
          </a:prstGeom>
          <a:noFill/>
        </p:spPr>
        <p:txBody>
          <a:bodyPr wrap="none" rtlCol="0">
            <a:spAutoFit/>
          </a:bodyPr>
          <a:lstStyle/>
          <a:p>
            <a:r>
              <a:rPr lang="zh-CN" altLang="en-US" dirty="0">
                <a:latin typeface="黑体" panose="02010609060101010101" pitchFamily="49" charset="-122"/>
                <a:ea typeface="黑体" panose="02010609060101010101" pitchFamily="49" charset="-122"/>
              </a:rPr>
              <a:t>近</a:t>
            </a:r>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年：</a:t>
            </a:r>
            <a:endParaRPr lang="en-US" altLang="zh-CN" dirty="0">
              <a:latin typeface="黑体" panose="02010609060101010101" pitchFamily="49" charset="-122"/>
              <a:ea typeface="黑体" panose="02010609060101010101" pitchFamily="49" charset="-122"/>
            </a:endParaRPr>
          </a:p>
          <a:p>
            <a:pPr>
              <a:buFont typeface="Wingdings" panose="05000000000000000000" pitchFamily="2" charset="2"/>
              <a:buChar char="l"/>
            </a:pPr>
            <a:r>
              <a:rPr lang="zh-CN" altLang="en-US" dirty="0">
                <a:latin typeface="黑体" panose="02010609060101010101" pitchFamily="49" charset="-122"/>
                <a:ea typeface="黑体" panose="02010609060101010101" pitchFamily="49" charset="-122"/>
              </a:rPr>
              <a:t>举办国际会议</a:t>
            </a:r>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次：</a:t>
            </a:r>
            <a:endParaRPr lang="en-US" altLang="zh-CN"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zh-CN" dirty="0">
                <a:latin typeface="黑体" panose="02010609060101010101" pitchFamily="49" charset="-122"/>
                <a:ea typeface="黑体" panose="02010609060101010101" pitchFamily="49" charset="-122"/>
              </a:rPr>
              <a:t>第十九届国际卵菌分子遗传学年会国际会议</a:t>
            </a:r>
            <a:endParaRPr lang="en-US" altLang="zh-CN" dirty="0">
              <a:latin typeface="黑体" panose="02010609060101010101" pitchFamily="49" charset="-122"/>
              <a:ea typeface="黑体" panose="02010609060101010101" pitchFamily="49" charset="-122"/>
            </a:endParaRPr>
          </a:p>
          <a:p>
            <a:pPr>
              <a:buFont typeface="Wingdings" panose="05000000000000000000" pitchFamily="2" charset="2"/>
              <a:buChar char="l"/>
            </a:pPr>
            <a:r>
              <a:rPr lang="zh-CN" altLang="en-US" dirty="0">
                <a:latin typeface="黑体" panose="02010609060101010101" pitchFamily="49" charset="-122"/>
                <a:ea typeface="黑体" panose="02010609060101010101" pitchFamily="49" charset="-122"/>
              </a:rPr>
              <a:t>举办国内学术会议</a:t>
            </a:r>
            <a:r>
              <a:rPr lang="en-US" altLang="zh-CN" dirty="0">
                <a:latin typeface="黑体" panose="02010609060101010101" pitchFamily="49" charset="-122"/>
                <a:ea typeface="黑体" panose="02010609060101010101" pitchFamily="49" charset="-122"/>
              </a:rPr>
              <a:t>10</a:t>
            </a:r>
            <a:r>
              <a:rPr lang="zh-CN" altLang="en-US" dirty="0">
                <a:latin typeface="黑体" panose="02010609060101010101" pitchFamily="49" charset="-122"/>
                <a:ea typeface="黑体" panose="02010609060101010101" pitchFamily="49" charset="-122"/>
              </a:rPr>
              <a:t>余次，</a:t>
            </a:r>
            <a:endParaRPr lang="en-US" altLang="zh-CN"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中国菌物学会</a:t>
            </a:r>
            <a:r>
              <a:rPr lang="en-US" altLang="zh-CN" dirty="0">
                <a:latin typeface="黑体" panose="02010609060101010101" pitchFamily="49" charset="-122"/>
                <a:ea typeface="黑体" panose="02010609060101010101" pitchFamily="49" charset="-122"/>
              </a:rPr>
              <a:t>2018</a:t>
            </a:r>
            <a:r>
              <a:rPr lang="zh-CN" altLang="en-US" dirty="0">
                <a:latin typeface="黑体" panose="02010609060101010101" pitchFamily="49" charset="-122"/>
                <a:ea typeface="黑体" panose="02010609060101010101" pitchFamily="49" charset="-122"/>
              </a:rPr>
              <a:t>年学术年会</a:t>
            </a:r>
            <a:endParaRPr lang="en-US" altLang="zh-CN"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中国植物病理学会</a:t>
            </a:r>
            <a:r>
              <a:rPr lang="en-US" altLang="zh-CN" dirty="0">
                <a:latin typeface="黑体" panose="02010609060101010101" pitchFamily="49" charset="-122"/>
                <a:ea typeface="黑体" panose="02010609060101010101" pitchFamily="49" charset="-122"/>
              </a:rPr>
              <a:t>2017</a:t>
            </a:r>
            <a:r>
              <a:rPr lang="zh-CN" altLang="en-US" dirty="0">
                <a:latin typeface="黑体" panose="02010609060101010101" pitchFamily="49" charset="-122"/>
                <a:ea typeface="黑体" panose="02010609060101010101" pitchFamily="49" charset="-122"/>
              </a:rPr>
              <a:t>年学术年会（</a:t>
            </a:r>
            <a:r>
              <a:rPr lang="en-US" altLang="zh-CN" b="1" dirty="0">
                <a:solidFill>
                  <a:srgbClr val="FF0000"/>
                </a:solidFill>
                <a:latin typeface="黑体" panose="02010609060101010101" pitchFamily="49" charset="-122"/>
                <a:ea typeface="黑体" panose="02010609060101010101" pitchFamily="49" charset="-122"/>
              </a:rPr>
              <a:t>1600</a:t>
            </a:r>
            <a:r>
              <a:rPr lang="zh-CN" altLang="en-US" b="1" dirty="0">
                <a:solidFill>
                  <a:srgbClr val="FF0000"/>
                </a:solidFill>
                <a:latin typeface="黑体" panose="02010609060101010101" pitchFamily="49" charset="-122"/>
                <a:ea typeface="黑体" panose="02010609060101010101" pitchFamily="49" charset="-122"/>
              </a:rPr>
              <a:t>人</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中国植物病理学会病毒专业委员会</a:t>
            </a:r>
            <a:r>
              <a:rPr lang="en-US" altLang="zh-CN" dirty="0">
                <a:latin typeface="黑体" panose="02010609060101010101" pitchFamily="49" charset="-122"/>
                <a:ea typeface="黑体" panose="02010609060101010101" pitchFamily="49" charset="-122"/>
              </a:rPr>
              <a:t>2018</a:t>
            </a:r>
            <a:r>
              <a:rPr lang="zh-CN" altLang="en-US" dirty="0">
                <a:latin typeface="黑体" panose="02010609060101010101" pitchFamily="49" charset="-122"/>
                <a:ea typeface="黑体" panose="02010609060101010101" pitchFamily="49" charset="-122"/>
              </a:rPr>
              <a:t>年学术年会</a:t>
            </a:r>
            <a:endParaRPr lang="en-US" altLang="zh-CN"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中国植物病理学会第十二届青年学术研讨会</a:t>
            </a:r>
            <a:endParaRPr lang="en-US" altLang="zh-CN" dirty="0">
              <a:latin typeface="黑体" panose="02010609060101010101" pitchFamily="49" charset="-122"/>
              <a:ea typeface="黑体" panose="02010609060101010101" pitchFamily="49" charset="-122"/>
            </a:endParaRPr>
          </a:p>
          <a:p>
            <a:pPr lvl="1">
              <a:buFont typeface="Wingdings" panose="05000000000000000000" pitchFamily="2" charset="2"/>
              <a:buChar char="Ø"/>
            </a:pP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a:p>
            <a:endParaRPr lang="zh-CN" altLang="en-US" dirty="0">
              <a:latin typeface="黑体" panose="02010609060101010101" pitchFamily="49" charset="-122"/>
              <a:ea typeface="黑体" panose="02010609060101010101" pitchFamily="49" charset="-122"/>
            </a:endParaRPr>
          </a:p>
        </p:txBody>
      </p:sp>
      <p:pic>
        <p:nvPicPr>
          <p:cNvPr id="35" name="Picture 2" descr="216945596908537353"/>
          <p:cNvPicPr>
            <a:picLocks noChangeAspect="1" noChangeArrowheads="1"/>
          </p:cNvPicPr>
          <p:nvPr/>
        </p:nvPicPr>
        <p:blipFill>
          <a:blip r:embed="rId11" cstate="print"/>
          <a:srcRect l="27028" t="30182" r="15690"/>
          <a:stretch>
            <a:fillRect/>
          </a:stretch>
        </p:blipFill>
        <p:spPr bwMode="auto">
          <a:xfrm>
            <a:off x="7989445" y="1647753"/>
            <a:ext cx="2179022" cy="1296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122901" y="0"/>
            <a:ext cx="12232612" cy="917575"/>
            <a:chOff x="19" y="0"/>
            <a:chExt cx="5760" cy="578"/>
          </a:xfrm>
        </p:grpSpPr>
        <p:sp>
          <p:nvSpPr>
            <p:cNvPr id="102408" name="Rectangle 4"/>
            <p:cNvSpPr>
              <a:spLocks noChangeArrowheads="1"/>
            </p:cNvSpPr>
            <p:nvPr/>
          </p:nvSpPr>
          <p:spPr bwMode="auto">
            <a:xfrm>
              <a:off x="19" y="0"/>
              <a:ext cx="5760" cy="508"/>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endParaRPr lang="zh-CN" altLang="en-US" sz="3200"/>
            </a:p>
          </p:txBody>
        </p:sp>
        <p:pic>
          <p:nvPicPr>
            <p:cNvPr id="102409"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117" y="0"/>
              <a:ext cx="1951" cy="578"/>
            </a:xfrm>
            <a:prstGeom prst="rect">
              <a:avLst/>
            </a:prstGeom>
            <a:noFill/>
            <a:ln w="9525">
              <a:noFill/>
              <a:miter lim="800000"/>
              <a:headEnd/>
              <a:tailEnd/>
            </a:ln>
          </p:spPr>
        </p:pic>
      </p:grpSp>
      <p:pic>
        <p:nvPicPr>
          <p:cNvPr id="102403" name="Picture 2" descr="农大校门口-修2"/>
          <p:cNvPicPr>
            <a:picLocks noChangeAspect="1"/>
          </p:cNvPicPr>
          <p:nvPr/>
        </p:nvPicPr>
        <p:blipFill>
          <a:blip r:embed="rId2" cstate="print"/>
          <a:srcRect/>
          <a:stretch>
            <a:fillRect/>
          </a:stretch>
        </p:blipFill>
        <p:spPr bwMode="auto">
          <a:xfrm>
            <a:off x="8172450" y="0"/>
            <a:ext cx="4000500" cy="747713"/>
          </a:xfrm>
          <a:prstGeom prst="rect">
            <a:avLst/>
          </a:prstGeom>
          <a:noFill/>
          <a:ln w="9525">
            <a:noFill/>
            <a:miter lim="800000"/>
            <a:headEnd/>
            <a:tailEnd/>
          </a:ln>
        </p:spPr>
      </p:pic>
      <p:sp>
        <p:nvSpPr>
          <p:cNvPr id="18" name="Rectangle 6"/>
          <p:cNvSpPr>
            <a:spLocks noChangeArrowheads="1"/>
          </p:cNvSpPr>
          <p:nvPr/>
        </p:nvSpPr>
        <p:spPr bwMode="auto">
          <a:xfrm>
            <a:off x="-60325" y="6524625"/>
            <a:ext cx="12232612" cy="333375"/>
          </a:xfrm>
          <a:prstGeom prst="rect">
            <a:avLst/>
          </a:prstGeom>
          <a:solidFill>
            <a:srgbClr val="004AB8"/>
          </a:solidFill>
          <a:ln w="9525">
            <a:noFill/>
            <a:miter lim="800000"/>
          </a:ln>
        </p:spPr>
        <p:txBody>
          <a:bodyPr wrap="none" anchor="ctr"/>
          <a:lstStyle/>
          <a:p>
            <a:endParaRPr lang="zh-CN" altLang="en-US"/>
          </a:p>
        </p:txBody>
      </p:sp>
      <p:sp>
        <p:nvSpPr>
          <p:cNvPr id="19" name="Text Box 7"/>
          <p:cNvSpPr txBox="1">
            <a:spLocks noChangeArrowheads="1"/>
          </p:cNvSpPr>
          <p:nvPr/>
        </p:nvSpPr>
        <p:spPr bwMode="auto">
          <a:xfrm>
            <a:off x="92583" y="6540500"/>
            <a:ext cx="11992632" cy="334963"/>
          </a:xfrm>
          <a:prstGeom prst="rect">
            <a:avLst/>
          </a:prstGeom>
          <a:noFill/>
          <a:ln w="9525">
            <a:noFill/>
            <a:miter lim="800000"/>
          </a:ln>
        </p:spPr>
        <p:txBody>
          <a:bodyPr>
            <a:spAutoFit/>
          </a:bodyPr>
          <a:lstStyle/>
          <a:p>
            <a:pPr algn="ctr">
              <a:spcBef>
                <a:spcPct val="50000"/>
              </a:spcBef>
            </a:pPr>
            <a:r>
              <a:rPr lang="zh-CN" altLang="en-US" sz="1600" b="1" dirty="0">
                <a:solidFill>
                  <a:schemeClr val="bg1"/>
                </a:solidFill>
                <a:latin typeface="Bodoni MT Black" panose="02070A03080606020203"/>
                <a:ea typeface="BatangChe" panose="02030609000101010101" pitchFamily="49" charset="-127"/>
              </a:rPr>
              <a:t>植物保护学院     </a:t>
            </a:r>
            <a:r>
              <a:rPr lang="en-US" altLang="zh-CN" sz="1600" b="1" dirty="0">
                <a:solidFill>
                  <a:schemeClr val="bg1"/>
                </a:solidFill>
                <a:latin typeface="Bodoni MT Black" panose="02070A03080606020203"/>
                <a:ea typeface="BatangChe" panose="02030609000101010101" pitchFamily="49" charset="-127"/>
              </a:rPr>
              <a:t>College of Plant Protection</a:t>
            </a:r>
            <a:endParaRPr lang="en-US" altLang="zh-CN" sz="1600" b="1" dirty="0">
              <a:solidFill>
                <a:schemeClr val="bg1"/>
              </a:solidFill>
              <a:latin typeface="Bodoni MT Black" panose="02070A03080606020203"/>
              <a:ea typeface="BatangChe" panose="02030609000101010101" pitchFamily="49" charset="-127"/>
            </a:endParaRPr>
          </a:p>
        </p:txBody>
      </p:sp>
      <p:sp>
        <p:nvSpPr>
          <p:cNvPr id="20" name="Line 6"/>
          <p:cNvSpPr>
            <a:spLocks noChangeShapeType="1"/>
          </p:cNvSpPr>
          <p:nvPr/>
        </p:nvSpPr>
        <p:spPr bwMode="auto">
          <a:xfrm>
            <a:off x="35687" y="1536843"/>
            <a:ext cx="7668000" cy="12527"/>
          </a:xfrm>
          <a:prstGeom prst="line">
            <a:avLst/>
          </a:prstGeom>
          <a:noFill/>
          <a:ln w="76200" cmpd="thickThin">
            <a:solidFill>
              <a:srgbClr val="00B050"/>
            </a:solidFill>
            <a:miter lim="800000"/>
          </a:ln>
        </p:spPr>
        <p:txBody>
          <a:bodyPr/>
          <a:lstStyle/>
          <a:p>
            <a:endParaRPr lang="zh-CN" altLang="en-US"/>
          </a:p>
        </p:txBody>
      </p:sp>
      <p:sp>
        <p:nvSpPr>
          <p:cNvPr id="21" name="Rectangle 20"/>
          <p:cNvSpPr/>
          <p:nvPr/>
        </p:nvSpPr>
        <p:spPr>
          <a:xfrm>
            <a:off x="175431" y="936973"/>
            <a:ext cx="7632218" cy="646331"/>
          </a:xfrm>
          <a:prstGeom prst="rect">
            <a:avLst/>
          </a:prstGeom>
        </p:spPr>
        <p:txBody>
          <a:bodyPr wrap="none">
            <a:spAutoFit/>
          </a:bodyPr>
          <a:lstStyle/>
          <a:p>
            <a:r>
              <a:rPr lang="en-US" altLang="zh-CN" sz="3600" b="1" dirty="0">
                <a:solidFill>
                  <a:srgbClr val="3400F4"/>
                </a:solidFill>
                <a:latin typeface="微软雅黑" panose="020B0503020204020204" pitchFamily="34" charset="-122"/>
                <a:ea typeface="微软雅黑" panose="020B0503020204020204" pitchFamily="34" charset="-122"/>
              </a:rPr>
              <a:t>2.4 </a:t>
            </a:r>
            <a:r>
              <a:rPr lang="zh-CN" altLang="en-US" sz="3600" b="1" dirty="0">
                <a:solidFill>
                  <a:srgbClr val="3400F4"/>
                </a:solidFill>
                <a:latin typeface="微软雅黑" panose="020B0503020204020204" pitchFamily="34" charset="-122"/>
                <a:ea typeface="微软雅黑" panose="020B0503020204020204" pitchFamily="34" charset="-122"/>
              </a:rPr>
              <a:t>社会服务与学科声誉</a:t>
            </a:r>
            <a:r>
              <a:rPr lang="en-US" altLang="zh-CN" sz="3600" b="1" dirty="0">
                <a:solidFill>
                  <a:srgbClr val="3400F4"/>
                </a:solidFill>
                <a:latin typeface="微软雅黑" panose="020B0503020204020204" pitchFamily="34" charset="-122"/>
                <a:ea typeface="微软雅黑" panose="020B0503020204020204" pitchFamily="34" charset="-122"/>
              </a:rPr>
              <a:t>---</a:t>
            </a:r>
            <a:r>
              <a:rPr lang="zh-CN" altLang="en-US" sz="3600" b="1" dirty="0">
                <a:solidFill>
                  <a:srgbClr val="3400F4"/>
                </a:solidFill>
                <a:latin typeface="微软雅黑" panose="020B0503020204020204" pitchFamily="34" charset="-122"/>
                <a:ea typeface="微软雅黑" panose="020B0503020204020204" pitchFamily="34" charset="-122"/>
              </a:rPr>
              <a:t>社会服务</a:t>
            </a:r>
            <a:endParaRPr lang="zh-CN" altLang="en-US" sz="3600" b="1" dirty="0">
              <a:solidFill>
                <a:srgbClr val="3400F4"/>
              </a:solidFill>
              <a:latin typeface="微软雅黑" panose="020B0503020204020204" pitchFamily="34" charset="-122"/>
              <a:ea typeface="微软雅黑" panose="020B0503020204020204" pitchFamily="34" charset="-122"/>
            </a:endParaRPr>
          </a:p>
        </p:txBody>
      </p:sp>
      <p:pic>
        <p:nvPicPr>
          <p:cNvPr id="11" name="Picture 2" descr="D:\山东植物病理学会文件夹 （2014-）\学会活动合影\2015.5.19 肥城、宁阳小麦病虫害调查\zhaopian\IMG20150519112013.jpg"/>
          <p:cNvPicPr>
            <a:picLocks noChangeAspect="1" noChangeArrowheads="1"/>
          </p:cNvPicPr>
          <p:nvPr/>
        </p:nvPicPr>
        <p:blipFill>
          <a:blip r:embed="rId3" cstate="print"/>
          <a:srcRect/>
          <a:stretch>
            <a:fillRect/>
          </a:stretch>
        </p:blipFill>
        <p:spPr bwMode="auto">
          <a:xfrm>
            <a:off x="-14" y="5249817"/>
            <a:ext cx="2384179" cy="1116000"/>
          </a:xfrm>
          <a:prstGeom prst="rect">
            <a:avLst/>
          </a:prstGeom>
          <a:noFill/>
          <a:ln w="9525">
            <a:noFill/>
            <a:miter lim="800000"/>
            <a:headEnd/>
            <a:tailEnd/>
          </a:ln>
        </p:spPr>
      </p:pic>
      <p:pic>
        <p:nvPicPr>
          <p:cNvPr id="12" name="Picture 3" descr="D:\山东植物病理学会文件夹 （2014-）\学会活动合影\2015.6.9 泰安岱岳区\DSC_0040.JPG"/>
          <p:cNvPicPr>
            <a:picLocks noChangeAspect="1" noChangeArrowheads="1"/>
          </p:cNvPicPr>
          <p:nvPr/>
        </p:nvPicPr>
        <p:blipFill>
          <a:blip r:embed="rId4" cstate="print"/>
          <a:srcRect/>
          <a:stretch>
            <a:fillRect/>
          </a:stretch>
        </p:blipFill>
        <p:spPr bwMode="auto">
          <a:xfrm>
            <a:off x="2638758" y="4019621"/>
            <a:ext cx="2449620" cy="1116000"/>
          </a:xfrm>
          <a:prstGeom prst="rect">
            <a:avLst/>
          </a:prstGeom>
          <a:noFill/>
          <a:ln w="9525">
            <a:noFill/>
            <a:miter lim="800000"/>
            <a:headEnd/>
            <a:tailEnd/>
          </a:ln>
        </p:spPr>
      </p:pic>
      <p:pic>
        <p:nvPicPr>
          <p:cNvPr id="13" name="Picture 5" descr="D:\山东植物病理学会文件夹 （2014-）\学会活动合影\2015.8.16 济南市商河县玉米病虫害飞防现场会\照片\5.jpg"/>
          <p:cNvPicPr>
            <a:picLocks noChangeAspect="1" noChangeArrowheads="1"/>
          </p:cNvPicPr>
          <p:nvPr/>
        </p:nvPicPr>
        <p:blipFill>
          <a:blip r:embed="rId5" cstate="print"/>
          <a:srcRect/>
          <a:stretch>
            <a:fillRect/>
          </a:stretch>
        </p:blipFill>
        <p:spPr bwMode="auto">
          <a:xfrm>
            <a:off x="7731928" y="4019621"/>
            <a:ext cx="2435205" cy="1116000"/>
          </a:xfrm>
          <a:prstGeom prst="rect">
            <a:avLst/>
          </a:prstGeom>
          <a:noFill/>
          <a:ln w="9525">
            <a:noFill/>
            <a:miter lim="800000"/>
            <a:headEnd/>
            <a:tailEnd/>
          </a:ln>
        </p:spPr>
      </p:pic>
      <p:pic>
        <p:nvPicPr>
          <p:cNvPr id="14" name="Picture 6" descr="D:\山东植物病理学会文件夹 （2014-）\学会活动合影\2015.8.16 济南市商河县玉米病虫害飞防现场会\照片\2.jpg"/>
          <p:cNvPicPr>
            <a:picLocks noChangeAspect="1" noChangeArrowheads="1"/>
          </p:cNvPicPr>
          <p:nvPr/>
        </p:nvPicPr>
        <p:blipFill>
          <a:blip r:embed="rId6" cstate="print"/>
          <a:srcRect/>
          <a:stretch>
            <a:fillRect/>
          </a:stretch>
        </p:blipFill>
        <p:spPr bwMode="auto">
          <a:xfrm>
            <a:off x="7732770" y="5249817"/>
            <a:ext cx="2471010" cy="1116000"/>
          </a:xfrm>
          <a:prstGeom prst="rect">
            <a:avLst/>
          </a:prstGeom>
          <a:noFill/>
          <a:ln w="9525">
            <a:noFill/>
            <a:miter lim="800000"/>
            <a:headEnd/>
            <a:tailEnd/>
          </a:ln>
        </p:spPr>
      </p:pic>
      <p:pic>
        <p:nvPicPr>
          <p:cNvPr id="15" name="Picture 7" descr="D:\山东植物病理学会文件夹 （2014-）\学会活动合影\2016 沾化冬枣防治现场会---滨州\照片\IMG20160923093043.jpg"/>
          <p:cNvPicPr>
            <a:picLocks noChangeAspect="1" noChangeArrowheads="1"/>
          </p:cNvPicPr>
          <p:nvPr/>
        </p:nvPicPr>
        <p:blipFill>
          <a:blip r:embed="rId7" cstate="print"/>
          <a:srcRect/>
          <a:stretch>
            <a:fillRect/>
          </a:stretch>
        </p:blipFill>
        <p:spPr bwMode="auto">
          <a:xfrm>
            <a:off x="9960497" y="4019621"/>
            <a:ext cx="2184911" cy="1116000"/>
          </a:xfrm>
          <a:prstGeom prst="rect">
            <a:avLst/>
          </a:prstGeom>
          <a:noFill/>
          <a:ln w="9525">
            <a:noFill/>
            <a:miter lim="800000"/>
            <a:headEnd/>
            <a:tailEnd/>
          </a:ln>
        </p:spPr>
      </p:pic>
      <p:pic>
        <p:nvPicPr>
          <p:cNvPr id="16" name="Picture 8" descr="D:\山东植物病理学会文件夹 （2014-）\学会活动合影\2016.3.20莒南小麦现场会\莒南照片\3.jpg"/>
          <p:cNvPicPr>
            <a:picLocks noChangeAspect="1" noChangeArrowheads="1"/>
          </p:cNvPicPr>
          <p:nvPr/>
        </p:nvPicPr>
        <p:blipFill>
          <a:blip r:embed="rId8" cstate="print"/>
          <a:srcRect/>
          <a:stretch>
            <a:fillRect/>
          </a:stretch>
        </p:blipFill>
        <p:spPr bwMode="auto">
          <a:xfrm>
            <a:off x="5288528" y="4019621"/>
            <a:ext cx="2254289" cy="1116000"/>
          </a:xfrm>
          <a:prstGeom prst="rect">
            <a:avLst/>
          </a:prstGeom>
          <a:noFill/>
          <a:ln w="9525">
            <a:noFill/>
            <a:miter lim="800000"/>
            <a:headEnd/>
            <a:tailEnd/>
          </a:ln>
        </p:spPr>
      </p:pic>
      <p:pic>
        <p:nvPicPr>
          <p:cNvPr id="17" name="Picture 9" descr="D:\山东植物病理学会文件夹 （2014-）\学会活动合影\2016.3.20莒南小麦现场会\莒南照片\5.jpg"/>
          <p:cNvPicPr>
            <a:picLocks noChangeAspect="1" noChangeArrowheads="1"/>
          </p:cNvPicPr>
          <p:nvPr/>
        </p:nvPicPr>
        <p:blipFill>
          <a:blip r:embed="rId9" cstate="print"/>
          <a:srcRect/>
          <a:stretch>
            <a:fillRect/>
          </a:stretch>
        </p:blipFill>
        <p:spPr bwMode="auto">
          <a:xfrm>
            <a:off x="-14" y="4019621"/>
            <a:ext cx="2442459" cy="1116000"/>
          </a:xfrm>
          <a:prstGeom prst="rect">
            <a:avLst/>
          </a:prstGeom>
          <a:noFill/>
          <a:ln w="3175">
            <a:solidFill>
              <a:schemeClr val="tx1"/>
            </a:solidFill>
            <a:miter lim="800000"/>
            <a:headEnd/>
            <a:tailEnd/>
          </a:ln>
        </p:spPr>
      </p:pic>
      <p:pic>
        <p:nvPicPr>
          <p:cNvPr id="22" name="图片 6" descr="DSC_7592-1"/>
          <p:cNvPicPr>
            <a:picLocks noChangeAspect="1" noChangeArrowheads="1"/>
          </p:cNvPicPr>
          <p:nvPr/>
        </p:nvPicPr>
        <p:blipFill>
          <a:blip r:embed="rId10" cstate="print"/>
          <a:srcRect/>
          <a:stretch>
            <a:fillRect/>
          </a:stretch>
        </p:blipFill>
        <p:spPr bwMode="auto">
          <a:xfrm>
            <a:off x="2570891" y="5249817"/>
            <a:ext cx="2496957" cy="1116000"/>
          </a:xfrm>
          <a:prstGeom prst="rect">
            <a:avLst/>
          </a:prstGeom>
          <a:noFill/>
          <a:ln w="9525">
            <a:noFill/>
            <a:miter lim="800000"/>
            <a:headEnd/>
            <a:tailEnd/>
          </a:ln>
        </p:spPr>
      </p:pic>
      <p:pic>
        <p:nvPicPr>
          <p:cNvPr id="23" name="图片 1" descr="P1120201"/>
          <p:cNvPicPr>
            <a:picLocks noChangeAspect="1"/>
          </p:cNvPicPr>
          <p:nvPr/>
        </p:nvPicPr>
        <p:blipFill>
          <a:blip r:embed="rId11" cstate="print"/>
          <a:stretch>
            <a:fillRect/>
          </a:stretch>
        </p:blipFill>
        <p:spPr>
          <a:xfrm>
            <a:off x="5304624" y="5249817"/>
            <a:ext cx="2227908" cy="1116000"/>
          </a:xfrm>
          <a:prstGeom prst="rect">
            <a:avLst/>
          </a:prstGeom>
        </p:spPr>
      </p:pic>
      <p:pic>
        <p:nvPicPr>
          <p:cNvPr id="103426" name="Picture 2"/>
          <p:cNvPicPr>
            <a:picLocks noChangeAspect="1" noChangeArrowheads="1"/>
          </p:cNvPicPr>
          <p:nvPr/>
        </p:nvPicPr>
        <p:blipFill>
          <a:blip r:embed="rId12" cstate="print"/>
          <a:srcRect t="20369"/>
          <a:stretch>
            <a:fillRect/>
          </a:stretch>
        </p:blipFill>
        <p:spPr bwMode="auto">
          <a:xfrm>
            <a:off x="10240439" y="5249817"/>
            <a:ext cx="1868612" cy="1116000"/>
          </a:xfrm>
          <a:prstGeom prst="rect">
            <a:avLst/>
          </a:prstGeom>
          <a:noFill/>
          <a:ln w="9525">
            <a:noFill/>
            <a:miter lim="800000"/>
            <a:headEnd/>
            <a:tailEnd/>
          </a:ln>
        </p:spPr>
      </p:pic>
      <p:sp>
        <p:nvSpPr>
          <p:cNvPr id="105473" name="Rectangle 1"/>
          <p:cNvSpPr>
            <a:spLocks noChangeArrowheads="1"/>
          </p:cNvSpPr>
          <p:nvPr/>
        </p:nvSpPr>
        <p:spPr bwMode="auto">
          <a:xfrm>
            <a:off x="-3" y="1668263"/>
            <a:ext cx="11971866" cy="203132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300355" algn="l" defTabSz="914400" rtl="0" eaLnBrk="1" fontAlgn="base" latinLnBrk="0" hangingPunct="1">
              <a:lnSpc>
                <a:spcPct val="100000"/>
              </a:lnSpc>
              <a:spcBef>
                <a:spcPct val="0"/>
              </a:spcBef>
              <a:spcAft>
                <a:spcPct val="0"/>
              </a:spcAft>
              <a:buClrTx/>
              <a:buSzTx/>
              <a:buFontTx/>
              <a:buNone/>
            </a:pPr>
            <a:r>
              <a:rPr kumimoji="0" lang="en-US" altLang="zh-CN"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2018</a:t>
            </a:r>
            <a:r>
              <a:rPr kumimoji="0" lang="zh-CN" altLang="en-US"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年：</a:t>
            </a:r>
            <a:endPar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marL="0" marR="0" lvl="0" algn="l" defTabSz="914400" rtl="0" eaLnBrk="1" fontAlgn="base" latinLnBrk="0" hangingPunct="1">
              <a:lnSpc>
                <a:spcPct val="100000"/>
              </a:lnSpc>
              <a:spcBef>
                <a:spcPct val="0"/>
              </a:spcBef>
              <a:spcAft>
                <a:spcPct val="0"/>
              </a:spcAft>
              <a:buClrTx/>
              <a:buSzTx/>
              <a:buFont typeface="Wingdings" panose="05000000000000000000" pitchFamily="2" charset="2"/>
              <a:buChar char="l"/>
            </a:pPr>
            <a:r>
              <a:rPr kumimoji="0" lang="zh-CN" altLang="en-US"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为山东省多地的农药经营人员进行经营许可的法律法规、农药基础知识、农药减量高效使用技术等内容的培训；</a:t>
            </a:r>
            <a:endParaRPr kumimoji="0" lang="en-US" altLang="zh-CN"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p>
            <a:pPr marL="0" marR="0" lvl="0" algn="l" defTabSz="914400" rtl="0" eaLnBrk="1" fontAlgn="base" latinLnBrk="0" hangingPunct="1">
              <a:lnSpc>
                <a:spcPct val="100000"/>
              </a:lnSpc>
              <a:spcBef>
                <a:spcPct val="0"/>
              </a:spcBef>
              <a:spcAft>
                <a:spcPct val="0"/>
              </a:spcAft>
              <a:buClrTx/>
              <a:buSzTx/>
              <a:buFont typeface="Wingdings" panose="05000000000000000000" pitchFamily="2" charset="2"/>
              <a:buChar char="l"/>
            </a:pPr>
            <a:r>
              <a:rPr kumimoji="0" lang="zh-CN" altLang="en-US"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为山东省（市、县）农业局、植保站、农技站、棉技站等技术人员进行多种农作物有害生物的绿色防控技术培训；</a:t>
            </a:r>
            <a:endParaRPr kumimoji="0" lang="en-US" altLang="zh-CN"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p>
            <a:pPr marL="0" marR="0" lvl="0" algn="l" defTabSz="914400" rtl="0" eaLnBrk="1" fontAlgn="base" latinLnBrk="0" hangingPunct="1">
              <a:lnSpc>
                <a:spcPct val="100000"/>
              </a:lnSpc>
              <a:spcBef>
                <a:spcPct val="0"/>
              </a:spcBef>
              <a:spcAft>
                <a:spcPct val="0"/>
              </a:spcAft>
              <a:buClrTx/>
              <a:buSzTx/>
              <a:buFont typeface="Wingdings" panose="05000000000000000000" pitchFamily="2" charset="2"/>
              <a:buChar char="l"/>
            </a:pPr>
            <a:r>
              <a:rPr kumimoji="0" lang="zh-CN" altLang="en-US"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为泰安、聊城、菏泽、济宁等地的贫困人员举办林下食用菌栽培技术培训班，</a:t>
            </a:r>
            <a:endParaRPr kumimoji="0" lang="en-US" altLang="zh-CN"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endParaRPr>
          </a:p>
          <a:p>
            <a:pPr>
              <a:buFont typeface="Wingdings" panose="05000000000000000000" pitchFamily="2" charset="2"/>
              <a:buChar char="l"/>
            </a:pPr>
            <a:r>
              <a:rPr kumimoji="0" lang="zh-CN" altLang="en-US" b="0" i="0" u="none" strike="noStrike" cap="none" normalizeH="0" baseline="0" dirty="0">
                <a:ln>
                  <a:noFill/>
                </a:ln>
                <a:solidFill>
                  <a:srgbClr val="000000"/>
                </a:solidFill>
                <a:effectLst/>
                <a:latin typeface="黑体" panose="02010609060101010101" pitchFamily="49" charset="-122"/>
                <a:ea typeface="黑体" panose="02010609060101010101" pitchFamily="49" charset="-122"/>
                <a:cs typeface="Times New Roman" panose="02020603050405020304" pitchFamily="18" charset="0"/>
              </a:rPr>
              <a:t>由植物保护学科主导推动的资源昆虫利用技术成果在中央电视台七套、山东广播电视台农科频道等媒体以专题片形式播出，在国内产生较大反</a:t>
            </a:r>
            <a:r>
              <a:rPr lang="zh-CN" altLang="en-US"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响，产生了良好的社会效益；</a:t>
            </a:r>
            <a:endPar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a:buFont typeface="Wingdings" panose="05000000000000000000" pitchFamily="2" charset="2"/>
              <a:buChar char="l"/>
            </a:pPr>
            <a:r>
              <a:rPr lang="zh-CN" altLang="en-US"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全年参与组织举办各种培训班</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60</a:t>
            </a:r>
            <a:r>
              <a:rPr lang="zh-CN" altLang="en-US"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余场，培训技术人员和农民超过</a:t>
            </a:r>
            <a:r>
              <a:rPr lang="en-US" altLang="zh-CN" dirty="0">
                <a:solidFill>
                  <a:srgbClr val="000000"/>
                </a:solidFill>
                <a:latin typeface="黑体" panose="02010609060101010101" pitchFamily="49" charset="-122"/>
                <a:ea typeface="黑体" panose="02010609060101010101" pitchFamily="49" charset="-122"/>
                <a:cs typeface="Times New Roman" panose="02020603050405020304" pitchFamily="18" charset="0"/>
              </a:rPr>
              <a:t>4</a:t>
            </a:r>
            <a:r>
              <a:rPr lang="zh-CN" altLang="en-US"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万人次。</a:t>
            </a:r>
            <a:endParaRPr lang="zh-CN" altLang="en-US"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2"/>
          <p:cNvSpPr>
            <a:spLocks noChangeArrowheads="1"/>
          </p:cNvSpPr>
          <p:nvPr/>
        </p:nvSpPr>
        <p:spPr bwMode="auto">
          <a:xfrm>
            <a:off x="0" y="620184"/>
            <a:ext cx="12528551" cy="1657349"/>
          </a:xfrm>
          <a:prstGeom prst="rect">
            <a:avLst/>
          </a:prstGeom>
          <a:solidFill>
            <a:srgbClr val="005800"/>
          </a:solidFill>
          <a:ln w="9525">
            <a:solidFill>
              <a:schemeClr val="tx1"/>
            </a:solidFill>
            <a:miter lim="800000"/>
          </a:ln>
        </p:spPr>
        <p:txBody>
          <a:bodyPr wrap="none" lIns="121917" tIns="60958" rIns="121917" bIns="60958" anchor="ctr"/>
          <a:lstStyle/>
          <a:p>
            <a:endParaRPr lang="zh-CN" altLang="en-US"/>
          </a:p>
        </p:txBody>
      </p:sp>
      <p:sp>
        <p:nvSpPr>
          <p:cNvPr id="47106" name="Rectangle 71"/>
          <p:cNvSpPr>
            <a:spLocks noChangeArrowheads="1"/>
          </p:cNvSpPr>
          <p:nvPr/>
        </p:nvSpPr>
        <p:spPr bwMode="auto">
          <a:xfrm>
            <a:off x="72424" y="2421467"/>
            <a:ext cx="12192000" cy="4436533"/>
          </a:xfrm>
          <a:prstGeom prst="rect">
            <a:avLst/>
          </a:prstGeom>
          <a:solidFill>
            <a:srgbClr val="DDDDDD"/>
          </a:solidFill>
          <a:ln w="9525">
            <a:solidFill>
              <a:schemeClr val="tx1"/>
            </a:solidFill>
            <a:miter lim="800000"/>
          </a:ln>
        </p:spPr>
        <p:txBody>
          <a:bodyPr wrap="none" lIns="121917" tIns="60958" rIns="121917" bIns="60958" anchor="ctr"/>
          <a:lstStyle/>
          <a:p>
            <a:pPr algn="ctr"/>
            <a:endParaRPr lang="zh-CN" altLang="en-US" sz="4300" dirty="0">
              <a:solidFill>
                <a:srgbClr val="FF0000"/>
              </a:solidFill>
              <a:ea typeface="黑体" panose="02010609060101010101" pitchFamily="49" charset="-122"/>
              <a:sym typeface="宋体" panose="02010600030101010101" pitchFamily="2" charset="-122"/>
            </a:endParaRPr>
          </a:p>
        </p:txBody>
      </p:sp>
      <p:grpSp>
        <p:nvGrpSpPr>
          <p:cNvPr id="2" name="Group 7"/>
          <p:cNvGrpSpPr/>
          <p:nvPr/>
        </p:nvGrpSpPr>
        <p:grpSpPr bwMode="auto">
          <a:xfrm>
            <a:off x="-105833" y="762001"/>
            <a:ext cx="63675684" cy="1367367"/>
            <a:chOff x="402" y="480"/>
            <a:chExt cx="30083" cy="861"/>
          </a:xfrm>
        </p:grpSpPr>
        <p:grpSp>
          <p:nvGrpSpPr>
            <p:cNvPr id="3" name="Group 8"/>
            <p:cNvGrpSpPr/>
            <p:nvPr/>
          </p:nvGrpSpPr>
          <p:grpSpPr bwMode="auto">
            <a:xfrm>
              <a:off x="402" y="480"/>
              <a:ext cx="15029" cy="861"/>
              <a:chOff x="402" y="480"/>
              <a:chExt cx="15029" cy="861"/>
            </a:xfrm>
          </p:grpSpPr>
          <p:grpSp>
            <p:nvGrpSpPr>
              <p:cNvPr id="4" name="Group 9"/>
              <p:cNvGrpSpPr/>
              <p:nvPr/>
            </p:nvGrpSpPr>
            <p:grpSpPr bwMode="auto">
              <a:xfrm>
                <a:off x="402" y="480"/>
                <a:ext cx="7511" cy="861"/>
                <a:chOff x="528" y="480"/>
                <a:chExt cx="7511" cy="861"/>
              </a:xfrm>
            </p:grpSpPr>
            <p:sp>
              <p:nvSpPr>
                <p:cNvPr id="47110" name="Rectangle 10" descr="20110819173633386[1]"/>
                <p:cNvSpPr>
                  <a:spLocks noChangeArrowheads="1"/>
                </p:cNvSpPr>
                <p:nvPr/>
              </p:nvSpPr>
              <p:spPr bwMode="auto">
                <a:xfrm>
                  <a:off x="528" y="480"/>
                  <a:ext cx="1247" cy="861"/>
                </a:xfrm>
                <a:prstGeom prst="rect">
                  <a:avLst/>
                </a:prstGeom>
                <a:blipFill dpi="0" rotWithShape="1">
                  <a:blip r:embed="rId1" cstate="print">
                    <a:lum bright="12000" contrast="6000"/>
                  </a:blip>
                  <a:srcRect/>
                  <a:stretch>
                    <a:fillRect/>
                  </a:stretch>
                </a:blipFill>
                <a:ln w="101600">
                  <a:solidFill>
                    <a:schemeClr val="bg1"/>
                  </a:solidFill>
                  <a:miter lim="800000"/>
                </a:ln>
              </p:spPr>
              <p:txBody>
                <a:bodyPr wrap="none" anchor="ctr"/>
                <a:lstStyle/>
                <a:p>
                  <a:endParaRPr lang="zh-CN" altLang="en-US"/>
                </a:p>
              </p:txBody>
            </p:sp>
            <p:sp>
              <p:nvSpPr>
                <p:cNvPr id="47111" name="Rectangle 11" descr="33"/>
                <p:cNvSpPr>
                  <a:spLocks noChangeArrowheads="1"/>
                </p:cNvSpPr>
                <p:nvPr/>
              </p:nvSpPr>
              <p:spPr bwMode="auto">
                <a:xfrm>
                  <a:off x="3033" y="480"/>
                  <a:ext cx="1247" cy="861"/>
                </a:xfrm>
                <a:prstGeom prst="rect">
                  <a:avLst/>
                </a:prstGeom>
                <a:blipFill dpi="0" rotWithShape="1">
                  <a:blip r:embed="rId2" cstate="print"/>
                  <a:srcRect/>
                  <a:stretch>
                    <a:fillRect/>
                  </a:stretch>
                </a:blipFill>
                <a:ln w="101600">
                  <a:solidFill>
                    <a:schemeClr val="bg1"/>
                  </a:solidFill>
                  <a:miter lim="800000"/>
                </a:ln>
              </p:spPr>
              <p:txBody>
                <a:bodyPr wrap="none" anchor="ctr"/>
                <a:lstStyle/>
                <a:p>
                  <a:endParaRPr lang="zh-CN" altLang="en-US"/>
                </a:p>
              </p:txBody>
            </p:sp>
            <p:sp>
              <p:nvSpPr>
                <p:cNvPr id="47112" name="Rectangle 12" descr="34"/>
                <p:cNvSpPr>
                  <a:spLocks noChangeArrowheads="1"/>
                </p:cNvSpPr>
                <p:nvPr/>
              </p:nvSpPr>
              <p:spPr bwMode="auto">
                <a:xfrm>
                  <a:off x="1780" y="480"/>
                  <a:ext cx="1247" cy="861"/>
                </a:xfrm>
                <a:prstGeom prst="rect">
                  <a:avLst/>
                </a:prstGeom>
                <a:blipFill dpi="0" rotWithShape="1">
                  <a:blip r:embed="rId3" cstate="print"/>
                  <a:srcRect/>
                  <a:stretch>
                    <a:fillRect/>
                  </a:stretch>
                </a:blipFill>
                <a:ln w="101600">
                  <a:solidFill>
                    <a:schemeClr val="bg1"/>
                  </a:solidFill>
                  <a:miter lim="800000"/>
                </a:ln>
              </p:spPr>
              <p:txBody>
                <a:bodyPr wrap="none" anchor="ctr"/>
                <a:lstStyle/>
                <a:p>
                  <a:endParaRPr lang="zh-CN" altLang="en-US"/>
                </a:p>
              </p:txBody>
            </p:sp>
            <p:sp>
              <p:nvSpPr>
                <p:cNvPr id="47113" name="Rectangle 13" descr="35"/>
                <p:cNvSpPr>
                  <a:spLocks noChangeArrowheads="1"/>
                </p:cNvSpPr>
                <p:nvPr/>
              </p:nvSpPr>
              <p:spPr bwMode="auto">
                <a:xfrm>
                  <a:off x="4286" y="480"/>
                  <a:ext cx="1247" cy="861"/>
                </a:xfrm>
                <a:prstGeom prst="rect">
                  <a:avLst/>
                </a:prstGeom>
                <a:blipFill dpi="0" rotWithShape="1">
                  <a:blip r:embed="rId4" cstate="print"/>
                  <a:srcRect/>
                  <a:stretch>
                    <a:fillRect/>
                  </a:stretch>
                </a:blipFill>
                <a:ln w="101600">
                  <a:solidFill>
                    <a:schemeClr val="bg1"/>
                  </a:solidFill>
                  <a:miter lim="800000"/>
                </a:ln>
              </p:spPr>
              <p:txBody>
                <a:bodyPr wrap="none" anchor="ctr"/>
                <a:lstStyle/>
                <a:p>
                  <a:endParaRPr lang="zh-CN" altLang="en-US"/>
                </a:p>
              </p:txBody>
            </p:sp>
            <p:sp>
              <p:nvSpPr>
                <p:cNvPr id="47114" name="Rectangle 14" descr="36"/>
                <p:cNvSpPr>
                  <a:spLocks noChangeArrowheads="1"/>
                </p:cNvSpPr>
                <p:nvPr/>
              </p:nvSpPr>
              <p:spPr bwMode="auto">
                <a:xfrm>
                  <a:off x="5539" y="480"/>
                  <a:ext cx="1247" cy="861"/>
                </a:xfrm>
                <a:prstGeom prst="rect">
                  <a:avLst/>
                </a:prstGeom>
                <a:blipFill dpi="0" rotWithShape="1">
                  <a:blip r:embed="rId5" cstate="print"/>
                  <a:srcRect/>
                  <a:stretch>
                    <a:fillRect/>
                  </a:stretch>
                </a:blipFill>
                <a:ln w="101600">
                  <a:solidFill>
                    <a:schemeClr val="bg1"/>
                  </a:solidFill>
                  <a:miter lim="800000"/>
                </a:ln>
              </p:spPr>
              <p:txBody>
                <a:bodyPr wrap="none" anchor="ctr"/>
                <a:lstStyle/>
                <a:p>
                  <a:endParaRPr lang="zh-CN" altLang="en-US"/>
                </a:p>
              </p:txBody>
            </p:sp>
            <p:sp>
              <p:nvSpPr>
                <p:cNvPr id="47115" name="Rectangle 15" descr="37"/>
                <p:cNvSpPr>
                  <a:spLocks noChangeArrowheads="1"/>
                </p:cNvSpPr>
                <p:nvPr/>
              </p:nvSpPr>
              <p:spPr bwMode="auto">
                <a:xfrm>
                  <a:off x="6792" y="480"/>
                  <a:ext cx="1247" cy="861"/>
                </a:xfrm>
                <a:prstGeom prst="rect">
                  <a:avLst/>
                </a:prstGeom>
                <a:blipFill dpi="0" rotWithShape="1">
                  <a:blip r:embed="rId6" cstate="print"/>
                  <a:srcRect/>
                  <a:stretch>
                    <a:fillRect/>
                  </a:stretch>
                </a:blipFill>
                <a:ln w="101600">
                  <a:solidFill>
                    <a:schemeClr val="bg1"/>
                  </a:solidFill>
                  <a:miter lim="800000"/>
                </a:ln>
              </p:spPr>
              <p:txBody>
                <a:bodyPr wrap="none" anchor="ctr"/>
                <a:lstStyle/>
                <a:p>
                  <a:endParaRPr lang="zh-CN" altLang="en-US"/>
                </a:p>
              </p:txBody>
            </p:sp>
          </p:grpSp>
          <p:grpSp>
            <p:nvGrpSpPr>
              <p:cNvPr id="5" name="Group 16"/>
              <p:cNvGrpSpPr/>
              <p:nvPr/>
            </p:nvGrpSpPr>
            <p:grpSpPr bwMode="auto">
              <a:xfrm>
                <a:off x="7920" y="480"/>
                <a:ext cx="7511" cy="861"/>
                <a:chOff x="528" y="480"/>
                <a:chExt cx="7511" cy="861"/>
              </a:xfrm>
            </p:grpSpPr>
            <p:sp>
              <p:nvSpPr>
                <p:cNvPr id="47117" name="Rectangle 17" descr="32"/>
                <p:cNvSpPr>
                  <a:spLocks noChangeArrowheads="1"/>
                </p:cNvSpPr>
                <p:nvPr/>
              </p:nvSpPr>
              <p:spPr bwMode="auto">
                <a:xfrm>
                  <a:off x="528" y="480"/>
                  <a:ext cx="1247" cy="861"/>
                </a:xfrm>
                <a:prstGeom prst="rect">
                  <a:avLst/>
                </a:prstGeom>
                <a:blipFill dpi="0" rotWithShape="1">
                  <a:blip r:embed="rId7" cstate="print"/>
                  <a:srcRect/>
                  <a:stretch>
                    <a:fillRect/>
                  </a:stretch>
                </a:blipFill>
                <a:ln w="101600">
                  <a:solidFill>
                    <a:schemeClr val="bg1"/>
                  </a:solidFill>
                  <a:miter lim="800000"/>
                </a:ln>
              </p:spPr>
              <p:txBody>
                <a:bodyPr wrap="none" anchor="ctr"/>
                <a:lstStyle/>
                <a:p>
                  <a:endParaRPr lang="zh-CN" altLang="en-US"/>
                </a:p>
              </p:txBody>
            </p:sp>
            <p:sp>
              <p:nvSpPr>
                <p:cNvPr id="47118" name="Rectangle 18" descr="33"/>
                <p:cNvSpPr>
                  <a:spLocks noChangeArrowheads="1"/>
                </p:cNvSpPr>
                <p:nvPr/>
              </p:nvSpPr>
              <p:spPr bwMode="auto">
                <a:xfrm>
                  <a:off x="3033" y="480"/>
                  <a:ext cx="1247" cy="861"/>
                </a:xfrm>
                <a:prstGeom prst="rect">
                  <a:avLst/>
                </a:prstGeom>
                <a:blipFill dpi="0" rotWithShape="1">
                  <a:blip r:embed="rId2" cstate="print"/>
                  <a:srcRect/>
                  <a:stretch>
                    <a:fillRect/>
                  </a:stretch>
                </a:blipFill>
                <a:ln w="101600">
                  <a:solidFill>
                    <a:schemeClr val="bg1"/>
                  </a:solidFill>
                  <a:miter lim="800000"/>
                </a:ln>
              </p:spPr>
              <p:txBody>
                <a:bodyPr wrap="none" anchor="ctr"/>
                <a:lstStyle/>
                <a:p>
                  <a:endParaRPr lang="zh-CN" altLang="en-US"/>
                </a:p>
              </p:txBody>
            </p:sp>
            <p:sp>
              <p:nvSpPr>
                <p:cNvPr id="47119" name="Rectangle 19" descr="34"/>
                <p:cNvSpPr>
                  <a:spLocks noChangeArrowheads="1"/>
                </p:cNvSpPr>
                <p:nvPr/>
              </p:nvSpPr>
              <p:spPr bwMode="auto">
                <a:xfrm>
                  <a:off x="1780" y="480"/>
                  <a:ext cx="1247" cy="861"/>
                </a:xfrm>
                <a:prstGeom prst="rect">
                  <a:avLst/>
                </a:prstGeom>
                <a:blipFill dpi="0" rotWithShape="1">
                  <a:blip r:embed="rId3" cstate="print"/>
                  <a:srcRect/>
                  <a:stretch>
                    <a:fillRect/>
                  </a:stretch>
                </a:blipFill>
                <a:ln w="101600">
                  <a:solidFill>
                    <a:schemeClr val="bg1"/>
                  </a:solidFill>
                  <a:miter lim="800000"/>
                </a:ln>
              </p:spPr>
              <p:txBody>
                <a:bodyPr wrap="none" anchor="ctr"/>
                <a:lstStyle/>
                <a:p>
                  <a:endParaRPr lang="zh-CN" altLang="en-US"/>
                </a:p>
              </p:txBody>
            </p:sp>
            <p:sp>
              <p:nvSpPr>
                <p:cNvPr id="47120" name="Rectangle 20" descr="35"/>
                <p:cNvSpPr>
                  <a:spLocks noChangeArrowheads="1"/>
                </p:cNvSpPr>
                <p:nvPr/>
              </p:nvSpPr>
              <p:spPr bwMode="auto">
                <a:xfrm>
                  <a:off x="4286" y="480"/>
                  <a:ext cx="1247" cy="861"/>
                </a:xfrm>
                <a:prstGeom prst="rect">
                  <a:avLst/>
                </a:prstGeom>
                <a:blipFill dpi="0" rotWithShape="1">
                  <a:blip r:embed="rId4" cstate="print"/>
                  <a:srcRect/>
                  <a:stretch>
                    <a:fillRect/>
                  </a:stretch>
                </a:blipFill>
                <a:ln w="101600">
                  <a:solidFill>
                    <a:schemeClr val="bg1"/>
                  </a:solidFill>
                  <a:miter lim="800000"/>
                </a:ln>
              </p:spPr>
              <p:txBody>
                <a:bodyPr wrap="none" anchor="ctr"/>
                <a:lstStyle/>
                <a:p>
                  <a:endParaRPr lang="zh-CN" altLang="en-US"/>
                </a:p>
              </p:txBody>
            </p:sp>
            <p:sp>
              <p:nvSpPr>
                <p:cNvPr id="47121" name="Rectangle 21" descr="36"/>
                <p:cNvSpPr>
                  <a:spLocks noChangeArrowheads="1"/>
                </p:cNvSpPr>
                <p:nvPr/>
              </p:nvSpPr>
              <p:spPr bwMode="auto">
                <a:xfrm>
                  <a:off x="5539" y="480"/>
                  <a:ext cx="1247" cy="861"/>
                </a:xfrm>
                <a:prstGeom prst="rect">
                  <a:avLst/>
                </a:prstGeom>
                <a:blipFill dpi="0" rotWithShape="1">
                  <a:blip r:embed="rId5" cstate="print"/>
                  <a:srcRect/>
                  <a:stretch>
                    <a:fillRect/>
                  </a:stretch>
                </a:blipFill>
                <a:ln w="101600">
                  <a:solidFill>
                    <a:schemeClr val="bg1"/>
                  </a:solidFill>
                  <a:miter lim="800000"/>
                </a:ln>
              </p:spPr>
              <p:txBody>
                <a:bodyPr wrap="none" anchor="ctr"/>
                <a:lstStyle/>
                <a:p>
                  <a:endParaRPr lang="zh-CN" altLang="en-US"/>
                </a:p>
              </p:txBody>
            </p:sp>
            <p:sp>
              <p:nvSpPr>
                <p:cNvPr id="47122" name="Rectangle 22" descr="37"/>
                <p:cNvSpPr>
                  <a:spLocks noChangeArrowheads="1"/>
                </p:cNvSpPr>
                <p:nvPr/>
              </p:nvSpPr>
              <p:spPr bwMode="auto">
                <a:xfrm>
                  <a:off x="6792" y="480"/>
                  <a:ext cx="1247" cy="861"/>
                </a:xfrm>
                <a:prstGeom prst="rect">
                  <a:avLst/>
                </a:prstGeom>
                <a:blipFill dpi="0" rotWithShape="1">
                  <a:blip r:embed="rId6" cstate="print"/>
                  <a:srcRect/>
                  <a:stretch>
                    <a:fillRect/>
                  </a:stretch>
                </a:blipFill>
                <a:ln w="101600">
                  <a:solidFill>
                    <a:schemeClr val="bg1"/>
                  </a:solidFill>
                  <a:miter lim="800000"/>
                </a:ln>
              </p:spPr>
              <p:txBody>
                <a:bodyPr wrap="none" anchor="ctr"/>
                <a:lstStyle/>
                <a:p>
                  <a:endParaRPr lang="zh-CN" altLang="en-US"/>
                </a:p>
              </p:txBody>
            </p:sp>
          </p:grpSp>
        </p:grpSp>
        <p:grpSp>
          <p:nvGrpSpPr>
            <p:cNvPr id="6" name="Group 23"/>
            <p:cNvGrpSpPr/>
            <p:nvPr/>
          </p:nvGrpSpPr>
          <p:grpSpPr bwMode="auto">
            <a:xfrm>
              <a:off x="15456" y="480"/>
              <a:ext cx="15029" cy="861"/>
              <a:chOff x="402" y="480"/>
              <a:chExt cx="15029" cy="861"/>
            </a:xfrm>
          </p:grpSpPr>
          <p:grpSp>
            <p:nvGrpSpPr>
              <p:cNvPr id="7" name="Group 24"/>
              <p:cNvGrpSpPr/>
              <p:nvPr/>
            </p:nvGrpSpPr>
            <p:grpSpPr bwMode="auto">
              <a:xfrm>
                <a:off x="402" y="480"/>
                <a:ext cx="7511" cy="861"/>
                <a:chOff x="528" y="480"/>
                <a:chExt cx="7511" cy="861"/>
              </a:xfrm>
            </p:grpSpPr>
            <p:sp>
              <p:nvSpPr>
                <p:cNvPr id="47125" name="Rectangle 25" descr="32"/>
                <p:cNvSpPr>
                  <a:spLocks noChangeArrowheads="1"/>
                </p:cNvSpPr>
                <p:nvPr/>
              </p:nvSpPr>
              <p:spPr bwMode="auto">
                <a:xfrm>
                  <a:off x="528" y="480"/>
                  <a:ext cx="1247" cy="861"/>
                </a:xfrm>
                <a:prstGeom prst="rect">
                  <a:avLst/>
                </a:prstGeom>
                <a:blipFill dpi="0" rotWithShape="1">
                  <a:blip r:embed="rId7" cstate="print"/>
                  <a:srcRect/>
                  <a:stretch>
                    <a:fillRect/>
                  </a:stretch>
                </a:blipFill>
                <a:ln w="101600">
                  <a:solidFill>
                    <a:schemeClr val="bg1"/>
                  </a:solidFill>
                  <a:miter lim="800000"/>
                </a:ln>
              </p:spPr>
              <p:txBody>
                <a:bodyPr wrap="none" anchor="ctr"/>
                <a:lstStyle/>
                <a:p>
                  <a:endParaRPr lang="zh-CN" altLang="en-US"/>
                </a:p>
              </p:txBody>
            </p:sp>
            <p:sp>
              <p:nvSpPr>
                <p:cNvPr id="47126" name="Rectangle 26" descr="33"/>
                <p:cNvSpPr>
                  <a:spLocks noChangeArrowheads="1"/>
                </p:cNvSpPr>
                <p:nvPr/>
              </p:nvSpPr>
              <p:spPr bwMode="auto">
                <a:xfrm>
                  <a:off x="3033" y="480"/>
                  <a:ext cx="1247" cy="861"/>
                </a:xfrm>
                <a:prstGeom prst="rect">
                  <a:avLst/>
                </a:prstGeom>
                <a:blipFill dpi="0" rotWithShape="1">
                  <a:blip r:embed="rId2" cstate="print"/>
                  <a:srcRect/>
                  <a:stretch>
                    <a:fillRect/>
                  </a:stretch>
                </a:blipFill>
                <a:ln w="101600">
                  <a:solidFill>
                    <a:schemeClr val="bg1"/>
                  </a:solidFill>
                  <a:miter lim="800000"/>
                </a:ln>
              </p:spPr>
              <p:txBody>
                <a:bodyPr wrap="none" anchor="ctr"/>
                <a:lstStyle/>
                <a:p>
                  <a:endParaRPr lang="zh-CN" altLang="en-US"/>
                </a:p>
              </p:txBody>
            </p:sp>
            <p:sp>
              <p:nvSpPr>
                <p:cNvPr id="47127" name="Rectangle 27" descr="34"/>
                <p:cNvSpPr>
                  <a:spLocks noChangeArrowheads="1"/>
                </p:cNvSpPr>
                <p:nvPr/>
              </p:nvSpPr>
              <p:spPr bwMode="auto">
                <a:xfrm>
                  <a:off x="1780" y="480"/>
                  <a:ext cx="1247" cy="861"/>
                </a:xfrm>
                <a:prstGeom prst="rect">
                  <a:avLst/>
                </a:prstGeom>
                <a:blipFill dpi="0" rotWithShape="1">
                  <a:blip r:embed="rId3" cstate="print"/>
                  <a:srcRect/>
                  <a:stretch>
                    <a:fillRect/>
                  </a:stretch>
                </a:blipFill>
                <a:ln w="101600">
                  <a:solidFill>
                    <a:schemeClr val="bg1"/>
                  </a:solidFill>
                  <a:miter lim="800000"/>
                </a:ln>
              </p:spPr>
              <p:txBody>
                <a:bodyPr wrap="none" anchor="ctr"/>
                <a:lstStyle/>
                <a:p>
                  <a:endParaRPr lang="zh-CN" altLang="en-US"/>
                </a:p>
              </p:txBody>
            </p:sp>
            <p:sp>
              <p:nvSpPr>
                <p:cNvPr id="47128" name="Rectangle 28" descr="35"/>
                <p:cNvSpPr>
                  <a:spLocks noChangeArrowheads="1"/>
                </p:cNvSpPr>
                <p:nvPr/>
              </p:nvSpPr>
              <p:spPr bwMode="auto">
                <a:xfrm>
                  <a:off x="4286" y="480"/>
                  <a:ext cx="1247" cy="861"/>
                </a:xfrm>
                <a:prstGeom prst="rect">
                  <a:avLst/>
                </a:prstGeom>
                <a:blipFill dpi="0" rotWithShape="1">
                  <a:blip r:embed="rId4" cstate="print"/>
                  <a:srcRect/>
                  <a:stretch>
                    <a:fillRect/>
                  </a:stretch>
                </a:blipFill>
                <a:ln w="101600">
                  <a:solidFill>
                    <a:schemeClr val="bg1"/>
                  </a:solidFill>
                  <a:miter lim="800000"/>
                </a:ln>
              </p:spPr>
              <p:txBody>
                <a:bodyPr wrap="none" anchor="ctr"/>
                <a:lstStyle/>
                <a:p>
                  <a:endParaRPr lang="zh-CN" altLang="en-US"/>
                </a:p>
              </p:txBody>
            </p:sp>
            <p:sp>
              <p:nvSpPr>
                <p:cNvPr id="47129" name="Rectangle 29" descr="36"/>
                <p:cNvSpPr>
                  <a:spLocks noChangeArrowheads="1"/>
                </p:cNvSpPr>
                <p:nvPr/>
              </p:nvSpPr>
              <p:spPr bwMode="auto">
                <a:xfrm>
                  <a:off x="5539" y="480"/>
                  <a:ext cx="1247" cy="861"/>
                </a:xfrm>
                <a:prstGeom prst="rect">
                  <a:avLst/>
                </a:prstGeom>
                <a:blipFill dpi="0" rotWithShape="1">
                  <a:blip r:embed="rId5" cstate="print"/>
                  <a:srcRect/>
                  <a:stretch>
                    <a:fillRect/>
                  </a:stretch>
                </a:blipFill>
                <a:ln w="101600">
                  <a:solidFill>
                    <a:schemeClr val="bg1"/>
                  </a:solidFill>
                  <a:miter lim="800000"/>
                </a:ln>
              </p:spPr>
              <p:txBody>
                <a:bodyPr wrap="none" anchor="ctr"/>
                <a:lstStyle/>
                <a:p>
                  <a:endParaRPr lang="zh-CN" altLang="en-US"/>
                </a:p>
              </p:txBody>
            </p:sp>
            <p:sp>
              <p:nvSpPr>
                <p:cNvPr id="47130" name="Rectangle 30" descr="37"/>
                <p:cNvSpPr>
                  <a:spLocks noChangeArrowheads="1"/>
                </p:cNvSpPr>
                <p:nvPr/>
              </p:nvSpPr>
              <p:spPr bwMode="auto">
                <a:xfrm>
                  <a:off x="6792" y="480"/>
                  <a:ext cx="1247" cy="861"/>
                </a:xfrm>
                <a:prstGeom prst="rect">
                  <a:avLst/>
                </a:prstGeom>
                <a:blipFill dpi="0" rotWithShape="1">
                  <a:blip r:embed="rId6" cstate="print"/>
                  <a:srcRect/>
                  <a:stretch>
                    <a:fillRect/>
                  </a:stretch>
                </a:blipFill>
                <a:ln w="101600">
                  <a:solidFill>
                    <a:schemeClr val="bg1"/>
                  </a:solidFill>
                  <a:miter lim="800000"/>
                </a:ln>
              </p:spPr>
              <p:txBody>
                <a:bodyPr wrap="none" anchor="ctr"/>
                <a:lstStyle/>
                <a:p>
                  <a:endParaRPr lang="zh-CN" altLang="en-US"/>
                </a:p>
              </p:txBody>
            </p:sp>
          </p:grpSp>
          <p:grpSp>
            <p:nvGrpSpPr>
              <p:cNvPr id="8" name="Group 31"/>
              <p:cNvGrpSpPr/>
              <p:nvPr/>
            </p:nvGrpSpPr>
            <p:grpSpPr bwMode="auto">
              <a:xfrm>
                <a:off x="7920" y="480"/>
                <a:ext cx="7511" cy="861"/>
                <a:chOff x="528" y="480"/>
                <a:chExt cx="7511" cy="861"/>
              </a:xfrm>
            </p:grpSpPr>
            <p:sp>
              <p:nvSpPr>
                <p:cNvPr id="47132" name="Rectangle 32" descr="32"/>
                <p:cNvSpPr>
                  <a:spLocks noChangeArrowheads="1"/>
                </p:cNvSpPr>
                <p:nvPr/>
              </p:nvSpPr>
              <p:spPr bwMode="auto">
                <a:xfrm>
                  <a:off x="528" y="480"/>
                  <a:ext cx="1247" cy="861"/>
                </a:xfrm>
                <a:prstGeom prst="rect">
                  <a:avLst/>
                </a:prstGeom>
                <a:blipFill dpi="0" rotWithShape="1">
                  <a:blip r:embed="rId7" cstate="print"/>
                  <a:srcRect/>
                  <a:stretch>
                    <a:fillRect/>
                  </a:stretch>
                </a:blipFill>
                <a:ln w="101600">
                  <a:solidFill>
                    <a:schemeClr val="bg1"/>
                  </a:solidFill>
                  <a:miter lim="800000"/>
                </a:ln>
              </p:spPr>
              <p:txBody>
                <a:bodyPr wrap="none" anchor="ctr"/>
                <a:lstStyle/>
                <a:p>
                  <a:endParaRPr lang="zh-CN" altLang="en-US"/>
                </a:p>
              </p:txBody>
            </p:sp>
            <p:sp>
              <p:nvSpPr>
                <p:cNvPr id="47133" name="Rectangle 33" descr="33"/>
                <p:cNvSpPr>
                  <a:spLocks noChangeArrowheads="1"/>
                </p:cNvSpPr>
                <p:nvPr/>
              </p:nvSpPr>
              <p:spPr bwMode="auto">
                <a:xfrm>
                  <a:off x="3033" y="480"/>
                  <a:ext cx="1247" cy="861"/>
                </a:xfrm>
                <a:prstGeom prst="rect">
                  <a:avLst/>
                </a:prstGeom>
                <a:blipFill dpi="0" rotWithShape="1">
                  <a:blip r:embed="rId2" cstate="print"/>
                  <a:srcRect/>
                  <a:stretch>
                    <a:fillRect/>
                  </a:stretch>
                </a:blipFill>
                <a:ln w="101600">
                  <a:solidFill>
                    <a:schemeClr val="bg1"/>
                  </a:solidFill>
                  <a:miter lim="800000"/>
                </a:ln>
              </p:spPr>
              <p:txBody>
                <a:bodyPr wrap="none" anchor="ctr"/>
                <a:lstStyle/>
                <a:p>
                  <a:endParaRPr lang="zh-CN" altLang="en-US"/>
                </a:p>
              </p:txBody>
            </p:sp>
            <p:sp>
              <p:nvSpPr>
                <p:cNvPr id="47134" name="Rectangle 34" descr="34"/>
                <p:cNvSpPr>
                  <a:spLocks noChangeArrowheads="1"/>
                </p:cNvSpPr>
                <p:nvPr/>
              </p:nvSpPr>
              <p:spPr bwMode="auto">
                <a:xfrm>
                  <a:off x="1780" y="480"/>
                  <a:ext cx="1247" cy="861"/>
                </a:xfrm>
                <a:prstGeom prst="rect">
                  <a:avLst/>
                </a:prstGeom>
                <a:blipFill dpi="0" rotWithShape="1">
                  <a:blip r:embed="rId3" cstate="print"/>
                  <a:srcRect/>
                  <a:stretch>
                    <a:fillRect/>
                  </a:stretch>
                </a:blipFill>
                <a:ln w="101600">
                  <a:solidFill>
                    <a:schemeClr val="bg1"/>
                  </a:solidFill>
                  <a:miter lim="800000"/>
                </a:ln>
              </p:spPr>
              <p:txBody>
                <a:bodyPr wrap="none" anchor="ctr"/>
                <a:lstStyle/>
                <a:p>
                  <a:endParaRPr lang="zh-CN" altLang="en-US"/>
                </a:p>
              </p:txBody>
            </p:sp>
            <p:sp>
              <p:nvSpPr>
                <p:cNvPr id="47135" name="Rectangle 35" descr="35"/>
                <p:cNvSpPr>
                  <a:spLocks noChangeArrowheads="1"/>
                </p:cNvSpPr>
                <p:nvPr/>
              </p:nvSpPr>
              <p:spPr bwMode="auto">
                <a:xfrm>
                  <a:off x="4286" y="480"/>
                  <a:ext cx="1247" cy="861"/>
                </a:xfrm>
                <a:prstGeom prst="rect">
                  <a:avLst/>
                </a:prstGeom>
                <a:blipFill dpi="0" rotWithShape="1">
                  <a:blip r:embed="rId4" cstate="print"/>
                  <a:srcRect/>
                  <a:stretch>
                    <a:fillRect/>
                  </a:stretch>
                </a:blipFill>
                <a:ln w="101600">
                  <a:solidFill>
                    <a:schemeClr val="bg1"/>
                  </a:solidFill>
                  <a:miter lim="800000"/>
                </a:ln>
              </p:spPr>
              <p:txBody>
                <a:bodyPr wrap="none" anchor="ctr"/>
                <a:lstStyle/>
                <a:p>
                  <a:endParaRPr lang="zh-CN" altLang="en-US"/>
                </a:p>
              </p:txBody>
            </p:sp>
            <p:sp>
              <p:nvSpPr>
                <p:cNvPr id="47136" name="Rectangle 36" descr="36"/>
                <p:cNvSpPr>
                  <a:spLocks noChangeArrowheads="1"/>
                </p:cNvSpPr>
                <p:nvPr/>
              </p:nvSpPr>
              <p:spPr bwMode="auto">
                <a:xfrm>
                  <a:off x="5539" y="480"/>
                  <a:ext cx="1247" cy="861"/>
                </a:xfrm>
                <a:prstGeom prst="rect">
                  <a:avLst/>
                </a:prstGeom>
                <a:blipFill dpi="0" rotWithShape="1">
                  <a:blip r:embed="rId5" cstate="print"/>
                  <a:srcRect/>
                  <a:stretch>
                    <a:fillRect/>
                  </a:stretch>
                </a:blipFill>
                <a:ln w="101600">
                  <a:solidFill>
                    <a:schemeClr val="bg1"/>
                  </a:solidFill>
                  <a:miter lim="800000"/>
                </a:ln>
              </p:spPr>
              <p:txBody>
                <a:bodyPr wrap="none" anchor="ctr"/>
                <a:lstStyle/>
                <a:p>
                  <a:endParaRPr lang="zh-CN" altLang="en-US"/>
                </a:p>
              </p:txBody>
            </p:sp>
            <p:sp>
              <p:nvSpPr>
                <p:cNvPr id="47137" name="Rectangle 37" descr="37"/>
                <p:cNvSpPr>
                  <a:spLocks noChangeArrowheads="1"/>
                </p:cNvSpPr>
                <p:nvPr/>
              </p:nvSpPr>
              <p:spPr bwMode="auto">
                <a:xfrm>
                  <a:off x="6792" y="480"/>
                  <a:ext cx="1247" cy="861"/>
                </a:xfrm>
                <a:prstGeom prst="rect">
                  <a:avLst/>
                </a:prstGeom>
                <a:blipFill dpi="0" rotWithShape="1">
                  <a:blip r:embed="rId6" cstate="print"/>
                  <a:srcRect/>
                  <a:stretch>
                    <a:fillRect/>
                  </a:stretch>
                </a:blipFill>
                <a:ln w="101600">
                  <a:solidFill>
                    <a:schemeClr val="bg1"/>
                  </a:solidFill>
                  <a:miter lim="800000"/>
                </a:ln>
              </p:spPr>
              <p:txBody>
                <a:bodyPr wrap="none" anchor="ctr"/>
                <a:lstStyle/>
                <a:p>
                  <a:endParaRPr lang="zh-CN" altLang="en-US"/>
                </a:p>
              </p:txBody>
            </p:sp>
          </p:grpSp>
        </p:grpSp>
      </p:grpSp>
      <p:sp>
        <p:nvSpPr>
          <p:cNvPr id="689217" name="Text Box 65"/>
          <p:cNvSpPr txBox="1">
            <a:spLocks noChangeArrowheads="1"/>
          </p:cNvSpPr>
          <p:nvPr/>
        </p:nvSpPr>
        <p:spPr bwMode="auto">
          <a:xfrm>
            <a:off x="1810346" y="3401790"/>
            <a:ext cx="7966277" cy="2769985"/>
          </a:xfrm>
          <a:prstGeom prst="rect">
            <a:avLst/>
          </a:prstGeom>
          <a:noFill/>
          <a:ln w="9525">
            <a:noFill/>
            <a:miter lim="800000"/>
          </a:ln>
          <a:effectLst/>
        </p:spPr>
        <p:txBody>
          <a:bodyPr wrap="none" lIns="121917" tIns="60958" rIns="121917" bIns="60958">
            <a:spAutoFit/>
          </a:bodyPr>
          <a:lstStyle/>
          <a:p>
            <a:pPr algn="ctr">
              <a:buFontTx/>
              <a:buNone/>
              <a:defRPr/>
            </a:pPr>
            <a:r>
              <a:rPr lang="zh-CN" altLang="en-US" sz="4300" noProof="1">
                <a:solidFill>
                  <a:srgbClr val="C00000"/>
                </a:solidFill>
                <a:effectLst>
                  <a:outerShdw blurRad="38100" dist="38100" dir="2700000" algn="tl">
                    <a:srgbClr val="C0C0C0"/>
                  </a:outerShdw>
                </a:effectLst>
                <a:latin typeface="微软雅黑" panose="020B0503020204020204" pitchFamily="34" charset="-122"/>
                <a:ea typeface="黑体" panose="02010609060101010101" pitchFamily="49" charset="-122"/>
                <a:sym typeface="+mn-ea"/>
              </a:rPr>
              <a:t>衷心希望各位同学报考</a:t>
            </a:r>
            <a:endParaRPr lang="en-US" altLang="zh-CN" sz="4300" noProof="1">
              <a:solidFill>
                <a:srgbClr val="C00000"/>
              </a:solidFill>
              <a:effectLst>
                <a:outerShdw blurRad="38100" dist="38100" dir="2700000" algn="tl">
                  <a:srgbClr val="C0C0C0"/>
                </a:outerShdw>
              </a:effectLst>
              <a:latin typeface="微软雅黑" panose="020B0503020204020204" pitchFamily="34" charset="-122"/>
              <a:ea typeface="黑体" panose="02010609060101010101" pitchFamily="49" charset="-122"/>
              <a:sym typeface="+mn-ea"/>
            </a:endParaRPr>
          </a:p>
          <a:p>
            <a:pPr algn="ctr">
              <a:buFontTx/>
              <a:buNone/>
              <a:defRPr/>
            </a:pPr>
            <a:r>
              <a:rPr lang="zh-CN" altLang="en-US" sz="4300" noProof="1">
                <a:solidFill>
                  <a:srgbClr val="C00000"/>
                </a:solidFill>
                <a:effectLst>
                  <a:outerShdw blurRad="38100" dist="38100" dir="2700000" algn="tl">
                    <a:srgbClr val="C0C0C0"/>
                  </a:outerShdw>
                </a:effectLst>
                <a:latin typeface="微软雅黑" panose="020B0503020204020204" pitchFamily="34" charset="-122"/>
                <a:ea typeface="黑体" panose="02010609060101010101" pitchFamily="49" charset="-122"/>
                <a:sym typeface="+mn-ea"/>
              </a:rPr>
              <a:t>山东农业大学植保学院的研究生</a:t>
            </a:r>
            <a:endParaRPr lang="en-US" altLang="zh-CN" sz="4300" noProof="1">
              <a:solidFill>
                <a:srgbClr val="C00000"/>
              </a:solidFill>
              <a:effectLst>
                <a:outerShdw blurRad="38100" dist="38100" dir="2700000" algn="tl">
                  <a:srgbClr val="C0C0C0"/>
                </a:outerShdw>
              </a:effectLst>
              <a:latin typeface="微软雅黑" panose="020B0503020204020204" pitchFamily="34" charset="-122"/>
              <a:ea typeface="黑体" panose="02010609060101010101" pitchFamily="49" charset="-122"/>
              <a:sym typeface="+mn-ea"/>
            </a:endParaRPr>
          </a:p>
          <a:p>
            <a:pPr algn="ctr">
              <a:buFontTx/>
              <a:buNone/>
              <a:defRPr/>
            </a:pPr>
            <a:endParaRPr lang="en-US" altLang="zh-CN" sz="4300" noProof="1">
              <a:solidFill>
                <a:srgbClr val="C00000"/>
              </a:solidFill>
              <a:effectLst>
                <a:outerShdw blurRad="38100" dist="38100" dir="2700000" algn="tl">
                  <a:srgbClr val="C0C0C0"/>
                </a:outerShdw>
              </a:effectLst>
              <a:latin typeface="微软雅黑" panose="020B0503020204020204" pitchFamily="34" charset="-122"/>
              <a:ea typeface="黑体" panose="02010609060101010101" pitchFamily="49" charset="-122"/>
              <a:sym typeface="+mn-ea"/>
            </a:endParaRPr>
          </a:p>
          <a:p>
            <a:pPr algn="ctr">
              <a:buFontTx/>
              <a:buNone/>
              <a:defRPr/>
            </a:pPr>
            <a:r>
              <a:rPr lang="zh-CN" altLang="en-US" sz="4300" noProof="1">
                <a:solidFill>
                  <a:srgbClr val="C00000"/>
                </a:solidFill>
                <a:effectLst>
                  <a:outerShdw blurRad="38100" dist="38100" dir="2700000" algn="tl">
                    <a:srgbClr val="C0C0C0"/>
                  </a:outerShdw>
                </a:effectLst>
                <a:latin typeface="微软雅黑" panose="020B0503020204020204" pitchFamily="34" charset="-122"/>
                <a:ea typeface="黑体" panose="02010609060101010101" pitchFamily="49" charset="-122"/>
                <a:sym typeface="+mn-ea"/>
              </a:rPr>
              <a:t>你研究生涯起步的最佳选择</a:t>
            </a:r>
            <a:endParaRPr lang="zh-CN" altLang="en-US" sz="4300" noProof="1">
              <a:solidFill>
                <a:srgbClr val="C00000"/>
              </a:solidFill>
              <a:effectLst>
                <a:outerShdw blurRad="38100" dist="38100" dir="2700000" algn="tl">
                  <a:srgbClr val="C0C0C0"/>
                </a:outerShdw>
              </a:effectLst>
              <a:latin typeface="微软雅黑" panose="020B0503020204020204" pitchFamily="34" charset="-122"/>
              <a:ea typeface="黑体" panose="02010609060101010101" pitchFamily="49"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0" presetClass="path" presetSubtype="0" repeatCount="indefinite" fill="hold" nodeType="withEffect">
                                  <p:stCondLst>
                                    <p:cond delay="0"/>
                                  </p:stCondLst>
                                  <p:endCondLst>
                                    <p:cond evt="onNext" delay="0">
                                      <p:tgtEl>
                                        <p:sldTgt/>
                                      </p:tgtEl>
                                    </p:cond>
                                  </p:endCondLst>
                                  <p:childTnLst>
                                    <p:animMotion origin="layout" path="M -1.99514 -0.0051 L 3.05556E-6 4.81481E-6 " pathEditMode="relative" rAng="0" ptsTypes="AA">
                                      <p:cBhvr>
                                        <p:cTn id="9" dur="50000" spd="-100000" fill="hold"/>
                                        <p:tgtEl>
                                          <p:spTgt spid="2"/>
                                        </p:tgtEl>
                                        <p:attrNameLst>
                                          <p:attrName>ppt_x</p:attrName>
                                          <p:attrName>ppt_y</p:attrName>
                                        </p:attrNameLst>
                                      </p:cBhvr>
                                      <p:rCtr x="99800" y="300"/>
                                    </p:animMotion>
                                  </p:childTnLst>
                                </p:cTn>
                              </p:par>
                              <p:par>
                                <p:cTn id="10" presetID="53" presetClass="entr" presetSubtype="16" fill="hold" grpId="0" nodeType="withEffect">
                                  <p:stCondLst>
                                    <p:cond delay="0"/>
                                  </p:stCondLst>
                                  <p:childTnLst>
                                    <p:set>
                                      <p:cBhvr>
                                        <p:cTn id="11" dur="1" fill="hold">
                                          <p:stCondLst>
                                            <p:cond delay="0"/>
                                          </p:stCondLst>
                                        </p:cTn>
                                        <p:tgtEl>
                                          <p:spTgt spid="689217"/>
                                        </p:tgtEl>
                                        <p:attrNameLst>
                                          <p:attrName>style.visibility</p:attrName>
                                        </p:attrNameLst>
                                      </p:cBhvr>
                                      <p:to>
                                        <p:strVal val="visible"/>
                                      </p:to>
                                    </p:set>
                                    <p:anim calcmode="lin" valueType="num">
                                      <p:cBhvr>
                                        <p:cTn id="12" dur="2000" fill="hold"/>
                                        <p:tgtEl>
                                          <p:spTgt spid="689217"/>
                                        </p:tgtEl>
                                        <p:attrNameLst>
                                          <p:attrName>ppt_w</p:attrName>
                                        </p:attrNameLst>
                                      </p:cBhvr>
                                      <p:tavLst>
                                        <p:tav tm="0">
                                          <p:val>
                                            <p:fltVal val="0"/>
                                          </p:val>
                                        </p:tav>
                                        <p:tav tm="100000">
                                          <p:val>
                                            <p:strVal val="#ppt_w"/>
                                          </p:val>
                                        </p:tav>
                                      </p:tavLst>
                                    </p:anim>
                                    <p:anim calcmode="lin" valueType="num">
                                      <p:cBhvr>
                                        <p:cTn id="13" dur="2000" fill="hold"/>
                                        <p:tgtEl>
                                          <p:spTgt spid="689217"/>
                                        </p:tgtEl>
                                        <p:attrNameLst>
                                          <p:attrName>ppt_h</p:attrName>
                                        </p:attrNameLst>
                                      </p:cBhvr>
                                      <p:tavLst>
                                        <p:tav tm="0">
                                          <p:val>
                                            <p:fltVal val="0"/>
                                          </p:val>
                                        </p:tav>
                                        <p:tav tm="100000">
                                          <p:val>
                                            <p:strVal val="#ppt_h"/>
                                          </p:val>
                                        </p:tav>
                                      </p:tavLst>
                                    </p:anim>
                                    <p:animEffect transition="in" filter="fade">
                                      <p:cBhvr>
                                        <p:cTn id="14" dur="2000"/>
                                        <p:tgtEl>
                                          <p:spTgt spid="689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21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文本框 5123"/>
          <p:cNvSpPr txBox="1">
            <a:spLocks noChangeArrowheads="1"/>
          </p:cNvSpPr>
          <p:nvPr/>
        </p:nvSpPr>
        <p:spPr bwMode="auto">
          <a:xfrm>
            <a:off x="3636473" y="2905473"/>
            <a:ext cx="6932243" cy="769441"/>
          </a:xfrm>
          <a:prstGeom prst="rect">
            <a:avLst/>
          </a:prstGeom>
          <a:noFill/>
          <a:ln w="9525">
            <a:noFill/>
            <a:miter lim="800000"/>
          </a:ln>
        </p:spPr>
        <p:txBody>
          <a:bodyPr wrap="square">
            <a:spAutoFit/>
          </a:bodyPr>
          <a:lstStyle/>
          <a:p>
            <a:pPr marL="742950" indent="-742950">
              <a:spcBef>
                <a:spcPts val="600"/>
              </a:spcBef>
              <a:spcAft>
                <a:spcPts val="600"/>
              </a:spcAft>
              <a:buClr>
                <a:srgbClr val="C00000"/>
              </a:buClr>
            </a:pPr>
            <a:r>
              <a:rPr lang="en-US" altLang="zh-CN" sz="4400" b="1" dirty="0">
                <a:solidFill>
                  <a:schemeClr val="tx1"/>
                </a:solidFill>
                <a:latin typeface="微软雅黑" panose="020B0503020204020204" pitchFamily="34" charset="-122"/>
                <a:ea typeface="微软雅黑" panose="020B0503020204020204" pitchFamily="34" charset="-122"/>
              </a:rPr>
              <a:t>1.</a:t>
            </a:r>
            <a:r>
              <a:rPr lang="zh-CN" altLang="en-US" sz="4400" b="1" dirty="0">
                <a:solidFill>
                  <a:schemeClr val="tx1"/>
                </a:solidFill>
                <a:latin typeface="微软雅黑" panose="020B0503020204020204" pitchFamily="34" charset="-122"/>
                <a:ea typeface="微软雅黑" panose="020B0503020204020204" pitchFamily="34" charset="-122"/>
              </a:rPr>
              <a:t>学院基本情况</a:t>
            </a:r>
            <a:endParaRPr lang="zh-CN" altLang="en-US" sz="4400" b="1" dirty="0">
              <a:solidFill>
                <a:schemeClr val="tx1"/>
              </a:solidFill>
              <a:latin typeface="微软雅黑" panose="020B0503020204020204" pitchFamily="34" charset="-122"/>
              <a:ea typeface="微软雅黑" panose="020B0503020204020204" pitchFamily="34" charset="-122"/>
            </a:endParaRPr>
          </a:p>
        </p:txBody>
      </p:sp>
      <p:grpSp>
        <p:nvGrpSpPr>
          <p:cNvPr id="2" name="Group 3"/>
          <p:cNvGrpSpPr/>
          <p:nvPr/>
        </p:nvGrpSpPr>
        <p:grpSpPr bwMode="auto">
          <a:xfrm>
            <a:off x="7938" y="-34925"/>
            <a:ext cx="12149137" cy="6875463"/>
            <a:chOff x="0" y="-140"/>
            <a:chExt cx="5773" cy="4469"/>
          </a:xfrm>
        </p:grpSpPr>
        <p:sp>
          <p:nvSpPr>
            <p:cNvPr id="17414" name="Rectangle 4"/>
            <p:cNvSpPr>
              <a:spLocks noChangeArrowheads="1"/>
            </p:cNvSpPr>
            <p:nvPr/>
          </p:nvSpPr>
          <p:spPr bwMode="auto">
            <a:xfrm>
              <a:off x="13" y="-106"/>
              <a:ext cx="5760" cy="510"/>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pPr algn="ctr"/>
              <a:endParaRPr lang="zh-CN" altLang="en-US">
                <a:latin typeface="Century Gothic" panose="020B0502020202020204"/>
              </a:endParaRPr>
            </a:p>
          </p:txBody>
        </p:sp>
        <p:pic>
          <p:nvPicPr>
            <p:cNvPr id="17415"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70" y="-140"/>
              <a:ext cx="1951" cy="578"/>
            </a:xfrm>
            <a:prstGeom prst="rect">
              <a:avLst/>
            </a:prstGeom>
            <a:noFill/>
            <a:ln w="9525">
              <a:noFill/>
              <a:miter lim="800000"/>
              <a:headEnd/>
              <a:tailEnd/>
            </a:ln>
          </p:spPr>
        </p:pic>
        <p:sp>
          <p:nvSpPr>
            <p:cNvPr id="17416" name="Rectangle 6"/>
            <p:cNvSpPr>
              <a:spLocks noChangeArrowheads="1"/>
            </p:cNvSpPr>
            <p:nvPr/>
          </p:nvSpPr>
          <p:spPr bwMode="auto">
            <a:xfrm>
              <a:off x="0" y="4110"/>
              <a:ext cx="5760" cy="210"/>
            </a:xfrm>
            <a:prstGeom prst="rect">
              <a:avLst/>
            </a:prstGeom>
            <a:solidFill>
              <a:srgbClr val="004AB8"/>
            </a:solidFill>
            <a:ln w="9525">
              <a:noFill/>
              <a:miter lim="800000"/>
            </a:ln>
          </p:spPr>
          <p:txBody>
            <a:bodyPr wrap="none" anchor="ctr"/>
            <a:lstStyle/>
            <a:p>
              <a:pPr algn="ctr"/>
              <a:endParaRPr lang="zh-CN" altLang="en-US">
                <a:latin typeface="Century Gothic" panose="020B0502020202020204"/>
              </a:endParaRPr>
            </a:p>
          </p:txBody>
        </p:sp>
        <p:sp>
          <p:nvSpPr>
            <p:cNvPr id="17417" name="Text Box 7"/>
            <p:cNvSpPr txBox="1">
              <a:spLocks noChangeArrowheads="1"/>
            </p:cNvSpPr>
            <p:nvPr/>
          </p:nvSpPr>
          <p:spPr bwMode="auto">
            <a:xfrm>
              <a:off x="70" y="4110"/>
              <a:ext cx="5647" cy="219"/>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Times New Roman" panose="02020603050405020304" pitchFamily="18" charset="0"/>
                  <a:ea typeface="微软雅黑" panose="020B0503020204020204" pitchFamily="34" charset="-122"/>
                </a:rPr>
                <a:t>植物保护学院     </a:t>
              </a:r>
              <a:r>
                <a:rPr lang="en-US" altLang="zh-CN" sz="1600" b="1">
                  <a:solidFill>
                    <a:schemeClr val="bg1"/>
                  </a:solidFill>
                  <a:latin typeface="Times New Roman" panose="02020603050405020304" pitchFamily="18" charset="0"/>
                  <a:ea typeface="微软雅黑" panose="020B0503020204020204" pitchFamily="34" charset="-122"/>
                </a:rPr>
                <a:t>College of Plant Protection</a:t>
              </a:r>
              <a:endParaRPr lang="en-US" altLang="zh-CN" sz="1600" b="1">
                <a:solidFill>
                  <a:schemeClr val="bg1"/>
                </a:solidFill>
                <a:latin typeface="Times New Roman" panose="02020603050405020304" pitchFamily="18" charset="0"/>
                <a:ea typeface="微软雅黑" panose="020B0503020204020204" pitchFamily="34" charset="-122"/>
              </a:endParaRPr>
            </a:p>
          </p:txBody>
        </p:sp>
      </p:grpSp>
      <p:pic>
        <p:nvPicPr>
          <p:cNvPr id="17412"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2" name="Line 6"/>
          <p:cNvSpPr>
            <a:spLocks noChangeShapeType="1"/>
          </p:cNvSpPr>
          <p:nvPr/>
        </p:nvSpPr>
        <p:spPr bwMode="auto">
          <a:xfrm>
            <a:off x="3046842" y="3677518"/>
            <a:ext cx="5544000" cy="0"/>
          </a:xfrm>
          <a:prstGeom prst="line">
            <a:avLst/>
          </a:prstGeom>
          <a:noFill/>
          <a:ln w="76200" cmpd="thickThin">
            <a:solidFill>
              <a:srgbClr val="00B050"/>
            </a:solidFill>
            <a:miter lim="800000"/>
          </a:ln>
        </p:spPr>
        <p:txBody>
          <a:bodyPr/>
          <a:lstStyle/>
          <a:p>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p:cNvCxnSpPr/>
          <p:nvPr/>
        </p:nvCxnSpPr>
        <p:spPr>
          <a:xfrm>
            <a:off x="1371576" y="1743729"/>
            <a:ext cx="0" cy="4680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 name="Group 3"/>
          <p:cNvGrpSpPr/>
          <p:nvPr/>
        </p:nvGrpSpPr>
        <p:grpSpPr bwMode="auto">
          <a:xfrm>
            <a:off x="7938" y="-34925"/>
            <a:ext cx="12149137" cy="6875463"/>
            <a:chOff x="0" y="-140"/>
            <a:chExt cx="5773" cy="4469"/>
          </a:xfrm>
        </p:grpSpPr>
        <p:sp>
          <p:nvSpPr>
            <p:cNvPr id="17414" name="Rectangle 4"/>
            <p:cNvSpPr>
              <a:spLocks noChangeArrowheads="1"/>
            </p:cNvSpPr>
            <p:nvPr/>
          </p:nvSpPr>
          <p:spPr bwMode="auto">
            <a:xfrm>
              <a:off x="13" y="-106"/>
              <a:ext cx="5760" cy="510"/>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pPr algn="ctr"/>
              <a:endParaRPr lang="zh-CN" altLang="en-US">
                <a:latin typeface="Century Gothic" panose="020B0502020202020204"/>
              </a:endParaRPr>
            </a:p>
          </p:txBody>
        </p:sp>
        <p:pic>
          <p:nvPicPr>
            <p:cNvPr id="17415"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70" y="-140"/>
              <a:ext cx="1951" cy="578"/>
            </a:xfrm>
            <a:prstGeom prst="rect">
              <a:avLst/>
            </a:prstGeom>
            <a:noFill/>
            <a:ln w="9525">
              <a:noFill/>
              <a:miter lim="800000"/>
              <a:headEnd/>
              <a:tailEnd/>
            </a:ln>
          </p:spPr>
        </p:pic>
        <p:sp>
          <p:nvSpPr>
            <p:cNvPr id="17416" name="Rectangle 6"/>
            <p:cNvSpPr>
              <a:spLocks noChangeArrowheads="1"/>
            </p:cNvSpPr>
            <p:nvPr/>
          </p:nvSpPr>
          <p:spPr bwMode="auto">
            <a:xfrm>
              <a:off x="0" y="4110"/>
              <a:ext cx="5760" cy="210"/>
            </a:xfrm>
            <a:prstGeom prst="rect">
              <a:avLst/>
            </a:prstGeom>
            <a:solidFill>
              <a:srgbClr val="004AB8"/>
            </a:solidFill>
            <a:ln w="9525">
              <a:noFill/>
              <a:miter lim="800000"/>
            </a:ln>
          </p:spPr>
          <p:txBody>
            <a:bodyPr wrap="none" anchor="ctr"/>
            <a:lstStyle/>
            <a:p>
              <a:pPr algn="ctr"/>
              <a:endParaRPr lang="zh-CN" altLang="en-US">
                <a:latin typeface="Century Gothic" panose="020B0502020202020204"/>
              </a:endParaRPr>
            </a:p>
          </p:txBody>
        </p:sp>
        <p:sp>
          <p:nvSpPr>
            <p:cNvPr id="17417" name="Text Box 7"/>
            <p:cNvSpPr txBox="1">
              <a:spLocks noChangeArrowheads="1"/>
            </p:cNvSpPr>
            <p:nvPr/>
          </p:nvSpPr>
          <p:spPr bwMode="auto">
            <a:xfrm>
              <a:off x="70" y="4110"/>
              <a:ext cx="5647" cy="219"/>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Times New Roman" panose="02020603050405020304" pitchFamily="18" charset="0"/>
                  <a:ea typeface="微软雅黑" panose="020B0503020204020204" pitchFamily="34" charset="-122"/>
                </a:rPr>
                <a:t>植物保护学院     </a:t>
              </a:r>
              <a:r>
                <a:rPr lang="en-US" altLang="zh-CN" sz="1600" b="1">
                  <a:solidFill>
                    <a:schemeClr val="bg1"/>
                  </a:solidFill>
                  <a:latin typeface="Times New Roman" panose="02020603050405020304" pitchFamily="18" charset="0"/>
                  <a:ea typeface="微软雅黑" panose="020B0503020204020204" pitchFamily="34" charset="-122"/>
                </a:rPr>
                <a:t>College of Plant Protection</a:t>
              </a:r>
              <a:endParaRPr lang="en-US" altLang="zh-CN" sz="1600" b="1">
                <a:solidFill>
                  <a:schemeClr val="bg1"/>
                </a:solidFill>
                <a:latin typeface="Times New Roman" panose="02020603050405020304" pitchFamily="18" charset="0"/>
                <a:ea typeface="微软雅黑" panose="020B0503020204020204" pitchFamily="34" charset="-122"/>
              </a:endParaRPr>
            </a:p>
          </p:txBody>
        </p:sp>
      </p:grpSp>
      <p:pic>
        <p:nvPicPr>
          <p:cNvPr id="17412"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4" name="Rectangle 2"/>
          <p:cNvSpPr txBox="1">
            <a:spLocks noChangeArrowheads="1"/>
          </p:cNvSpPr>
          <p:nvPr/>
        </p:nvSpPr>
        <p:spPr>
          <a:xfrm>
            <a:off x="2025706" y="1014966"/>
            <a:ext cx="10164279" cy="783417"/>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defRPr/>
            </a:pPr>
            <a:r>
              <a:rPr lang="zh-CN" altLang="en-US" sz="3600" b="1" dirty="0">
                <a:solidFill>
                  <a:srgbClr val="3400F4"/>
                </a:solidFill>
                <a:latin typeface="Verdana" panose="020B0604030504040204" pitchFamily="34" charset="0"/>
                <a:ea typeface="黑体" panose="02010609060101010101" pitchFamily="49" charset="-122"/>
                <a:cs typeface="+mn-cs"/>
              </a:rPr>
              <a:t>学院基本情况</a:t>
            </a:r>
            <a:r>
              <a:rPr lang="en-US" altLang="zh-CN" sz="3600" b="1" dirty="0">
                <a:solidFill>
                  <a:srgbClr val="CC0000"/>
                </a:solidFill>
                <a:latin typeface="Verdana" panose="020B0604030504040204" pitchFamily="34" charset="0"/>
                <a:ea typeface="黑体" panose="02010609060101010101" pitchFamily="49" charset="-122"/>
                <a:cs typeface="+mn-cs"/>
              </a:rPr>
              <a:t>-</a:t>
            </a:r>
            <a:r>
              <a:rPr lang="zh-CN" altLang="en-US" sz="3600" b="1" dirty="0">
                <a:solidFill>
                  <a:srgbClr val="CC0000"/>
                </a:solidFill>
                <a:latin typeface="Verdana" panose="020B0604030504040204" pitchFamily="34" charset="0"/>
                <a:ea typeface="黑体" panose="02010609060101010101" pitchFamily="49" charset="-122"/>
                <a:cs typeface="+mn-cs"/>
              </a:rPr>
              <a:t>学院发展历程</a:t>
            </a:r>
            <a:endParaRPr lang="zh-CN" altLang="zh-CN" sz="3600" b="1" dirty="0">
              <a:solidFill>
                <a:srgbClr val="CC0000"/>
              </a:solidFill>
              <a:latin typeface="Verdana" panose="020B0604030504040204" pitchFamily="34" charset="0"/>
              <a:ea typeface="黑体" panose="02010609060101010101" pitchFamily="49" charset="-122"/>
              <a:cs typeface="+mn-cs"/>
            </a:endParaRPr>
          </a:p>
        </p:txBody>
      </p:sp>
      <p:sp>
        <p:nvSpPr>
          <p:cNvPr id="15" name="矩形 14"/>
          <p:cNvSpPr/>
          <p:nvPr/>
        </p:nvSpPr>
        <p:spPr>
          <a:xfrm>
            <a:off x="2945839" y="1776667"/>
            <a:ext cx="8324012" cy="400110"/>
          </a:xfrm>
          <a:prstGeom prst="rect">
            <a:avLst/>
          </a:prstGeom>
          <a:ln>
            <a:solidFill>
              <a:srgbClr val="FF0000"/>
            </a:solidFill>
          </a:ln>
        </p:spPr>
        <p:txBody>
          <a:bodyPr wrap="square">
            <a:spAutoFit/>
          </a:bodyPr>
          <a:lstStyle/>
          <a:p>
            <a:pPr>
              <a:defRPr/>
            </a:pPr>
            <a:r>
              <a:rPr lang="en-US" altLang="zh-CN" sz="2000" b="1" kern="100" dirty="0">
                <a:ea typeface="仿宋_GB2312" panose="02010609030101010101" charset="-122"/>
                <a:cs typeface="Times New Roman" panose="02020603050405020304" pitchFamily="18" charset="0"/>
              </a:rPr>
              <a:t>1906</a:t>
            </a:r>
            <a:r>
              <a:rPr lang="zh-CN" altLang="en-US" sz="2000" b="1" kern="100" dirty="0">
                <a:ea typeface="仿宋_GB2312" panose="02010609030101010101" charset="-122"/>
                <a:cs typeface="Times New Roman" panose="02020603050405020304" pitchFamily="18" charset="0"/>
              </a:rPr>
              <a:t>年</a:t>
            </a:r>
            <a:r>
              <a:rPr lang="zh-CN" altLang="zh-CN" sz="2000" b="1" kern="100" dirty="0">
                <a:ea typeface="仿宋_GB2312" panose="02010609030101010101" charset="-122"/>
                <a:cs typeface="Times New Roman" panose="02020603050405020304" pitchFamily="18" charset="0"/>
              </a:rPr>
              <a:t>山东高等农业学堂开设植物病理学、昆虫学和森林保护学等课程</a:t>
            </a:r>
            <a:endParaRPr lang="zh-CN" altLang="en-US" sz="2000" b="1" dirty="0"/>
          </a:p>
        </p:txBody>
      </p:sp>
      <p:sp>
        <p:nvSpPr>
          <p:cNvPr id="16" name="矩形 15"/>
          <p:cNvSpPr/>
          <p:nvPr/>
        </p:nvSpPr>
        <p:spPr>
          <a:xfrm>
            <a:off x="2913301" y="2762203"/>
            <a:ext cx="8389088" cy="400110"/>
          </a:xfrm>
          <a:prstGeom prst="rect">
            <a:avLst/>
          </a:prstGeom>
          <a:ln>
            <a:solidFill>
              <a:srgbClr val="FF0000"/>
            </a:solidFill>
          </a:ln>
        </p:spPr>
        <p:txBody>
          <a:bodyPr wrap="square">
            <a:spAutoFit/>
          </a:bodyPr>
          <a:lstStyle/>
          <a:p>
            <a:pPr algn="ctr">
              <a:defRPr/>
            </a:pPr>
            <a:r>
              <a:rPr lang="en-US" altLang="zh-CN" sz="2000" b="1" kern="100" dirty="0">
                <a:ea typeface="仿宋_GB2312" panose="02010609030101010101" charset="-122"/>
                <a:cs typeface="Times New Roman" panose="02020603050405020304" pitchFamily="18" charset="0"/>
              </a:rPr>
              <a:t>1949</a:t>
            </a:r>
            <a:r>
              <a:rPr lang="zh-CN" altLang="zh-CN" sz="2000" b="1" kern="100" dirty="0">
                <a:ea typeface="仿宋_GB2312" panose="02010609030101010101" charset="-122"/>
                <a:cs typeface="Times New Roman" panose="02020603050405020304" pitchFamily="18" charset="0"/>
              </a:rPr>
              <a:t>年山东大学设植物病虫害学系，</a:t>
            </a:r>
            <a:r>
              <a:rPr lang="en-US" altLang="zh-CN" sz="2000" b="1" kern="100" dirty="0">
                <a:ea typeface="仿宋_GB2312" panose="02010609030101010101" charset="-122"/>
                <a:cs typeface="Times New Roman" panose="02020603050405020304" pitchFamily="18" charset="0"/>
              </a:rPr>
              <a:t>1950</a:t>
            </a:r>
            <a:r>
              <a:rPr lang="zh-CN" altLang="zh-CN" sz="2000" b="1" kern="100" dirty="0">
                <a:ea typeface="仿宋_GB2312" panose="02010609030101010101" charset="-122"/>
                <a:cs typeface="Times New Roman" panose="02020603050405020304" pitchFamily="18" charset="0"/>
              </a:rPr>
              <a:t>年招收植物病虫害学本科生</a:t>
            </a:r>
            <a:endParaRPr lang="zh-CN" altLang="en-US" sz="2000" b="1" kern="100" dirty="0">
              <a:ea typeface="仿宋_GB2312" panose="02010609030101010101" charset="-122"/>
              <a:cs typeface="Times New Roman" panose="02020603050405020304" pitchFamily="18" charset="0"/>
            </a:endParaRPr>
          </a:p>
        </p:txBody>
      </p:sp>
      <p:sp>
        <p:nvSpPr>
          <p:cNvPr id="17" name="矩形 16"/>
          <p:cNvSpPr/>
          <p:nvPr/>
        </p:nvSpPr>
        <p:spPr>
          <a:xfrm>
            <a:off x="2365725" y="3503952"/>
            <a:ext cx="9484241" cy="707886"/>
          </a:xfrm>
          <a:prstGeom prst="rect">
            <a:avLst/>
          </a:prstGeom>
          <a:ln>
            <a:solidFill>
              <a:srgbClr val="FA1212"/>
            </a:solidFill>
          </a:ln>
        </p:spPr>
        <p:txBody>
          <a:bodyPr wrap="square">
            <a:spAutoFit/>
          </a:bodyPr>
          <a:lstStyle/>
          <a:p>
            <a:pPr algn="ctr">
              <a:defRPr/>
            </a:pPr>
            <a:r>
              <a:rPr lang="en-US" altLang="zh-CN" sz="2000" b="1" kern="100" dirty="0">
                <a:ea typeface="仿宋_GB2312" panose="02010609030101010101" charset="-122"/>
                <a:cs typeface="Times New Roman" panose="02020603050405020304" pitchFamily="18" charset="0"/>
              </a:rPr>
              <a:t>1952</a:t>
            </a:r>
            <a:r>
              <a:rPr lang="zh-CN" altLang="zh-CN" sz="2000" b="1" kern="100" dirty="0">
                <a:ea typeface="仿宋_GB2312" panose="02010609030101010101" charset="-122"/>
                <a:cs typeface="Times New Roman" panose="02020603050405020304" pitchFamily="18" charset="0"/>
              </a:rPr>
              <a:t>年山东大学农学院植物病虫害学系、省立农学院植物病理学和昆虫学教研室</a:t>
            </a:r>
            <a:endParaRPr lang="en-US" altLang="zh-CN" sz="2000" b="1" kern="100" dirty="0">
              <a:ea typeface="仿宋_GB2312" panose="02010609030101010101" charset="-122"/>
              <a:cs typeface="Times New Roman" panose="02020603050405020304" pitchFamily="18" charset="0"/>
            </a:endParaRPr>
          </a:p>
          <a:p>
            <a:pPr algn="ctr">
              <a:defRPr/>
            </a:pPr>
            <a:r>
              <a:rPr lang="zh-CN" altLang="zh-CN" sz="2000" b="1" kern="100" dirty="0">
                <a:ea typeface="仿宋_GB2312" panose="02010609030101010101" charset="-122"/>
                <a:cs typeface="Times New Roman" panose="02020603050405020304" pitchFamily="18" charset="0"/>
              </a:rPr>
              <a:t>及齐鲁大学农业专科学校的一部分合并为山东农学院植物病虫害学系</a:t>
            </a:r>
            <a:endParaRPr lang="en-US" altLang="zh-CN" sz="2000" b="1" kern="100" dirty="0">
              <a:ea typeface="仿宋_GB2312" panose="02010609030101010101" charset="-122"/>
              <a:cs typeface="Times New Roman" panose="02020603050405020304" pitchFamily="18" charset="0"/>
            </a:endParaRPr>
          </a:p>
        </p:txBody>
      </p:sp>
      <p:sp>
        <p:nvSpPr>
          <p:cNvPr id="18" name="矩形 17"/>
          <p:cNvSpPr/>
          <p:nvPr/>
        </p:nvSpPr>
        <p:spPr>
          <a:xfrm>
            <a:off x="5217728" y="4549713"/>
            <a:ext cx="3780234" cy="400110"/>
          </a:xfrm>
          <a:prstGeom prst="rect">
            <a:avLst/>
          </a:prstGeom>
          <a:ln>
            <a:solidFill>
              <a:srgbClr val="FA1212"/>
            </a:solidFill>
          </a:ln>
        </p:spPr>
        <p:txBody>
          <a:bodyPr>
            <a:spAutoFit/>
          </a:bodyPr>
          <a:lstStyle/>
          <a:p>
            <a:pPr algn="ctr">
              <a:defRPr/>
            </a:pPr>
            <a:r>
              <a:rPr lang="en-US" altLang="zh-CN" sz="2000" b="1" kern="100" dirty="0">
                <a:ea typeface="仿宋_GB2312" panose="02010609030101010101" charset="-122"/>
                <a:cs typeface="Times New Roman" panose="02020603050405020304" pitchFamily="18" charset="0"/>
              </a:rPr>
              <a:t>1954</a:t>
            </a:r>
            <a:r>
              <a:rPr lang="zh-CN" altLang="zh-CN" sz="2000" b="1" kern="100" dirty="0">
                <a:ea typeface="仿宋_GB2312" panose="02010609030101010101" charset="-122"/>
                <a:cs typeface="Times New Roman" panose="02020603050405020304" pitchFamily="18" charset="0"/>
              </a:rPr>
              <a:t>年更名为植物保护系</a:t>
            </a:r>
            <a:endParaRPr lang="en-US" altLang="zh-CN" sz="2000" b="1" kern="100" dirty="0">
              <a:ea typeface="仿宋_GB2312" panose="02010609030101010101" charset="-122"/>
              <a:cs typeface="Times New Roman" panose="02020603050405020304" pitchFamily="18" charset="0"/>
            </a:endParaRPr>
          </a:p>
        </p:txBody>
      </p:sp>
      <p:sp>
        <p:nvSpPr>
          <p:cNvPr id="19" name="矩形 18"/>
          <p:cNvSpPr/>
          <p:nvPr/>
        </p:nvSpPr>
        <p:spPr>
          <a:xfrm>
            <a:off x="4663906" y="5538590"/>
            <a:ext cx="4887878" cy="400110"/>
          </a:xfrm>
          <a:prstGeom prst="rect">
            <a:avLst/>
          </a:prstGeom>
          <a:ln>
            <a:solidFill>
              <a:srgbClr val="FA1212"/>
            </a:solidFill>
          </a:ln>
        </p:spPr>
        <p:txBody>
          <a:bodyPr wrap="none">
            <a:spAutoFit/>
          </a:bodyPr>
          <a:lstStyle/>
          <a:p>
            <a:pPr algn="ctr">
              <a:defRPr/>
            </a:pPr>
            <a:r>
              <a:rPr lang="en-US" altLang="zh-CN" sz="2000" b="1" kern="100" dirty="0">
                <a:ea typeface="仿宋_GB2312" panose="02010609030101010101" charset="-122"/>
                <a:cs typeface="Times New Roman" panose="02020603050405020304" pitchFamily="18" charset="0"/>
              </a:rPr>
              <a:t>2000</a:t>
            </a:r>
            <a:r>
              <a:rPr lang="zh-CN" altLang="zh-CN" sz="2000" b="1" kern="100" dirty="0">
                <a:ea typeface="仿宋_GB2312" panose="02010609030101010101" charset="-122"/>
                <a:cs typeface="Times New Roman" panose="02020603050405020304" pitchFamily="18" charset="0"/>
              </a:rPr>
              <a:t>年</a:t>
            </a:r>
            <a:r>
              <a:rPr lang="en-US" altLang="zh-CN" sz="2000" b="1" kern="100" dirty="0">
                <a:ea typeface="仿宋_GB2312" panose="02010609030101010101" charset="-122"/>
                <a:cs typeface="Times New Roman" panose="02020603050405020304" pitchFamily="18" charset="0"/>
              </a:rPr>
              <a:t>12</a:t>
            </a:r>
            <a:r>
              <a:rPr lang="zh-CN" altLang="zh-CN" sz="2000" b="1" kern="100" dirty="0">
                <a:ea typeface="仿宋_GB2312" panose="02010609030101010101" charset="-122"/>
                <a:cs typeface="Times New Roman" panose="02020603050405020304" pitchFamily="18" charset="0"/>
              </a:rPr>
              <a:t>月撤系建院，成立植物保护学院</a:t>
            </a:r>
            <a:endParaRPr lang="zh-CN" altLang="en-US" sz="2000" b="1" kern="100" dirty="0">
              <a:ea typeface="仿宋_GB2312" panose="02010609030101010101" charset="-122"/>
              <a:cs typeface="Times New Roman" panose="02020603050405020304" pitchFamily="18" charset="0"/>
            </a:endParaRPr>
          </a:p>
        </p:txBody>
      </p:sp>
      <p:cxnSp>
        <p:nvCxnSpPr>
          <p:cNvPr id="20" name="直接箭头连接符 19"/>
          <p:cNvCxnSpPr/>
          <p:nvPr/>
        </p:nvCxnSpPr>
        <p:spPr>
          <a:xfrm>
            <a:off x="7107845" y="2219324"/>
            <a:ext cx="0" cy="4927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a:off x="7107845" y="4984017"/>
            <a:ext cx="0" cy="5545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a:off x="7107845" y="4255632"/>
            <a:ext cx="0" cy="252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7107845" y="3189825"/>
            <a:ext cx="0" cy="288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956961" y="1722496"/>
            <a:ext cx="861237" cy="34024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1020753" y="1733105"/>
            <a:ext cx="697627" cy="369332"/>
          </a:xfrm>
          <a:prstGeom prst="rect">
            <a:avLst/>
          </a:prstGeom>
          <a:noFill/>
        </p:spPr>
        <p:txBody>
          <a:bodyPr wrap="none" rtlCol="0">
            <a:spAutoFit/>
          </a:bodyPr>
          <a:lstStyle/>
          <a:p>
            <a:r>
              <a:rPr lang="en-US" altLang="zh-CN" b="1" dirty="0">
                <a:solidFill>
                  <a:srgbClr val="FF0000"/>
                </a:solidFill>
              </a:rPr>
              <a:t>1906</a:t>
            </a:r>
            <a:endParaRPr lang="zh-CN" altLang="en-US" b="1" dirty="0">
              <a:solidFill>
                <a:srgbClr val="FF0000"/>
              </a:solidFill>
            </a:endParaRPr>
          </a:p>
        </p:txBody>
      </p:sp>
      <p:sp>
        <p:nvSpPr>
          <p:cNvPr id="30" name="Oval 29"/>
          <p:cNvSpPr/>
          <p:nvPr/>
        </p:nvSpPr>
        <p:spPr>
          <a:xfrm>
            <a:off x="960499" y="2523509"/>
            <a:ext cx="861237" cy="34024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1024291" y="2534118"/>
            <a:ext cx="697627" cy="369332"/>
          </a:xfrm>
          <a:prstGeom prst="rect">
            <a:avLst/>
          </a:prstGeom>
          <a:noFill/>
        </p:spPr>
        <p:txBody>
          <a:bodyPr wrap="none" rtlCol="0">
            <a:spAutoFit/>
          </a:bodyPr>
          <a:lstStyle/>
          <a:p>
            <a:r>
              <a:rPr lang="en-US" altLang="zh-CN" b="1" dirty="0">
                <a:solidFill>
                  <a:srgbClr val="FF0000"/>
                </a:solidFill>
              </a:rPr>
              <a:t>1949</a:t>
            </a:r>
            <a:endParaRPr lang="zh-CN" altLang="en-US" b="1" dirty="0">
              <a:solidFill>
                <a:srgbClr val="FF0000"/>
              </a:solidFill>
            </a:endParaRPr>
          </a:p>
        </p:txBody>
      </p:sp>
      <p:sp>
        <p:nvSpPr>
          <p:cNvPr id="33" name="Oval 32"/>
          <p:cNvSpPr/>
          <p:nvPr/>
        </p:nvSpPr>
        <p:spPr>
          <a:xfrm>
            <a:off x="953404" y="2856670"/>
            <a:ext cx="861237" cy="34024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TextBox 33"/>
          <p:cNvSpPr txBox="1"/>
          <p:nvPr/>
        </p:nvSpPr>
        <p:spPr>
          <a:xfrm>
            <a:off x="1017196" y="2867279"/>
            <a:ext cx="697627" cy="369332"/>
          </a:xfrm>
          <a:prstGeom prst="rect">
            <a:avLst/>
          </a:prstGeom>
          <a:noFill/>
        </p:spPr>
        <p:txBody>
          <a:bodyPr wrap="none" rtlCol="0">
            <a:spAutoFit/>
          </a:bodyPr>
          <a:lstStyle/>
          <a:p>
            <a:r>
              <a:rPr lang="en-US" altLang="zh-CN" b="1" dirty="0">
                <a:solidFill>
                  <a:srgbClr val="FF0000"/>
                </a:solidFill>
              </a:rPr>
              <a:t>1950</a:t>
            </a:r>
            <a:endParaRPr lang="zh-CN" altLang="en-US" b="1" dirty="0">
              <a:solidFill>
                <a:srgbClr val="FF0000"/>
              </a:solidFill>
            </a:endParaRPr>
          </a:p>
        </p:txBody>
      </p:sp>
      <p:sp>
        <p:nvSpPr>
          <p:cNvPr id="36" name="Oval 35"/>
          <p:cNvSpPr/>
          <p:nvPr/>
        </p:nvSpPr>
        <p:spPr>
          <a:xfrm>
            <a:off x="956942" y="3540720"/>
            <a:ext cx="861237" cy="34024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1020734" y="3551329"/>
            <a:ext cx="697627" cy="369332"/>
          </a:xfrm>
          <a:prstGeom prst="rect">
            <a:avLst/>
          </a:prstGeom>
          <a:noFill/>
        </p:spPr>
        <p:txBody>
          <a:bodyPr wrap="none" rtlCol="0">
            <a:spAutoFit/>
          </a:bodyPr>
          <a:lstStyle/>
          <a:p>
            <a:r>
              <a:rPr lang="en-US" altLang="zh-CN" b="1" dirty="0">
                <a:solidFill>
                  <a:srgbClr val="FF0000"/>
                </a:solidFill>
              </a:rPr>
              <a:t>1952</a:t>
            </a:r>
            <a:endParaRPr lang="zh-CN" altLang="en-US" b="1" dirty="0">
              <a:solidFill>
                <a:srgbClr val="FF0000"/>
              </a:solidFill>
            </a:endParaRPr>
          </a:p>
        </p:txBody>
      </p:sp>
      <p:sp>
        <p:nvSpPr>
          <p:cNvPr id="39" name="Oval 38"/>
          <p:cNvSpPr/>
          <p:nvPr/>
        </p:nvSpPr>
        <p:spPr>
          <a:xfrm>
            <a:off x="960480" y="4416164"/>
            <a:ext cx="861237" cy="34024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TextBox 39"/>
          <p:cNvSpPr txBox="1"/>
          <p:nvPr/>
        </p:nvSpPr>
        <p:spPr>
          <a:xfrm>
            <a:off x="1024272" y="4426773"/>
            <a:ext cx="697627" cy="369332"/>
          </a:xfrm>
          <a:prstGeom prst="rect">
            <a:avLst/>
          </a:prstGeom>
          <a:noFill/>
          <a:ln>
            <a:noFill/>
          </a:ln>
        </p:spPr>
        <p:txBody>
          <a:bodyPr wrap="none" rtlCol="0">
            <a:spAutoFit/>
          </a:bodyPr>
          <a:lstStyle/>
          <a:p>
            <a:r>
              <a:rPr lang="en-US" altLang="zh-CN" b="1" dirty="0">
                <a:solidFill>
                  <a:srgbClr val="FF0000"/>
                </a:solidFill>
              </a:rPr>
              <a:t>1954</a:t>
            </a:r>
            <a:endParaRPr lang="zh-CN" altLang="en-US" b="1" dirty="0">
              <a:solidFill>
                <a:srgbClr val="FF0000"/>
              </a:solidFill>
            </a:endParaRPr>
          </a:p>
        </p:txBody>
      </p:sp>
      <p:sp>
        <p:nvSpPr>
          <p:cNvPr id="42" name="Oval 41"/>
          <p:cNvSpPr/>
          <p:nvPr/>
        </p:nvSpPr>
        <p:spPr>
          <a:xfrm>
            <a:off x="960480" y="5500730"/>
            <a:ext cx="861237" cy="340241"/>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TextBox 42"/>
          <p:cNvSpPr txBox="1"/>
          <p:nvPr/>
        </p:nvSpPr>
        <p:spPr>
          <a:xfrm>
            <a:off x="1024272" y="5511339"/>
            <a:ext cx="697627" cy="369332"/>
          </a:xfrm>
          <a:prstGeom prst="rect">
            <a:avLst/>
          </a:prstGeom>
          <a:noFill/>
          <a:ln>
            <a:noFill/>
          </a:ln>
        </p:spPr>
        <p:txBody>
          <a:bodyPr wrap="none" rtlCol="0">
            <a:spAutoFit/>
          </a:bodyPr>
          <a:lstStyle/>
          <a:p>
            <a:r>
              <a:rPr lang="en-US" altLang="zh-CN" b="1" dirty="0">
                <a:solidFill>
                  <a:srgbClr val="FF0000"/>
                </a:solidFill>
              </a:rPr>
              <a:t>2000</a:t>
            </a:r>
            <a:endParaRPr lang="zh-CN" altLang="en-US" b="1" dirty="0">
              <a:solidFill>
                <a:srgbClr val="FF0000"/>
              </a:solidFill>
            </a:endParaRPr>
          </a:p>
        </p:txBody>
      </p:sp>
      <p:sp>
        <p:nvSpPr>
          <p:cNvPr id="46" name="Line 6"/>
          <p:cNvSpPr>
            <a:spLocks noChangeShapeType="1"/>
          </p:cNvSpPr>
          <p:nvPr/>
        </p:nvSpPr>
        <p:spPr bwMode="auto">
          <a:xfrm rot="5400000">
            <a:off x="-2025934" y="3667720"/>
            <a:ext cx="5652000" cy="0"/>
          </a:xfrm>
          <a:prstGeom prst="line">
            <a:avLst/>
          </a:prstGeom>
          <a:noFill/>
          <a:ln w="76200" cmpd="thickThin">
            <a:solidFill>
              <a:srgbClr val="00B050"/>
            </a:solidFill>
            <a:miter lim="800000"/>
          </a:ln>
        </p:spPr>
        <p:txBody>
          <a:bodyPr/>
          <a:lstStyle/>
          <a:p>
            <a:endParaRPr lang="zh-CN" altLang="en-US"/>
          </a:p>
        </p:txBody>
      </p:sp>
      <p:sp>
        <p:nvSpPr>
          <p:cNvPr id="47" name="TextBox 46"/>
          <p:cNvSpPr txBox="1"/>
          <p:nvPr/>
        </p:nvSpPr>
        <p:spPr>
          <a:xfrm>
            <a:off x="63786" y="1297153"/>
            <a:ext cx="736099" cy="5078313"/>
          </a:xfrm>
          <a:prstGeom prst="rect">
            <a:avLst/>
          </a:prstGeom>
          <a:noFill/>
        </p:spPr>
        <p:txBody>
          <a:bodyPr wrap="none" rtlCol="0">
            <a:spAutoFit/>
          </a:bodyPr>
          <a:lstStyle/>
          <a:p>
            <a:r>
              <a:rPr lang="zh-CN" altLang="en-US" sz="3600" b="1" dirty="0">
                <a:solidFill>
                  <a:srgbClr val="3400F4"/>
                </a:solidFill>
                <a:latin typeface="Verdana" panose="020B0604030504040204" pitchFamily="34" charset="0"/>
                <a:ea typeface="黑体" panose="02010609060101010101" pitchFamily="49" charset="-122"/>
              </a:rPr>
              <a:t>百</a:t>
            </a:r>
            <a:endParaRPr lang="en-US" altLang="zh-CN" sz="3600" b="1" dirty="0">
              <a:solidFill>
                <a:srgbClr val="3400F4"/>
              </a:solidFill>
              <a:latin typeface="Verdana" panose="020B0604030504040204" pitchFamily="34" charset="0"/>
              <a:ea typeface="黑体" panose="02010609060101010101" pitchFamily="49" charset="-122"/>
            </a:endParaRPr>
          </a:p>
          <a:p>
            <a:r>
              <a:rPr lang="zh-CN" altLang="en-US" sz="3600" b="1" dirty="0">
                <a:solidFill>
                  <a:srgbClr val="3400F4"/>
                </a:solidFill>
                <a:latin typeface="Verdana" panose="020B0604030504040204" pitchFamily="34" charset="0"/>
                <a:ea typeface="黑体" panose="02010609060101010101" pitchFamily="49" charset="-122"/>
              </a:rPr>
              <a:t>十</a:t>
            </a:r>
            <a:endParaRPr lang="en-US" altLang="zh-CN" sz="3600" b="1" dirty="0">
              <a:solidFill>
                <a:srgbClr val="3400F4"/>
              </a:solidFill>
              <a:latin typeface="Verdana" panose="020B0604030504040204" pitchFamily="34" charset="0"/>
              <a:ea typeface="黑体" panose="02010609060101010101" pitchFamily="49" charset="-122"/>
            </a:endParaRPr>
          </a:p>
          <a:p>
            <a:r>
              <a:rPr lang="zh-CN" altLang="en-US" sz="3600" b="1" dirty="0">
                <a:solidFill>
                  <a:srgbClr val="3400F4"/>
                </a:solidFill>
                <a:latin typeface="Verdana" panose="020B0604030504040204" pitchFamily="34" charset="0"/>
                <a:ea typeface="黑体" panose="02010609060101010101" pitchFamily="49" charset="-122"/>
              </a:rPr>
              <a:t>征</a:t>
            </a:r>
            <a:endParaRPr lang="en-US" altLang="zh-CN" sz="3600" b="1" dirty="0">
              <a:solidFill>
                <a:srgbClr val="3400F4"/>
              </a:solidFill>
              <a:latin typeface="Verdana" panose="020B0604030504040204" pitchFamily="34" charset="0"/>
              <a:ea typeface="黑体" panose="02010609060101010101" pitchFamily="49" charset="-122"/>
            </a:endParaRPr>
          </a:p>
          <a:p>
            <a:r>
              <a:rPr lang="zh-CN" altLang="en-US" sz="3600" b="1" dirty="0">
                <a:solidFill>
                  <a:srgbClr val="3400F4"/>
                </a:solidFill>
                <a:latin typeface="Verdana" panose="020B0604030504040204" pitchFamily="34" charset="0"/>
                <a:ea typeface="黑体" panose="02010609060101010101" pitchFamily="49" charset="-122"/>
              </a:rPr>
              <a:t>程</a:t>
            </a:r>
            <a:endParaRPr lang="en-US" altLang="zh-CN" sz="3600" b="1" dirty="0">
              <a:solidFill>
                <a:srgbClr val="3400F4"/>
              </a:solidFill>
              <a:latin typeface="Verdana" panose="020B0604030504040204" pitchFamily="34" charset="0"/>
              <a:ea typeface="黑体" panose="02010609060101010101" pitchFamily="49" charset="-122"/>
            </a:endParaRPr>
          </a:p>
          <a:p>
            <a:pPr algn="ctr"/>
            <a:r>
              <a:rPr lang="zh-CN" altLang="zh-CN" sz="3600" b="1" dirty="0">
                <a:solidFill>
                  <a:srgbClr val="3400F4"/>
                </a:solidFill>
                <a:latin typeface="Verdana" panose="020B0604030504040204" pitchFamily="34" charset="0"/>
                <a:ea typeface="黑体" panose="02010609060101010101" pitchFamily="49" charset="-122"/>
              </a:rPr>
              <a:t>·</a:t>
            </a:r>
            <a:endParaRPr lang="en-US" altLang="zh-CN" sz="3600" b="1" dirty="0">
              <a:solidFill>
                <a:srgbClr val="3400F4"/>
              </a:solidFill>
              <a:latin typeface="Verdana" panose="020B0604030504040204" pitchFamily="34" charset="0"/>
              <a:ea typeface="黑体" panose="02010609060101010101" pitchFamily="49" charset="-122"/>
            </a:endParaRPr>
          </a:p>
          <a:p>
            <a:r>
              <a:rPr lang="zh-CN" altLang="en-US" sz="3600" b="1" dirty="0">
                <a:solidFill>
                  <a:srgbClr val="3400F4"/>
                </a:solidFill>
                <a:latin typeface="Verdana" panose="020B0604030504040204" pitchFamily="34" charset="0"/>
                <a:ea typeface="黑体" panose="02010609060101010101" pitchFamily="49" charset="-122"/>
              </a:rPr>
              <a:t>砥</a:t>
            </a:r>
            <a:endParaRPr lang="en-US" altLang="zh-CN" sz="3600" b="1" dirty="0">
              <a:solidFill>
                <a:srgbClr val="3400F4"/>
              </a:solidFill>
              <a:latin typeface="Verdana" panose="020B0604030504040204" pitchFamily="34" charset="0"/>
              <a:ea typeface="黑体" panose="02010609060101010101" pitchFamily="49" charset="-122"/>
            </a:endParaRPr>
          </a:p>
          <a:p>
            <a:r>
              <a:rPr lang="zh-CN" altLang="en-US" sz="3600" b="1" dirty="0">
                <a:solidFill>
                  <a:srgbClr val="3400F4"/>
                </a:solidFill>
                <a:latin typeface="Verdana" panose="020B0604030504040204" pitchFamily="34" charset="0"/>
                <a:ea typeface="黑体" panose="02010609060101010101" pitchFamily="49" charset="-122"/>
              </a:rPr>
              <a:t>砺</a:t>
            </a:r>
            <a:endParaRPr lang="en-US" altLang="zh-CN" sz="3600" b="1" dirty="0">
              <a:solidFill>
                <a:srgbClr val="3400F4"/>
              </a:solidFill>
              <a:latin typeface="Verdana" panose="020B0604030504040204" pitchFamily="34" charset="0"/>
              <a:ea typeface="黑体" panose="02010609060101010101" pitchFamily="49" charset="-122"/>
            </a:endParaRPr>
          </a:p>
          <a:p>
            <a:r>
              <a:rPr lang="zh-CN" altLang="en-US" sz="3600" b="1" dirty="0">
                <a:solidFill>
                  <a:srgbClr val="3400F4"/>
                </a:solidFill>
                <a:latin typeface="Verdana" panose="020B0604030504040204" pitchFamily="34" charset="0"/>
                <a:ea typeface="黑体" panose="02010609060101010101" pitchFamily="49" charset="-122"/>
              </a:rPr>
              <a:t>前</a:t>
            </a:r>
            <a:endParaRPr lang="en-US" altLang="zh-CN" sz="3600" b="1" dirty="0">
              <a:solidFill>
                <a:srgbClr val="3400F4"/>
              </a:solidFill>
              <a:latin typeface="Verdana" panose="020B0604030504040204" pitchFamily="34" charset="0"/>
              <a:ea typeface="黑体" panose="02010609060101010101" pitchFamily="49" charset="-122"/>
            </a:endParaRPr>
          </a:p>
          <a:p>
            <a:r>
              <a:rPr lang="zh-CN" altLang="en-US" sz="3600" b="1" dirty="0">
                <a:solidFill>
                  <a:srgbClr val="3400F4"/>
                </a:solidFill>
                <a:latin typeface="Verdana" panose="020B0604030504040204" pitchFamily="34" charset="0"/>
                <a:ea typeface="黑体" panose="02010609060101010101" pitchFamily="49" charset="-122"/>
              </a:rPr>
              <a:t>行</a:t>
            </a:r>
            <a:endParaRPr lang="zh-CN" altLang="en-US" sz="3600" b="1" dirty="0">
              <a:solidFill>
                <a:srgbClr val="3400F4"/>
              </a:solidFill>
              <a:latin typeface="Verdana" panose="020B0604030504040204" pitchFamily="34" charset="0"/>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7938" y="-34925"/>
            <a:ext cx="12149137" cy="6875463"/>
            <a:chOff x="0" y="-140"/>
            <a:chExt cx="5773" cy="4469"/>
          </a:xfrm>
        </p:grpSpPr>
        <p:sp>
          <p:nvSpPr>
            <p:cNvPr id="17414" name="Rectangle 4"/>
            <p:cNvSpPr>
              <a:spLocks noChangeArrowheads="1"/>
            </p:cNvSpPr>
            <p:nvPr/>
          </p:nvSpPr>
          <p:spPr bwMode="auto">
            <a:xfrm>
              <a:off x="13" y="-106"/>
              <a:ext cx="5760" cy="510"/>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pPr algn="ctr"/>
              <a:endParaRPr lang="zh-CN" altLang="en-US">
                <a:latin typeface="Century Gothic" panose="020B0502020202020204"/>
              </a:endParaRPr>
            </a:p>
          </p:txBody>
        </p:sp>
        <p:pic>
          <p:nvPicPr>
            <p:cNvPr id="17415"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70" y="-140"/>
              <a:ext cx="1951" cy="578"/>
            </a:xfrm>
            <a:prstGeom prst="rect">
              <a:avLst/>
            </a:prstGeom>
            <a:noFill/>
            <a:ln w="9525">
              <a:noFill/>
              <a:miter lim="800000"/>
              <a:headEnd/>
              <a:tailEnd/>
            </a:ln>
          </p:spPr>
        </p:pic>
        <p:sp>
          <p:nvSpPr>
            <p:cNvPr id="17416" name="Rectangle 6"/>
            <p:cNvSpPr>
              <a:spLocks noChangeArrowheads="1"/>
            </p:cNvSpPr>
            <p:nvPr/>
          </p:nvSpPr>
          <p:spPr bwMode="auto">
            <a:xfrm>
              <a:off x="0" y="4110"/>
              <a:ext cx="5760" cy="210"/>
            </a:xfrm>
            <a:prstGeom prst="rect">
              <a:avLst/>
            </a:prstGeom>
            <a:solidFill>
              <a:srgbClr val="004AB8"/>
            </a:solidFill>
            <a:ln w="9525">
              <a:noFill/>
              <a:miter lim="800000"/>
            </a:ln>
          </p:spPr>
          <p:txBody>
            <a:bodyPr wrap="none" anchor="ctr"/>
            <a:lstStyle/>
            <a:p>
              <a:pPr algn="ctr"/>
              <a:endParaRPr lang="zh-CN" altLang="en-US">
                <a:latin typeface="Century Gothic" panose="020B0502020202020204"/>
              </a:endParaRPr>
            </a:p>
          </p:txBody>
        </p:sp>
        <p:sp>
          <p:nvSpPr>
            <p:cNvPr id="17417" name="Text Box 7"/>
            <p:cNvSpPr txBox="1">
              <a:spLocks noChangeArrowheads="1"/>
            </p:cNvSpPr>
            <p:nvPr/>
          </p:nvSpPr>
          <p:spPr bwMode="auto">
            <a:xfrm>
              <a:off x="70" y="4110"/>
              <a:ext cx="5647" cy="219"/>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Times New Roman" panose="02020603050405020304" pitchFamily="18" charset="0"/>
                  <a:ea typeface="微软雅黑" panose="020B0503020204020204" pitchFamily="34" charset="-122"/>
                </a:rPr>
                <a:t>植物保护学院     </a:t>
              </a:r>
              <a:r>
                <a:rPr lang="en-US" altLang="zh-CN" sz="1600" b="1">
                  <a:solidFill>
                    <a:schemeClr val="bg1"/>
                  </a:solidFill>
                  <a:latin typeface="Times New Roman" panose="02020603050405020304" pitchFamily="18" charset="0"/>
                  <a:ea typeface="微软雅黑" panose="020B0503020204020204" pitchFamily="34" charset="-122"/>
                </a:rPr>
                <a:t>College of Plant Protection</a:t>
              </a:r>
              <a:endParaRPr lang="en-US" altLang="zh-CN" sz="1600" b="1">
                <a:solidFill>
                  <a:schemeClr val="bg1"/>
                </a:solidFill>
                <a:latin typeface="Times New Roman" panose="02020603050405020304" pitchFamily="18" charset="0"/>
                <a:ea typeface="微软雅黑" panose="020B0503020204020204" pitchFamily="34" charset="-122"/>
              </a:endParaRPr>
            </a:p>
          </p:txBody>
        </p:sp>
      </p:grpSp>
      <p:pic>
        <p:nvPicPr>
          <p:cNvPr id="17412"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26" name="Rectangle 4"/>
          <p:cNvSpPr>
            <a:spLocks noChangeArrowheads="1"/>
          </p:cNvSpPr>
          <p:nvPr/>
        </p:nvSpPr>
        <p:spPr bwMode="auto">
          <a:xfrm>
            <a:off x="1629869" y="1964498"/>
            <a:ext cx="9473610" cy="362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40000"/>
              </a:lnSpc>
              <a:spcBef>
                <a:spcPct val="0"/>
              </a:spcBef>
              <a:buFontTx/>
              <a:buNone/>
            </a:pPr>
            <a:r>
              <a:rPr lang="zh-CN" altLang="zh-CN" sz="2800" b="1" dirty="0">
                <a:solidFill>
                  <a:srgbClr val="FF0000"/>
                </a:solidFill>
                <a:latin typeface="黑体" panose="02010609060101010101" pitchFamily="49" charset="-122"/>
                <a:ea typeface="黑体" panose="02010609060101010101" pitchFamily="49" charset="-122"/>
              </a:rPr>
              <a:t>植物</a:t>
            </a:r>
            <a:r>
              <a:rPr lang="zh-CN" altLang="en-US" sz="2800" b="1" dirty="0">
                <a:solidFill>
                  <a:srgbClr val="FF0000"/>
                </a:solidFill>
                <a:latin typeface="黑体" panose="02010609060101010101" pitchFamily="49" charset="-122"/>
                <a:ea typeface="黑体" panose="02010609060101010101" pitchFamily="49" charset="-122"/>
              </a:rPr>
              <a:t>病理学</a:t>
            </a:r>
            <a:endParaRPr lang="zh-CN" altLang="zh-CN" sz="2800" b="1" dirty="0">
              <a:solidFill>
                <a:srgbClr val="FF0000"/>
              </a:solidFill>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en-US" sz="2800" b="1" dirty="0">
                <a:solidFill>
                  <a:srgbClr val="FF0000"/>
                </a:solidFill>
                <a:latin typeface="黑体" panose="02010609060101010101" pitchFamily="49" charset="-122"/>
                <a:ea typeface="黑体" panose="02010609060101010101" pitchFamily="49" charset="-122"/>
              </a:rPr>
              <a:t>昆虫学</a:t>
            </a:r>
            <a:endParaRPr lang="zh-CN" altLang="zh-CN" sz="2800" b="1" dirty="0">
              <a:solidFill>
                <a:srgbClr val="FF0000"/>
              </a:solidFill>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b="1" dirty="0">
                <a:solidFill>
                  <a:srgbClr val="FF0000"/>
                </a:solidFill>
                <a:latin typeface="黑体" panose="02010609060101010101" pitchFamily="49" charset="-122"/>
                <a:ea typeface="黑体" panose="02010609060101010101" pitchFamily="49" charset="-122"/>
              </a:rPr>
              <a:t>农药学</a:t>
            </a:r>
            <a:endParaRPr lang="en-US" altLang="zh-CN" sz="2800" b="1" dirty="0">
              <a:solidFill>
                <a:srgbClr val="FF0000"/>
              </a:solidFill>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dirty="0">
                <a:latin typeface="黑体" panose="02010609060101010101" pitchFamily="49" charset="-122"/>
                <a:ea typeface="黑体" panose="02010609060101010101" pitchFamily="49" charset="-122"/>
              </a:rPr>
              <a:t>烟草学</a:t>
            </a:r>
            <a:endParaRPr lang="en-US" altLang="zh-CN" sz="2800"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dirty="0">
                <a:latin typeface="黑体" panose="02010609060101010101" pitchFamily="49" charset="-122"/>
                <a:ea typeface="黑体" panose="02010609060101010101" pitchFamily="49" charset="-122"/>
              </a:rPr>
              <a:t>森林保护学</a:t>
            </a:r>
            <a:endParaRPr lang="en-US" altLang="zh-CN" sz="2800"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dirty="0">
                <a:latin typeface="黑体" panose="02010609060101010101" pitchFamily="49" charset="-122"/>
                <a:ea typeface="黑体" panose="02010609060101010101" pitchFamily="49" charset="-122"/>
              </a:rPr>
              <a:t>菌物学</a:t>
            </a:r>
            <a:endParaRPr lang="zh-CN" altLang="zh-CN" sz="2800" dirty="0">
              <a:latin typeface="黑体" panose="02010609060101010101" pitchFamily="49" charset="-122"/>
              <a:ea typeface="黑体" panose="02010609060101010101" pitchFamily="49" charset="-122"/>
            </a:endParaRPr>
          </a:p>
        </p:txBody>
      </p:sp>
      <p:pic>
        <p:nvPicPr>
          <p:cNvPr id="27" name="图片 3" descr="201094942313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1463" y="1949400"/>
            <a:ext cx="4593504" cy="33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6001409" y="5410607"/>
            <a:ext cx="4149001" cy="958292"/>
          </a:xfrm>
          <a:prstGeom prst="rect">
            <a:avLst/>
          </a:prstGeom>
        </p:spPr>
        <p:txBody>
          <a:bodyPr>
            <a:spAutoFit/>
          </a:bodyPr>
          <a:lstStyle/>
          <a:p>
            <a:pPr algn="ctr">
              <a:defRPr/>
            </a:pPr>
            <a:r>
              <a:rPr lang="zh-CN" altLang="zh-CN" sz="2400" b="1" kern="100" dirty="0">
                <a:ea typeface="仿宋_GB2312" panose="02010609030101010101" charset="-122"/>
                <a:cs typeface="Times New Roman" panose="02020603050405020304" pitchFamily="18" charset="0"/>
              </a:rPr>
              <a:t>名誉院长</a:t>
            </a:r>
            <a:r>
              <a:rPr lang="zh-CN" altLang="en-US" sz="2400" b="1" kern="100" dirty="0">
                <a:ea typeface="仿宋_GB2312" panose="02010609030101010101" charset="-122"/>
                <a:cs typeface="Times New Roman" panose="02020603050405020304" pitchFamily="18" charset="0"/>
              </a:rPr>
              <a:t>     </a:t>
            </a:r>
            <a:r>
              <a:rPr lang="zh-CN" altLang="zh-CN" sz="2400" b="1" kern="100" dirty="0">
                <a:ea typeface="仿宋_GB2312" panose="02010609030101010101" charset="-122"/>
                <a:cs typeface="Times New Roman" panose="02020603050405020304" pitchFamily="18" charset="0"/>
              </a:rPr>
              <a:t>李玉教授</a:t>
            </a:r>
            <a:endParaRPr lang="zh-CN" altLang="en-US" sz="2400" b="1" dirty="0"/>
          </a:p>
          <a:p>
            <a:pPr algn="ctr">
              <a:defRPr/>
            </a:pPr>
            <a:r>
              <a:rPr lang="zh-CN" altLang="zh-CN" sz="2400" b="1" kern="100" dirty="0">
                <a:ea typeface="仿宋_GB2312" panose="02010609030101010101" charset="-122"/>
                <a:cs typeface="Times New Roman" panose="02020603050405020304" pitchFamily="18" charset="0"/>
              </a:rPr>
              <a:t>中国工程院院士</a:t>
            </a:r>
            <a:endParaRPr lang="en-US" altLang="zh-CN" sz="2400" b="1" kern="100" dirty="0">
              <a:ea typeface="仿宋_GB2312" panose="02010609030101010101" charset="-122"/>
              <a:cs typeface="Times New Roman" panose="02020603050405020304" pitchFamily="18" charset="0"/>
            </a:endParaRPr>
          </a:p>
        </p:txBody>
      </p:sp>
      <p:sp>
        <p:nvSpPr>
          <p:cNvPr id="29" name="Rectangle 2"/>
          <p:cNvSpPr txBox="1">
            <a:spLocks noChangeArrowheads="1"/>
          </p:cNvSpPr>
          <p:nvPr/>
        </p:nvSpPr>
        <p:spPr>
          <a:xfrm>
            <a:off x="813544" y="1009650"/>
            <a:ext cx="10164279" cy="783417"/>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defRPr/>
            </a:pPr>
            <a:r>
              <a:rPr lang="zh-CN" altLang="en-US" sz="3600" b="1" dirty="0">
                <a:solidFill>
                  <a:srgbClr val="3400F4"/>
                </a:solidFill>
                <a:latin typeface="Verdana" panose="020B0604030504040204" pitchFamily="34" charset="0"/>
                <a:ea typeface="黑体" panose="02010609060101010101" pitchFamily="49" charset="-122"/>
                <a:cs typeface="+mn-cs"/>
              </a:rPr>
              <a:t>学院基本情况</a:t>
            </a:r>
            <a:r>
              <a:rPr lang="en-US" altLang="zh-CN" sz="3600" b="1" dirty="0">
                <a:solidFill>
                  <a:srgbClr val="CC0000"/>
                </a:solidFill>
                <a:latin typeface="Verdana" panose="020B0604030504040204" pitchFamily="34" charset="0"/>
                <a:ea typeface="黑体" panose="02010609060101010101" pitchFamily="49" charset="-122"/>
                <a:cs typeface="+mn-cs"/>
              </a:rPr>
              <a:t>-</a:t>
            </a:r>
            <a:r>
              <a:rPr lang="zh-CN" altLang="en-US" sz="3600" b="1" dirty="0">
                <a:solidFill>
                  <a:srgbClr val="CC0000"/>
                </a:solidFill>
                <a:latin typeface="Verdana" panose="020B0604030504040204" pitchFamily="34" charset="0"/>
                <a:ea typeface="黑体" panose="02010609060101010101" pitchFamily="49" charset="-122"/>
                <a:cs typeface="+mn-cs"/>
              </a:rPr>
              <a:t>系别设置</a:t>
            </a:r>
            <a:endParaRPr lang="zh-CN" altLang="zh-CN" sz="3600" b="1" dirty="0">
              <a:solidFill>
                <a:srgbClr val="CC0000"/>
              </a:solidFill>
              <a:latin typeface="Verdana" panose="020B0604030504040204" pitchFamily="34" charset="0"/>
              <a:ea typeface="黑体" panose="02010609060101010101" pitchFamily="49" charset="-122"/>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7938" y="-34925"/>
            <a:ext cx="12149137" cy="6875463"/>
            <a:chOff x="0" y="-140"/>
            <a:chExt cx="5773" cy="4469"/>
          </a:xfrm>
        </p:grpSpPr>
        <p:sp>
          <p:nvSpPr>
            <p:cNvPr id="17414" name="Rectangle 4"/>
            <p:cNvSpPr>
              <a:spLocks noChangeArrowheads="1"/>
            </p:cNvSpPr>
            <p:nvPr/>
          </p:nvSpPr>
          <p:spPr bwMode="auto">
            <a:xfrm>
              <a:off x="13" y="-106"/>
              <a:ext cx="5760" cy="510"/>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pPr algn="ctr"/>
              <a:endParaRPr lang="zh-CN" altLang="en-US">
                <a:latin typeface="Century Gothic" panose="020B0502020202020204"/>
              </a:endParaRPr>
            </a:p>
          </p:txBody>
        </p:sp>
        <p:pic>
          <p:nvPicPr>
            <p:cNvPr id="17415"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70" y="-140"/>
              <a:ext cx="1951" cy="578"/>
            </a:xfrm>
            <a:prstGeom prst="rect">
              <a:avLst/>
            </a:prstGeom>
            <a:noFill/>
            <a:ln w="9525">
              <a:noFill/>
              <a:miter lim="800000"/>
              <a:headEnd/>
              <a:tailEnd/>
            </a:ln>
          </p:spPr>
        </p:pic>
        <p:sp>
          <p:nvSpPr>
            <p:cNvPr id="17416" name="Rectangle 6"/>
            <p:cNvSpPr>
              <a:spLocks noChangeArrowheads="1"/>
            </p:cNvSpPr>
            <p:nvPr/>
          </p:nvSpPr>
          <p:spPr bwMode="auto">
            <a:xfrm>
              <a:off x="0" y="4110"/>
              <a:ext cx="5760" cy="210"/>
            </a:xfrm>
            <a:prstGeom prst="rect">
              <a:avLst/>
            </a:prstGeom>
            <a:solidFill>
              <a:srgbClr val="004AB8"/>
            </a:solidFill>
            <a:ln w="9525">
              <a:noFill/>
              <a:miter lim="800000"/>
            </a:ln>
          </p:spPr>
          <p:txBody>
            <a:bodyPr wrap="none" anchor="ctr"/>
            <a:lstStyle/>
            <a:p>
              <a:pPr algn="ctr"/>
              <a:endParaRPr lang="zh-CN" altLang="en-US">
                <a:latin typeface="Century Gothic" panose="020B0502020202020204"/>
              </a:endParaRPr>
            </a:p>
          </p:txBody>
        </p:sp>
        <p:sp>
          <p:nvSpPr>
            <p:cNvPr id="17417" name="Text Box 7"/>
            <p:cNvSpPr txBox="1">
              <a:spLocks noChangeArrowheads="1"/>
            </p:cNvSpPr>
            <p:nvPr/>
          </p:nvSpPr>
          <p:spPr bwMode="auto">
            <a:xfrm>
              <a:off x="70" y="4110"/>
              <a:ext cx="5647" cy="219"/>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Times New Roman" panose="02020603050405020304" pitchFamily="18" charset="0"/>
                  <a:ea typeface="微软雅黑" panose="020B0503020204020204" pitchFamily="34" charset="-122"/>
                </a:rPr>
                <a:t>植物保护学院     </a:t>
              </a:r>
              <a:r>
                <a:rPr lang="en-US" altLang="zh-CN" sz="1600" b="1">
                  <a:solidFill>
                    <a:schemeClr val="bg1"/>
                  </a:solidFill>
                  <a:latin typeface="Times New Roman" panose="02020603050405020304" pitchFamily="18" charset="0"/>
                  <a:ea typeface="微软雅黑" panose="020B0503020204020204" pitchFamily="34" charset="-122"/>
                </a:rPr>
                <a:t>College of Plant Protection</a:t>
              </a:r>
              <a:endParaRPr lang="en-US" altLang="zh-CN" sz="1600" b="1">
                <a:solidFill>
                  <a:schemeClr val="bg1"/>
                </a:solidFill>
                <a:latin typeface="Times New Roman" panose="02020603050405020304" pitchFamily="18" charset="0"/>
                <a:ea typeface="微软雅黑" panose="020B0503020204020204" pitchFamily="34" charset="-122"/>
              </a:endParaRPr>
            </a:p>
          </p:txBody>
        </p:sp>
      </p:grpSp>
      <p:pic>
        <p:nvPicPr>
          <p:cNvPr id="17412"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29" name="Rectangle 2"/>
          <p:cNvSpPr txBox="1">
            <a:spLocks noChangeArrowheads="1"/>
          </p:cNvSpPr>
          <p:nvPr/>
        </p:nvSpPr>
        <p:spPr>
          <a:xfrm>
            <a:off x="3231103" y="911118"/>
            <a:ext cx="6184526" cy="783417"/>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defRPr/>
            </a:pPr>
            <a:r>
              <a:rPr lang="zh-CN" altLang="en-US" sz="3600" b="1" dirty="0">
                <a:solidFill>
                  <a:srgbClr val="3400F4"/>
                </a:solidFill>
                <a:latin typeface="Verdana" panose="020B0604030504040204" pitchFamily="34" charset="0"/>
                <a:ea typeface="黑体" panose="02010609060101010101" pitchFamily="49" charset="-122"/>
                <a:cs typeface="+mn-cs"/>
              </a:rPr>
              <a:t>学院基本情况</a:t>
            </a:r>
            <a:r>
              <a:rPr lang="en-US" altLang="zh-CN" sz="3600" b="1" dirty="0">
                <a:solidFill>
                  <a:srgbClr val="CC0000"/>
                </a:solidFill>
                <a:latin typeface="Verdana" panose="020B0604030504040204" pitchFamily="34" charset="0"/>
                <a:ea typeface="黑体" panose="02010609060101010101" pitchFamily="49" charset="-122"/>
                <a:cs typeface="+mn-cs"/>
              </a:rPr>
              <a:t>-</a:t>
            </a:r>
            <a:r>
              <a:rPr lang="zh-CN" altLang="en-US" sz="3600" b="1" dirty="0">
                <a:solidFill>
                  <a:srgbClr val="CC0000"/>
                </a:solidFill>
                <a:latin typeface="Verdana" panose="020B0604030504040204" pitchFamily="34" charset="0"/>
                <a:ea typeface="黑体" panose="02010609060101010101" pitchFamily="49" charset="-122"/>
                <a:cs typeface="+mn-cs"/>
              </a:rPr>
              <a:t>研究生学位点</a:t>
            </a:r>
            <a:endParaRPr lang="zh-CN" altLang="zh-CN" sz="3600" b="1" dirty="0">
              <a:solidFill>
                <a:srgbClr val="CC0000"/>
              </a:solidFill>
              <a:latin typeface="Verdana" panose="020B0604030504040204" pitchFamily="34" charset="0"/>
              <a:ea typeface="黑体" panose="02010609060101010101" pitchFamily="49" charset="-122"/>
              <a:cs typeface="+mn-cs"/>
            </a:endParaRPr>
          </a:p>
        </p:txBody>
      </p:sp>
      <p:grpSp>
        <p:nvGrpSpPr>
          <p:cNvPr id="13" name="组合 12"/>
          <p:cNvGrpSpPr/>
          <p:nvPr/>
        </p:nvGrpSpPr>
        <p:grpSpPr>
          <a:xfrm>
            <a:off x="226338" y="1773238"/>
            <a:ext cx="11805718" cy="4351669"/>
            <a:chOff x="-1020008" y="1773238"/>
            <a:chExt cx="11298558" cy="3825154"/>
          </a:xfrm>
        </p:grpSpPr>
        <p:sp>
          <p:nvSpPr>
            <p:cNvPr id="14" name="矩形 9"/>
            <p:cNvSpPr>
              <a:spLocks noChangeArrowheads="1"/>
            </p:cNvSpPr>
            <p:nvPr/>
          </p:nvSpPr>
          <p:spPr bwMode="auto">
            <a:xfrm>
              <a:off x="2616200" y="1773238"/>
              <a:ext cx="4103688" cy="461962"/>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zh-CN" sz="2400" b="1">
                  <a:latin typeface="Times New Roman" panose="02020603050405020304" pitchFamily="18" charset="0"/>
                  <a:ea typeface="黑体" panose="02010609060101010101" pitchFamily="49" charset="-122"/>
                </a:rPr>
                <a:t>植物保护博士后科研流动站</a:t>
              </a:r>
              <a:endParaRPr lang="zh-CN" altLang="en-US" sz="2400"/>
            </a:p>
          </p:txBody>
        </p:sp>
        <p:sp>
          <p:nvSpPr>
            <p:cNvPr id="15" name="矩形 10"/>
            <p:cNvSpPr>
              <a:spLocks noChangeArrowheads="1"/>
            </p:cNvSpPr>
            <p:nvPr/>
          </p:nvSpPr>
          <p:spPr bwMode="auto">
            <a:xfrm>
              <a:off x="3741738" y="2819400"/>
              <a:ext cx="1866900" cy="514022"/>
            </a:xfrm>
            <a:prstGeom prst="rect">
              <a:avLst/>
            </a:prstGeom>
            <a:noFill/>
            <a:ln w="9525">
              <a:solidFill>
                <a:srgbClr val="FF0000"/>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zh-CN" b="1" dirty="0">
                  <a:solidFill>
                    <a:srgbClr val="3400F4"/>
                  </a:solidFill>
                  <a:latin typeface="Times New Roman" panose="02020603050405020304" pitchFamily="18" charset="0"/>
                  <a:ea typeface="黑体" panose="02010609060101010101" pitchFamily="49" charset="-122"/>
                </a:rPr>
                <a:t>植物保护</a:t>
              </a:r>
              <a:endParaRPr lang="zh-CN" altLang="en-US" dirty="0">
                <a:solidFill>
                  <a:srgbClr val="3400F4"/>
                </a:solidFill>
              </a:endParaRPr>
            </a:p>
          </p:txBody>
        </p:sp>
        <p:sp>
          <p:nvSpPr>
            <p:cNvPr id="16" name="矩形 11"/>
            <p:cNvSpPr>
              <a:spLocks noChangeArrowheads="1"/>
            </p:cNvSpPr>
            <p:nvPr/>
          </p:nvSpPr>
          <p:spPr bwMode="auto">
            <a:xfrm>
              <a:off x="349250" y="3849688"/>
              <a:ext cx="8615363" cy="405807"/>
            </a:xfrm>
            <a:prstGeom prst="rect">
              <a:avLst/>
            </a:prstGeom>
            <a:noFill/>
            <a:ln w="9525">
              <a:solidFill>
                <a:srgbClr val="FA1212"/>
              </a:solidFill>
              <a:miter lim="800000"/>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zh-CN" sz="2400" b="1" dirty="0">
                  <a:latin typeface="Times New Roman" panose="02020603050405020304" pitchFamily="18" charset="0"/>
                  <a:ea typeface="黑体" panose="02010609060101010101" pitchFamily="49" charset="-122"/>
                </a:rPr>
                <a:t>植物病理学、农业昆虫与害虫防治、农药学</a:t>
              </a:r>
              <a:endParaRPr lang="zh-CN" altLang="en-US" sz="2400" dirty="0"/>
            </a:p>
          </p:txBody>
        </p:sp>
        <p:sp>
          <p:nvSpPr>
            <p:cNvPr id="17" name="矩形 16"/>
            <p:cNvSpPr/>
            <p:nvPr/>
          </p:nvSpPr>
          <p:spPr>
            <a:xfrm>
              <a:off x="-1020008" y="4868863"/>
              <a:ext cx="11298558" cy="729529"/>
            </a:xfrm>
            <a:prstGeom prst="rect">
              <a:avLst/>
            </a:prstGeom>
            <a:ln>
              <a:solidFill>
                <a:srgbClr val="FA1212"/>
              </a:solidFill>
            </a:ln>
          </p:spPr>
          <p:txBody>
            <a:bodyPr wrap="square">
              <a:spAutoFit/>
            </a:bodyPr>
            <a:lstStyle/>
            <a:p>
              <a:pPr algn="l">
                <a:defRPr/>
              </a:pPr>
              <a:r>
                <a:rPr lang="zh-CN" altLang="zh-CN" sz="2400" b="1" dirty="0">
                  <a:latin typeface="Times New Roman" panose="02020603050405020304" pitchFamily="18" charset="0"/>
                  <a:ea typeface="黑体" panose="02010609060101010101" pitchFamily="49" charset="-122"/>
                </a:rPr>
                <a:t>学术学位：植物病理学、农业昆虫与害虫防治、农药学、林草有害生物防控、</a:t>
              </a:r>
              <a:r>
                <a:rPr lang="en-US" altLang="zh-CN" sz="2400" b="1" dirty="0">
                  <a:latin typeface="Times New Roman" panose="02020603050405020304" pitchFamily="18" charset="0"/>
                  <a:ea typeface="黑体" panose="02010609060101010101" pitchFamily="49" charset="-122"/>
                </a:rPr>
                <a:t>  </a:t>
              </a:r>
              <a:r>
                <a:rPr lang="zh-CN" altLang="zh-CN" sz="2400" b="1" dirty="0">
                  <a:latin typeface="Times New Roman" panose="02020603050405020304" pitchFamily="18" charset="0"/>
                  <a:ea typeface="黑体" panose="02010609060101010101" pitchFamily="49" charset="-122"/>
                </a:rPr>
                <a:t>烟草学</a:t>
              </a:r>
              <a:endParaRPr lang="zh-CN" altLang="zh-CN" sz="2400" b="1" dirty="0">
                <a:latin typeface="Times New Roman" panose="02020603050405020304" pitchFamily="18" charset="0"/>
                <a:ea typeface="黑体" panose="02010609060101010101" pitchFamily="49" charset="-122"/>
              </a:endParaRPr>
            </a:p>
            <a:p>
              <a:pPr algn="l">
                <a:defRPr/>
              </a:pPr>
              <a:r>
                <a:rPr lang="zh-CN" altLang="en-US" sz="2400" b="1" dirty="0">
                  <a:latin typeface="Times New Roman" panose="02020603050405020304" pitchFamily="18" charset="0"/>
                  <a:ea typeface="黑体" panose="02010609060101010101" pitchFamily="49" charset="-122"/>
                </a:rPr>
                <a:t>专业学位：资源利用与</a:t>
              </a:r>
              <a:r>
                <a:rPr lang="zh-CN" altLang="zh-CN" sz="2400" b="1" dirty="0">
                  <a:latin typeface="Times New Roman" panose="02020603050405020304" pitchFamily="18" charset="0"/>
                  <a:ea typeface="黑体" panose="02010609060101010101" pitchFamily="49" charset="-122"/>
                </a:rPr>
                <a:t>植物保护</a:t>
              </a:r>
              <a:endParaRPr lang="en-US" altLang="zh-CN" sz="2400" kern="100" dirty="0">
                <a:ea typeface="仿宋_GB2312" panose="02010609030101010101" charset="-122"/>
                <a:cs typeface="Times New Roman" panose="02020603050405020304" pitchFamily="18" charset="0"/>
              </a:endParaRPr>
            </a:p>
          </p:txBody>
        </p:sp>
        <p:cxnSp>
          <p:nvCxnSpPr>
            <p:cNvPr id="18" name="直接箭头连接符 17"/>
            <p:cNvCxnSpPr/>
            <p:nvPr/>
          </p:nvCxnSpPr>
          <p:spPr>
            <a:xfrm>
              <a:off x="4668838" y="2276475"/>
              <a:ext cx="0" cy="5286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p:cNvCxnSpPr/>
            <p:nvPr/>
          </p:nvCxnSpPr>
          <p:spPr>
            <a:xfrm>
              <a:off x="4668838" y="3333750"/>
              <a:ext cx="0" cy="527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4"/>
            <p:cNvSpPr>
              <a:spLocks noChangeArrowheads="1"/>
            </p:cNvSpPr>
            <p:nvPr/>
          </p:nvSpPr>
          <p:spPr bwMode="auto">
            <a:xfrm>
              <a:off x="4817197" y="3357563"/>
              <a:ext cx="3034836" cy="40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2400" b="1" dirty="0">
                  <a:latin typeface="Times New Roman" panose="02020603050405020304" pitchFamily="18" charset="0"/>
                  <a:ea typeface="黑体" panose="02010609060101010101" pitchFamily="49" charset="-122"/>
                </a:rPr>
                <a:t>二级学科博士点</a:t>
              </a:r>
              <a:r>
                <a:rPr lang="en-US" altLang="zh-CN" sz="2400" b="1" dirty="0">
                  <a:latin typeface="Times New Roman" panose="02020603050405020304" pitchFamily="18" charset="0"/>
                  <a:ea typeface="黑体" panose="02010609060101010101" pitchFamily="49" charset="-122"/>
                </a:rPr>
                <a:t>(1998)</a:t>
              </a:r>
              <a:endParaRPr lang="zh-CN" altLang="en-US" sz="2400" dirty="0"/>
            </a:p>
          </p:txBody>
        </p:sp>
        <p:sp>
          <p:nvSpPr>
            <p:cNvPr id="21" name="矩形 20"/>
            <p:cNvSpPr/>
            <p:nvPr/>
          </p:nvSpPr>
          <p:spPr>
            <a:xfrm>
              <a:off x="4670425" y="4400550"/>
              <a:ext cx="2349500" cy="461963"/>
            </a:xfrm>
            <a:prstGeom prst="rect">
              <a:avLst/>
            </a:prstGeom>
          </p:spPr>
          <p:txBody>
            <a:bodyPr wrap="none">
              <a:spAutoFit/>
            </a:bodyPr>
            <a:lstStyle/>
            <a:p>
              <a:pPr algn="ctr">
                <a:defRPr/>
              </a:pPr>
              <a:r>
                <a:rPr lang="zh-CN" altLang="zh-CN" sz="2400" b="1" dirty="0">
                  <a:latin typeface="Times New Roman" panose="02020603050405020304" pitchFamily="18" charset="0"/>
                  <a:ea typeface="黑体" panose="02010609060101010101" pitchFamily="49" charset="-122"/>
                </a:rPr>
                <a:t>硕士学位授权点</a:t>
              </a:r>
              <a:endParaRPr lang="en-US" altLang="zh-CN" sz="2400" kern="100" dirty="0">
                <a:ea typeface="仿宋_GB2312" panose="02010609030101010101" charset="-122"/>
                <a:cs typeface="Times New Roman" panose="02020603050405020304" pitchFamily="18" charset="0"/>
              </a:endParaRPr>
            </a:p>
          </p:txBody>
        </p:sp>
        <p:sp>
          <p:nvSpPr>
            <p:cNvPr id="22" name="矩形 6"/>
            <p:cNvSpPr>
              <a:spLocks noChangeArrowheads="1"/>
            </p:cNvSpPr>
            <p:nvPr/>
          </p:nvSpPr>
          <p:spPr bwMode="auto">
            <a:xfrm>
              <a:off x="4741863" y="2349500"/>
              <a:ext cx="3034836" cy="40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zh-CN" sz="2400" b="1" dirty="0">
                  <a:latin typeface="Times New Roman" panose="02020603050405020304" pitchFamily="18" charset="0"/>
                  <a:ea typeface="黑体" panose="02010609060101010101" pitchFamily="49" charset="-122"/>
                </a:rPr>
                <a:t>一级学科博士点</a:t>
              </a:r>
              <a:r>
                <a:rPr lang="en-US" altLang="zh-CN" sz="2400" b="1" dirty="0">
                  <a:latin typeface="Times New Roman" panose="02020603050405020304" pitchFamily="18" charset="0"/>
                  <a:ea typeface="黑体" panose="02010609060101010101" pitchFamily="49" charset="-122"/>
                </a:rPr>
                <a:t>(2003)</a:t>
              </a:r>
              <a:endParaRPr lang="zh-CN" altLang="en-US" sz="2400" dirty="0"/>
            </a:p>
          </p:txBody>
        </p:sp>
      </p:grpSp>
      <p:cxnSp>
        <p:nvCxnSpPr>
          <p:cNvPr id="23" name="直接箭头连接符 22"/>
          <p:cNvCxnSpPr/>
          <p:nvPr/>
        </p:nvCxnSpPr>
        <p:spPr>
          <a:xfrm>
            <a:off x="6158139" y="4684465"/>
            <a:ext cx="0" cy="5995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bwMode="auto">
          <a:xfrm>
            <a:off x="35296" y="-34925"/>
            <a:ext cx="12121779" cy="889241"/>
            <a:chOff x="13" y="-140"/>
            <a:chExt cx="5760" cy="578"/>
          </a:xfrm>
        </p:grpSpPr>
        <p:sp>
          <p:nvSpPr>
            <p:cNvPr id="17414" name="Rectangle 4"/>
            <p:cNvSpPr>
              <a:spLocks noChangeArrowheads="1"/>
            </p:cNvSpPr>
            <p:nvPr/>
          </p:nvSpPr>
          <p:spPr bwMode="auto">
            <a:xfrm>
              <a:off x="13" y="-106"/>
              <a:ext cx="5760" cy="510"/>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pPr algn="ctr"/>
              <a:endParaRPr lang="zh-CN" altLang="en-US">
                <a:latin typeface="Century Gothic" panose="020B0502020202020204"/>
              </a:endParaRPr>
            </a:p>
          </p:txBody>
        </p:sp>
        <p:pic>
          <p:nvPicPr>
            <p:cNvPr id="17415"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70" y="-140"/>
              <a:ext cx="1951" cy="578"/>
            </a:xfrm>
            <a:prstGeom prst="rect">
              <a:avLst/>
            </a:prstGeom>
            <a:noFill/>
            <a:ln w="9525">
              <a:noFill/>
              <a:miter lim="800000"/>
              <a:headEnd/>
              <a:tailEnd/>
            </a:ln>
          </p:spPr>
        </p:pic>
      </p:grpSp>
      <p:pic>
        <p:nvPicPr>
          <p:cNvPr id="17412"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26" name="Rectangle 4"/>
          <p:cNvSpPr>
            <a:spLocks noChangeArrowheads="1"/>
          </p:cNvSpPr>
          <p:nvPr/>
        </p:nvSpPr>
        <p:spPr bwMode="auto">
          <a:xfrm>
            <a:off x="226654" y="2109346"/>
            <a:ext cx="2344555" cy="3711785"/>
          </a:xfrm>
          <a:prstGeom prst="rect">
            <a:avLst/>
          </a:prstGeom>
          <a:noFill/>
          <a:ln w="9525">
            <a:solidFill>
              <a:srgbClr val="3400F4"/>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植物</a:t>
            </a:r>
            <a:r>
              <a:rPr lang="zh-CN" altLang="en-US" sz="2800" b="1" dirty="0">
                <a:latin typeface="黑体" panose="02010609060101010101" pitchFamily="49" charset="-122"/>
                <a:ea typeface="黑体" panose="02010609060101010101" pitchFamily="49" charset="-122"/>
              </a:rPr>
              <a:t>病理学</a:t>
            </a:r>
            <a:endParaRPr lang="en-US" altLang="zh-CN" sz="2800" b="1" dirty="0">
              <a:latin typeface="黑体" panose="02010609060101010101" pitchFamily="49" charset="-122"/>
              <a:ea typeface="黑体" panose="02010609060101010101" pitchFamily="49" charset="-122"/>
            </a:endParaRPr>
          </a:p>
          <a:p>
            <a:pPr>
              <a:lnSpc>
                <a:spcPct val="140000"/>
              </a:lnSpc>
              <a:spcBef>
                <a:spcPct val="0"/>
              </a:spcBef>
              <a:buNone/>
            </a:pPr>
            <a:r>
              <a:rPr lang="zh-CN" altLang="zh-CN" sz="2800" b="1" dirty="0">
                <a:latin typeface="黑体" panose="02010609060101010101" pitchFamily="49" charset="-122"/>
                <a:ea typeface="黑体" panose="02010609060101010101" pitchFamily="49" charset="-122"/>
              </a:rPr>
              <a:t>菌物学</a:t>
            </a:r>
            <a:endParaRPr lang="zh-CN"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en-US" sz="2800" b="1" dirty="0">
                <a:latin typeface="黑体" panose="02010609060101010101" pitchFamily="49" charset="-122"/>
                <a:ea typeface="黑体" panose="02010609060101010101" pitchFamily="49" charset="-122"/>
              </a:rPr>
              <a:t>昆虫学</a:t>
            </a:r>
            <a:endParaRPr lang="zh-CN"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农药学</a:t>
            </a:r>
            <a:endParaRPr lang="en-US"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烟草学</a:t>
            </a:r>
            <a:endParaRPr lang="en-US"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森林保护学</a:t>
            </a:r>
            <a:endParaRPr lang="zh-CN" altLang="zh-CN" sz="2800" b="1" dirty="0">
              <a:latin typeface="黑体" panose="02010609060101010101" pitchFamily="49" charset="-122"/>
              <a:ea typeface="黑体" panose="02010609060101010101" pitchFamily="49" charset="-122"/>
            </a:endParaRPr>
          </a:p>
        </p:txBody>
      </p:sp>
      <p:sp>
        <p:nvSpPr>
          <p:cNvPr id="29" name="Rectangle 2"/>
          <p:cNvSpPr txBox="1">
            <a:spLocks noChangeArrowheads="1"/>
          </p:cNvSpPr>
          <p:nvPr/>
        </p:nvSpPr>
        <p:spPr>
          <a:xfrm>
            <a:off x="813544" y="873855"/>
            <a:ext cx="10164279" cy="783417"/>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eaLnBrk="1" hangingPunct="1">
              <a:defRPr/>
            </a:pPr>
            <a:r>
              <a:rPr lang="zh-CN" altLang="en-US" sz="3600" b="1" dirty="0">
                <a:solidFill>
                  <a:srgbClr val="CC0000"/>
                </a:solidFill>
                <a:latin typeface="Verdana" panose="020B0604030504040204" pitchFamily="34" charset="0"/>
                <a:ea typeface="黑体" panose="02010609060101010101" pitchFamily="49" charset="-122"/>
                <a:cs typeface="+mn-cs"/>
              </a:rPr>
              <a:t>教学系与学位点各方向的支撑关系</a:t>
            </a:r>
            <a:endParaRPr lang="zh-CN" altLang="zh-CN" sz="3600" b="1" dirty="0">
              <a:solidFill>
                <a:srgbClr val="CC0000"/>
              </a:solidFill>
              <a:latin typeface="Verdana" panose="020B0604030504040204" pitchFamily="34" charset="0"/>
              <a:ea typeface="黑体" panose="02010609060101010101" pitchFamily="49" charset="-122"/>
              <a:cs typeface="+mn-cs"/>
            </a:endParaRPr>
          </a:p>
        </p:txBody>
      </p:sp>
      <p:sp>
        <p:nvSpPr>
          <p:cNvPr id="13" name="Rectangle 4"/>
          <p:cNvSpPr>
            <a:spLocks noChangeArrowheads="1"/>
          </p:cNvSpPr>
          <p:nvPr/>
        </p:nvSpPr>
        <p:spPr bwMode="auto">
          <a:xfrm>
            <a:off x="2941054" y="2116898"/>
            <a:ext cx="4057274" cy="3711785"/>
          </a:xfrm>
          <a:prstGeom prst="rect">
            <a:avLst/>
          </a:prstGeom>
          <a:noFill/>
          <a:ln w="9525">
            <a:solidFill>
              <a:srgbClr val="3400F4"/>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植物</a:t>
            </a:r>
            <a:r>
              <a:rPr lang="zh-CN" altLang="en-US" sz="2800" b="1" dirty="0">
                <a:latin typeface="黑体" panose="02010609060101010101" pitchFamily="49" charset="-122"/>
                <a:ea typeface="黑体" panose="02010609060101010101" pitchFamily="49" charset="-122"/>
              </a:rPr>
              <a:t>病理学</a:t>
            </a:r>
            <a:endParaRPr lang="en-US" altLang="zh-CN" sz="2800" b="1" dirty="0">
              <a:latin typeface="黑体" panose="02010609060101010101" pitchFamily="49" charset="-122"/>
              <a:ea typeface="黑体" panose="02010609060101010101" pitchFamily="49" charset="-122"/>
            </a:endParaRPr>
          </a:p>
          <a:p>
            <a:pPr>
              <a:lnSpc>
                <a:spcPct val="140000"/>
              </a:lnSpc>
              <a:spcBef>
                <a:spcPct val="0"/>
              </a:spcBef>
              <a:buNone/>
            </a:pPr>
            <a:endParaRPr lang="zh-CN"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en-US" sz="2800" b="1" dirty="0">
                <a:latin typeface="黑体" panose="02010609060101010101" pitchFamily="49" charset="-122"/>
                <a:ea typeface="黑体" panose="02010609060101010101" pitchFamily="49" charset="-122"/>
              </a:rPr>
              <a:t>农业昆虫与害虫防治</a:t>
            </a:r>
            <a:endParaRPr lang="zh-CN"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农药学</a:t>
            </a:r>
            <a:endParaRPr lang="en-US"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烟草学</a:t>
            </a:r>
            <a:endParaRPr lang="en-US"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en-US" sz="2800" b="1" dirty="0">
                <a:latin typeface="黑体" panose="02010609060101010101" pitchFamily="49" charset="-122"/>
                <a:ea typeface="黑体" panose="02010609060101010101" pitchFamily="49" charset="-122"/>
              </a:rPr>
              <a:t>林草有害生物防控</a:t>
            </a:r>
            <a:endParaRPr lang="zh-CN" altLang="zh-CN" sz="2800" b="1" dirty="0">
              <a:latin typeface="黑体" panose="02010609060101010101" pitchFamily="49" charset="-122"/>
              <a:ea typeface="黑体" panose="02010609060101010101" pitchFamily="49" charset="-122"/>
            </a:endParaRPr>
          </a:p>
        </p:txBody>
      </p:sp>
      <p:sp>
        <p:nvSpPr>
          <p:cNvPr id="14" name="Rectangle 4"/>
          <p:cNvSpPr>
            <a:spLocks noChangeArrowheads="1"/>
          </p:cNvSpPr>
          <p:nvPr/>
        </p:nvSpPr>
        <p:spPr bwMode="auto">
          <a:xfrm>
            <a:off x="7737642" y="2115397"/>
            <a:ext cx="4276298" cy="3707765"/>
          </a:xfrm>
          <a:prstGeom prst="rect">
            <a:avLst/>
          </a:prstGeom>
          <a:noFill/>
          <a:ln w="9525">
            <a:solidFill>
              <a:srgbClr val="3400F4"/>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40000"/>
              </a:lnSpc>
              <a:spcBef>
                <a:spcPct val="0"/>
              </a:spcBef>
              <a:buFontTx/>
              <a:buNone/>
            </a:pPr>
            <a:r>
              <a:rPr lang="en-US" altLang="zh-CN" sz="2800" b="1" dirty="0">
                <a:latin typeface="黑体" panose="02010609060101010101" pitchFamily="49" charset="-122"/>
                <a:ea typeface="黑体" panose="02010609060101010101" pitchFamily="49" charset="-122"/>
              </a:rPr>
              <a:t> </a:t>
            </a:r>
            <a:r>
              <a:rPr lang="zh-CN" altLang="zh-CN" sz="2800" b="1" dirty="0">
                <a:latin typeface="黑体" panose="02010609060101010101" pitchFamily="49" charset="-122"/>
                <a:ea typeface="黑体" panose="02010609060101010101" pitchFamily="49" charset="-122"/>
              </a:rPr>
              <a:t>植物</a:t>
            </a:r>
            <a:r>
              <a:rPr lang="zh-CN" altLang="en-US" sz="2800" b="1" dirty="0">
                <a:latin typeface="黑体" panose="02010609060101010101" pitchFamily="49" charset="-122"/>
                <a:ea typeface="黑体" panose="02010609060101010101" pitchFamily="49" charset="-122"/>
              </a:rPr>
              <a:t>病理学</a:t>
            </a:r>
            <a:endParaRPr lang="en-US" altLang="zh-CN" sz="2800" b="1" dirty="0">
              <a:latin typeface="黑体" panose="02010609060101010101" pitchFamily="49" charset="-122"/>
              <a:ea typeface="黑体" panose="02010609060101010101" pitchFamily="49" charset="-122"/>
            </a:endParaRPr>
          </a:p>
          <a:p>
            <a:pPr>
              <a:lnSpc>
                <a:spcPct val="140000"/>
              </a:lnSpc>
              <a:spcBef>
                <a:spcPct val="0"/>
              </a:spcBef>
              <a:buNone/>
            </a:pPr>
            <a:endParaRPr lang="zh-CN"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昆虫学</a:t>
            </a:r>
            <a:endParaRPr lang="zh-CN"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endParaRPr lang="zh-CN"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zh-CN" altLang="zh-CN" sz="2800" b="1" dirty="0">
                <a:latin typeface="黑体" panose="02010609060101010101" pitchFamily="49" charset="-122"/>
                <a:ea typeface="黑体" panose="02010609060101010101" pitchFamily="49" charset="-122"/>
              </a:rPr>
              <a:t>农药学</a:t>
            </a:r>
            <a:endParaRPr lang="en-US" altLang="zh-CN" sz="2800" b="1" dirty="0">
              <a:latin typeface="黑体" panose="02010609060101010101" pitchFamily="49" charset="-122"/>
              <a:ea typeface="黑体" panose="02010609060101010101" pitchFamily="49" charset="-122"/>
            </a:endParaRPr>
          </a:p>
          <a:p>
            <a:pPr eaLnBrk="1" hangingPunct="1">
              <a:lnSpc>
                <a:spcPct val="140000"/>
              </a:lnSpc>
              <a:spcBef>
                <a:spcPct val="0"/>
              </a:spcBef>
              <a:buFontTx/>
              <a:buNone/>
            </a:pPr>
            <a:r>
              <a:rPr lang="en-US" altLang="zh-CN" sz="2800" dirty="0">
                <a:latin typeface="黑体" panose="02010609060101010101" pitchFamily="49" charset="-122"/>
                <a:ea typeface="黑体" panose="02010609060101010101" pitchFamily="49" charset="-122"/>
              </a:rPr>
              <a:t>            </a:t>
            </a:r>
            <a:endParaRPr lang="zh-CN" altLang="zh-CN" sz="2800" b="1" dirty="0">
              <a:latin typeface="黑体" panose="02010609060101010101" pitchFamily="49" charset="-122"/>
              <a:ea typeface="黑体" panose="02010609060101010101" pitchFamily="49" charset="-122"/>
            </a:endParaRPr>
          </a:p>
        </p:txBody>
      </p:sp>
      <p:sp>
        <p:nvSpPr>
          <p:cNvPr id="4" name="TextBox 3"/>
          <p:cNvSpPr txBox="1"/>
          <p:nvPr/>
        </p:nvSpPr>
        <p:spPr>
          <a:xfrm>
            <a:off x="651870" y="1530058"/>
            <a:ext cx="1266693" cy="523220"/>
          </a:xfrm>
          <a:prstGeom prst="rect">
            <a:avLst/>
          </a:prstGeom>
          <a:noFill/>
        </p:spPr>
        <p:txBody>
          <a:bodyPr wrap="none" rtlCol="0">
            <a:spAutoFit/>
          </a:bodyPr>
          <a:lstStyle/>
          <a:p>
            <a:r>
              <a:rPr lang="zh-CN" altLang="en-US" sz="2800" b="1" dirty="0">
                <a:solidFill>
                  <a:srgbClr val="3400F4"/>
                </a:solidFill>
              </a:rPr>
              <a:t>教学系</a:t>
            </a:r>
            <a:endParaRPr lang="zh-CN" altLang="en-US" sz="2800" b="1" dirty="0">
              <a:solidFill>
                <a:srgbClr val="3400F4"/>
              </a:solidFill>
            </a:endParaRPr>
          </a:p>
        </p:txBody>
      </p:sp>
      <p:sp>
        <p:nvSpPr>
          <p:cNvPr id="16" name="TextBox 15"/>
          <p:cNvSpPr txBox="1"/>
          <p:nvPr/>
        </p:nvSpPr>
        <p:spPr>
          <a:xfrm>
            <a:off x="3520170" y="1537610"/>
            <a:ext cx="2709396" cy="523220"/>
          </a:xfrm>
          <a:prstGeom prst="rect">
            <a:avLst/>
          </a:prstGeom>
          <a:noFill/>
        </p:spPr>
        <p:txBody>
          <a:bodyPr wrap="none" rtlCol="0">
            <a:spAutoFit/>
          </a:bodyPr>
          <a:lstStyle/>
          <a:p>
            <a:r>
              <a:rPr lang="zh-CN" altLang="en-US" sz="2800" b="1" dirty="0">
                <a:solidFill>
                  <a:srgbClr val="3400F4"/>
                </a:solidFill>
              </a:rPr>
              <a:t>一级学科硕士点</a:t>
            </a:r>
            <a:endParaRPr lang="zh-CN" altLang="en-US" sz="2800" b="1" dirty="0">
              <a:solidFill>
                <a:srgbClr val="3400F4"/>
              </a:solidFill>
            </a:endParaRPr>
          </a:p>
        </p:txBody>
      </p:sp>
      <p:sp>
        <p:nvSpPr>
          <p:cNvPr id="17" name="TextBox 16"/>
          <p:cNvSpPr txBox="1"/>
          <p:nvPr/>
        </p:nvSpPr>
        <p:spPr>
          <a:xfrm>
            <a:off x="8443501" y="1536109"/>
            <a:ext cx="2709396" cy="523220"/>
          </a:xfrm>
          <a:prstGeom prst="rect">
            <a:avLst/>
          </a:prstGeom>
          <a:noFill/>
        </p:spPr>
        <p:txBody>
          <a:bodyPr wrap="none" rtlCol="0">
            <a:spAutoFit/>
          </a:bodyPr>
          <a:lstStyle/>
          <a:p>
            <a:r>
              <a:rPr lang="zh-CN" altLang="en-US" sz="2800" b="1" dirty="0">
                <a:solidFill>
                  <a:srgbClr val="3400F4"/>
                </a:solidFill>
              </a:rPr>
              <a:t>一级学科博士点</a:t>
            </a:r>
            <a:endParaRPr lang="zh-CN" altLang="en-US" sz="2800" b="1" dirty="0">
              <a:solidFill>
                <a:srgbClr val="3400F4"/>
              </a:solidFill>
            </a:endParaRPr>
          </a:p>
        </p:txBody>
      </p:sp>
      <p:sp>
        <p:nvSpPr>
          <p:cNvPr id="5" name="矩形 4"/>
          <p:cNvSpPr/>
          <p:nvPr/>
        </p:nvSpPr>
        <p:spPr>
          <a:xfrm>
            <a:off x="2967519" y="6195612"/>
            <a:ext cx="7760458" cy="523220"/>
          </a:xfrm>
          <a:prstGeom prst="rect">
            <a:avLst/>
          </a:prstGeom>
          <a:ln>
            <a:solidFill>
              <a:srgbClr val="3400F4"/>
            </a:solidFill>
          </a:ln>
        </p:spPr>
        <p:txBody>
          <a:bodyPr wrap="none">
            <a:spAutoFit/>
          </a:bodyPr>
          <a:lstStyle/>
          <a:p>
            <a:r>
              <a:rPr lang="zh-CN" altLang="en-US" sz="2800" b="1" dirty="0">
                <a:latin typeface="黑体" panose="02010609060101010101" pitchFamily="49" charset="-122"/>
                <a:ea typeface="黑体" panose="02010609060101010101" pitchFamily="49" charset="-122"/>
              </a:rPr>
              <a:t>资源利用与</a:t>
            </a:r>
            <a:r>
              <a:rPr lang="zh-CN" altLang="zh-CN" sz="2800" b="1" dirty="0">
                <a:latin typeface="黑体" panose="02010609060101010101" pitchFamily="49" charset="-122"/>
                <a:ea typeface="黑体" panose="02010609060101010101" pitchFamily="49" charset="-122"/>
              </a:rPr>
              <a:t>植物保护专业硕士</a:t>
            </a:r>
            <a:r>
              <a:rPr lang="zh-CN" altLang="en-US" sz="2800" b="1" dirty="0">
                <a:latin typeface="黑体" panose="02010609060101010101" pitchFamily="49" charset="-122"/>
                <a:ea typeface="黑体" panose="02010609060101010101" pitchFamily="49" charset="-122"/>
              </a:rPr>
              <a:t>点  （植物保护）</a:t>
            </a:r>
            <a:endParaRPr lang="zh-CN" altLang="en-US" sz="2800" b="1" dirty="0">
              <a:latin typeface="黑体" panose="02010609060101010101" pitchFamily="49" charset="-122"/>
              <a:ea typeface="黑体" panose="02010609060101010101" pitchFamily="49" charset="-122"/>
            </a:endParaRPr>
          </a:p>
        </p:txBody>
      </p:sp>
      <p:cxnSp>
        <p:nvCxnSpPr>
          <p:cNvPr id="7" name="直接箭头连接符 6"/>
          <p:cNvCxnSpPr/>
          <p:nvPr/>
        </p:nvCxnSpPr>
        <p:spPr>
          <a:xfrm flipV="1">
            <a:off x="2615552" y="3666794"/>
            <a:ext cx="324000" cy="905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V="1">
            <a:off x="2615552" y="4317109"/>
            <a:ext cx="324000" cy="905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V="1">
            <a:off x="2615552" y="4885947"/>
            <a:ext cx="324000" cy="905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flipV="1">
            <a:off x="2615552" y="5500050"/>
            <a:ext cx="324000" cy="905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V="1">
            <a:off x="7208472" y="4292999"/>
            <a:ext cx="324000" cy="905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7208472" y="3712106"/>
            <a:ext cx="324000" cy="905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右大括号 7"/>
          <p:cNvSpPr/>
          <p:nvPr/>
        </p:nvSpPr>
        <p:spPr>
          <a:xfrm>
            <a:off x="2615552" y="2381061"/>
            <a:ext cx="184656" cy="66090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右大括号 31"/>
          <p:cNvSpPr/>
          <p:nvPr/>
        </p:nvSpPr>
        <p:spPr>
          <a:xfrm>
            <a:off x="7167710" y="2379560"/>
            <a:ext cx="184656" cy="66090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直角上箭头 8"/>
          <p:cNvSpPr/>
          <p:nvPr/>
        </p:nvSpPr>
        <p:spPr>
          <a:xfrm rot="5400000">
            <a:off x="1149790" y="5966234"/>
            <a:ext cx="778598" cy="669956"/>
          </a:xfrm>
          <a:prstGeom prst="ben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文本框 5123"/>
          <p:cNvSpPr txBox="1">
            <a:spLocks noChangeArrowheads="1"/>
          </p:cNvSpPr>
          <p:nvPr/>
        </p:nvSpPr>
        <p:spPr bwMode="auto">
          <a:xfrm>
            <a:off x="3636473" y="2905473"/>
            <a:ext cx="6932243" cy="769441"/>
          </a:xfrm>
          <a:prstGeom prst="rect">
            <a:avLst/>
          </a:prstGeom>
          <a:noFill/>
          <a:ln w="9525">
            <a:noFill/>
            <a:miter lim="800000"/>
          </a:ln>
        </p:spPr>
        <p:txBody>
          <a:bodyPr wrap="square">
            <a:spAutoFit/>
          </a:bodyPr>
          <a:lstStyle/>
          <a:p>
            <a:pPr marL="742950" indent="-742950">
              <a:spcBef>
                <a:spcPts val="600"/>
              </a:spcBef>
              <a:spcAft>
                <a:spcPts val="600"/>
              </a:spcAft>
              <a:buClr>
                <a:srgbClr val="C00000"/>
              </a:buClr>
            </a:pPr>
            <a:r>
              <a:rPr lang="en-US" altLang="zh-CN" sz="4400" b="1" dirty="0">
                <a:solidFill>
                  <a:schemeClr val="tx1"/>
                </a:solidFill>
                <a:latin typeface="微软雅黑" panose="020B0503020204020204" pitchFamily="34" charset="-122"/>
                <a:ea typeface="微软雅黑" panose="020B0503020204020204" pitchFamily="34" charset="-122"/>
              </a:rPr>
              <a:t>2. </a:t>
            </a:r>
            <a:r>
              <a:rPr lang="zh-CN" altLang="en-US" sz="4400" b="1" dirty="0">
                <a:solidFill>
                  <a:schemeClr val="tx1"/>
                </a:solidFill>
                <a:latin typeface="微软雅黑" panose="020B0503020204020204" pitchFamily="34" charset="-122"/>
                <a:ea typeface="微软雅黑" panose="020B0503020204020204" pitchFamily="34" charset="-122"/>
              </a:rPr>
              <a:t>学科建设情况</a:t>
            </a:r>
            <a:endParaRPr lang="zh-CN" altLang="en-US" sz="4400" b="1" dirty="0">
              <a:solidFill>
                <a:schemeClr val="tx1"/>
              </a:solidFill>
              <a:latin typeface="微软雅黑" panose="020B0503020204020204" pitchFamily="34" charset="-122"/>
              <a:ea typeface="微软雅黑" panose="020B0503020204020204" pitchFamily="34" charset="-122"/>
            </a:endParaRPr>
          </a:p>
        </p:txBody>
      </p:sp>
      <p:grpSp>
        <p:nvGrpSpPr>
          <p:cNvPr id="2" name="Group 3"/>
          <p:cNvGrpSpPr/>
          <p:nvPr/>
        </p:nvGrpSpPr>
        <p:grpSpPr bwMode="auto">
          <a:xfrm>
            <a:off x="7938" y="-34925"/>
            <a:ext cx="12149137" cy="6875463"/>
            <a:chOff x="0" y="-140"/>
            <a:chExt cx="5773" cy="4469"/>
          </a:xfrm>
        </p:grpSpPr>
        <p:sp>
          <p:nvSpPr>
            <p:cNvPr id="17414" name="Rectangle 4"/>
            <p:cNvSpPr>
              <a:spLocks noChangeArrowheads="1"/>
            </p:cNvSpPr>
            <p:nvPr/>
          </p:nvSpPr>
          <p:spPr bwMode="auto">
            <a:xfrm>
              <a:off x="13" y="-106"/>
              <a:ext cx="5760" cy="510"/>
            </a:xfrm>
            <a:prstGeom prst="rect">
              <a:avLst/>
            </a:prstGeom>
            <a:gradFill rotWithShape="1">
              <a:gsLst>
                <a:gs pos="0">
                  <a:srgbClr val="004AB8"/>
                </a:gs>
                <a:gs pos="100000">
                  <a:srgbClr val="3366FF">
                    <a:alpha val="0"/>
                  </a:srgbClr>
                </a:gs>
              </a:gsLst>
              <a:lin ang="0" scaled="1"/>
            </a:gradFill>
            <a:ln w="9525">
              <a:noFill/>
              <a:miter lim="800000"/>
            </a:ln>
          </p:spPr>
          <p:txBody>
            <a:bodyPr wrap="none" anchor="ctr"/>
            <a:lstStyle/>
            <a:p>
              <a:pPr algn="ctr"/>
              <a:endParaRPr lang="zh-CN" altLang="en-US">
                <a:latin typeface="Century Gothic" panose="020B0502020202020204"/>
              </a:endParaRPr>
            </a:p>
          </p:txBody>
        </p:sp>
        <p:pic>
          <p:nvPicPr>
            <p:cNvPr id="17415" name="Picture 5" descr="白标志 拷贝"/>
            <p:cNvPicPr>
              <a:picLocks noChangeAspect="1"/>
            </p:cNvPicPr>
            <p:nvPr/>
          </p:nvPicPr>
          <p:blipFill>
            <a:blip r:embed="rId1" cstate="print">
              <a:clrChange>
                <a:clrFrom>
                  <a:srgbClr val="D0D0D0"/>
                </a:clrFrom>
                <a:clrTo>
                  <a:srgbClr val="D0D0D0">
                    <a:alpha val="0"/>
                  </a:srgbClr>
                </a:clrTo>
              </a:clrChange>
            </a:blip>
            <a:srcRect/>
            <a:stretch>
              <a:fillRect/>
            </a:stretch>
          </p:blipFill>
          <p:spPr bwMode="auto">
            <a:xfrm>
              <a:off x="70" y="-140"/>
              <a:ext cx="1951" cy="578"/>
            </a:xfrm>
            <a:prstGeom prst="rect">
              <a:avLst/>
            </a:prstGeom>
            <a:noFill/>
            <a:ln w="9525">
              <a:noFill/>
              <a:miter lim="800000"/>
              <a:headEnd/>
              <a:tailEnd/>
            </a:ln>
          </p:spPr>
        </p:pic>
        <p:sp>
          <p:nvSpPr>
            <p:cNvPr id="17416" name="Rectangle 6"/>
            <p:cNvSpPr>
              <a:spLocks noChangeArrowheads="1"/>
            </p:cNvSpPr>
            <p:nvPr/>
          </p:nvSpPr>
          <p:spPr bwMode="auto">
            <a:xfrm>
              <a:off x="0" y="4110"/>
              <a:ext cx="5760" cy="210"/>
            </a:xfrm>
            <a:prstGeom prst="rect">
              <a:avLst/>
            </a:prstGeom>
            <a:solidFill>
              <a:srgbClr val="004AB8"/>
            </a:solidFill>
            <a:ln w="9525">
              <a:noFill/>
              <a:miter lim="800000"/>
            </a:ln>
          </p:spPr>
          <p:txBody>
            <a:bodyPr wrap="none" anchor="ctr"/>
            <a:lstStyle/>
            <a:p>
              <a:pPr algn="ctr"/>
              <a:endParaRPr lang="zh-CN" altLang="en-US">
                <a:latin typeface="Century Gothic" panose="020B0502020202020204"/>
              </a:endParaRPr>
            </a:p>
          </p:txBody>
        </p:sp>
        <p:sp>
          <p:nvSpPr>
            <p:cNvPr id="17417" name="Text Box 7"/>
            <p:cNvSpPr txBox="1">
              <a:spLocks noChangeArrowheads="1"/>
            </p:cNvSpPr>
            <p:nvPr/>
          </p:nvSpPr>
          <p:spPr bwMode="auto">
            <a:xfrm>
              <a:off x="70" y="4110"/>
              <a:ext cx="5647" cy="219"/>
            </a:xfrm>
            <a:prstGeom prst="rect">
              <a:avLst/>
            </a:prstGeom>
            <a:noFill/>
            <a:ln w="9525">
              <a:noFill/>
              <a:miter lim="800000"/>
            </a:ln>
          </p:spPr>
          <p:txBody>
            <a:bodyPr>
              <a:spAutoFit/>
            </a:bodyPr>
            <a:lstStyle/>
            <a:p>
              <a:pPr algn="ctr">
                <a:spcBef>
                  <a:spcPct val="50000"/>
                </a:spcBef>
              </a:pPr>
              <a:r>
                <a:rPr lang="zh-CN" altLang="en-US" sz="1600" b="1">
                  <a:solidFill>
                    <a:schemeClr val="bg1"/>
                  </a:solidFill>
                  <a:latin typeface="Times New Roman" panose="02020603050405020304" pitchFamily="18" charset="0"/>
                  <a:ea typeface="微软雅黑" panose="020B0503020204020204" pitchFamily="34" charset="-122"/>
                </a:rPr>
                <a:t>植物保护学院     </a:t>
              </a:r>
              <a:r>
                <a:rPr lang="en-US" altLang="zh-CN" sz="1600" b="1">
                  <a:solidFill>
                    <a:schemeClr val="bg1"/>
                  </a:solidFill>
                  <a:latin typeface="Times New Roman" panose="02020603050405020304" pitchFamily="18" charset="0"/>
                  <a:ea typeface="微软雅黑" panose="020B0503020204020204" pitchFamily="34" charset="-122"/>
                </a:rPr>
                <a:t>College of Plant Protection</a:t>
              </a:r>
              <a:endParaRPr lang="en-US" altLang="zh-CN" sz="1600" b="1">
                <a:solidFill>
                  <a:schemeClr val="bg1"/>
                </a:solidFill>
                <a:latin typeface="Times New Roman" panose="02020603050405020304" pitchFamily="18" charset="0"/>
                <a:ea typeface="微软雅黑" panose="020B0503020204020204" pitchFamily="34" charset="-122"/>
              </a:endParaRPr>
            </a:p>
          </p:txBody>
        </p:sp>
      </p:grpSp>
      <p:pic>
        <p:nvPicPr>
          <p:cNvPr id="17412" name="Picture 2" descr="农大校门口-修2"/>
          <p:cNvPicPr>
            <a:picLocks noChangeAspect="1"/>
          </p:cNvPicPr>
          <p:nvPr/>
        </p:nvPicPr>
        <p:blipFill>
          <a:blip r:embed="rId2" cstate="print"/>
          <a:srcRect/>
          <a:stretch>
            <a:fillRect/>
          </a:stretch>
        </p:blipFill>
        <p:spPr bwMode="auto">
          <a:xfrm>
            <a:off x="7981950" y="38100"/>
            <a:ext cx="4151313" cy="747713"/>
          </a:xfrm>
          <a:prstGeom prst="rect">
            <a:avLst/>
          </a:prstGeom>
          <a:noFill/>
          <a:ln w="9525">
            <a:noFill/>
            <a:miter lim="800000"/>
            <a:headEnd/>
            <a:tailEnd/>
          </a:ln>
        </p:spPr>
      </p:pic>
      <p:sp>
        <p:nvSpPr>
          <p:cNvPr id="12" name="Line 6"/>
          <p:cNvSpPr>
            <a:spLocks noChangeShapeType="1"/>
          </p:cNvSpPr>
          <p:nvPr/>
        </p:nvSpPr>
        <p:spPr bwMode="auto">
          <a:xfrm>
            <a:off x="3046842" y="3677518"/>
            <a:ext cx="5544000" cy="0"/>
          </a:xfrm>
          <a:prstGeom prst="line">
            <a:avLst/>
          </a:prstGeom>
          <a:noFill/>
          <a:ln w="76200" cmpd="thickThin">
            <a:solidFill>
              <a:srgbClr val="00B050"/>
            </a:solidFill>
            <a:miter lim="800000"/>
          </a:ln>
        </p:spPr>
        <p:txBody>
          <a:bodyPr/>
          <a:lstStyle/>
          <a:p>
            <a:endParaRPr lang="zh-CN" altLang="en-US"/>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7854</Words>
  <Application>WPS 演示</Application>
  <PresentationFormat>宽屏</PresentationFormat>
  <Paragraphs>785</Paragraphs>
  <Slides>39</Slides>
  <Notes>24</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1</vt:i4>
      </vt:variant>
      <vt:variant>
        <vt:lpstr>幻灯片标题</vt:lpstr>
      </vt:variant>
      <vt:variant>
        <vt:i4>39</vt:i4>
      </vt:variant>
    </vt:vector>
  </HeadingPairs>
  <TitlesOfParts>
    <vt:vector size="61" baseType="lpstr">
      <vt:lpstr>Arial</vt:lpstr>
      <vt:lpstr>宋体</vt:lpstr>
      <vt:lpstr>Wingdings</vt:lpstr>
      <vt:lpstr>Calibri Light</vt:lpstr>
      <vt:lpstr>Century Gothic</vt:lpstr>
      <vt:lpstr>Times New Roman</vt:lpstr>
      <vt:lpstr>微软雅黑</vt:lpstr>
      <vt:lpstr>黑体</vt:lpstr>
      <vt:lpstr>Verdana</vt:lpstr>
      <vt:lpstr>仿宋_GB2312</vt:lpstr>
      <vt:lpstr>Arial Narrow</vt:lpstr>
      <vt:lpstr>Arial Unicode MS</vt:lpstr>
      <vt:lpstr>Calibri</vt:lpstr>
      <vt:lpstr>Bodoni MT Black</vt:lpstr>
      <vt:lpstr>BatangChe</vt:lpstr>
      <vt:lpstr>楷体</vt:lpstr>
      <vt:lpstr>汉仪水滴体简</vt:lpstr>
      <vt:lpstr>Times New Roman</vt:lpstr>
      <vt:lpstr>楷体_GB2312</vt:lpstr>
      <vt:lpstr>Segoe Print</vt:lpstr>
      <vt:lpstr>Office 主题</vt:lpstr>
      <vt:lpstr>PBrush</vt:lpstr>
      <vt:lpstr>PowerPoint 演示文稿</vt:lpstr>
      <vt:lpstr>2021年研究生招生情况</vt:lpstr>
      <vt:lpstr>汇 报 提 纲</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dell</dc:creator>
  <cp:lastModifiedBy>夜莺</cp:lastModifiedBy>
  <cp:revision>276</cp:revision>
  <dcterms:created xsi:type="dcterms:W3CDTF">2017-10-13T03:04:00Z</dcterms:created>
  <dcterms:modified xsi:type="dcterms:W3CDTF">2021-12-22T06:41:49Z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2052-11.1.0.11115</vt:lpwstr>
  </property>
  <property fmtid="{D5CDD505-2E9C-101B-9397-08002B2CF9AE}" pid="3" name="ICV">
    <vt:lpwstr>0B2CD5D62E5E4A68A6C39C051EE5BCDC</vt:lpwstr>
  </property>
</Properties>
</file>