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wmf" ContentType="image/x-w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319" r:id="rId3"/>
    <p:sldId id="1198" r:id="rId4"/>
    <p:sldId id="1197" r:id="rId5"/>
    <p:sldId id="1208" r:id="rId6"/>
    <p:sldId id="1203" r:id="rId7"/>
    <p:sldId id="1204" r:id="rId8"/>
    <p:sldId id="1205" r:id="rId9"/>
    <p:sldId id="1259" r:id="rId10"/>
    <p:sldId id="1260" r:id="rId12"/>
    <p:sldId id="1261" r:id="rId13"/>
    <p:sldId id="1262" r:id="rId14"/>
    <p:sldId id="1263" r:id="rId15"/>
    <p:sldId id="1264" r:id="rId16"/>
    <p:sldId id="1265" r:id="rId17"/>
    <p:sldId id="1195" r:id="rId18"/>
    <p:sldId id="1194" r:id="rId19"/>
    <p:sldId id="1196" r:id="rId20"/>
    <p:sldId id="1311" r:id="rId21"/>
    <p:sldId id="1199" r:id="rId22"/>
    <p:sldId id="1201" r:id="rId23"/>
    <p:sldId id="1200" r:id="rId24"/>
    <p:sldId id="1202" r:id="rId25"/>
    <p:sldId id="1096" r:id="rId26"/>
    <p:sldId id="1097" r:id="rId27"/>
    <p:sldId id="1098" r:id="rId28"/>
    <p:sldId id="1099" r:id="rId29"/>
    <p:sldId id="1100" r:id="rId30"/>
    <p:sldId id="1101" r:id="rId31"/>
    <p:sldId id="1102" r:id="rId32"/>
    <p:sldId id="1312" r:id="rId33"/>
    <p:sldId id="1313" r:id="rId34"/>
    <p:sldId id="1314" r:id="rId35"/>
    <p:sldId id="1315" r:id="rId36"/>
    <p:sldId id="1354" r:id="rId37"/>
    <p:sldId id="1316" r:id="rId38"/>
    <p:sldId id="1317" r:id="rId39"/>
    <p:sldId id="1352" r:id="rId40"/>
    <p:sldId id="982" r:id="rId41"/>
    <p:sldId id="1067" r:id="rId42"/>
    <p:sldId id="1072" r:id="rId43"/>
    <p:sldId id="1073" r:id="rId44"/>
    <p:sldId id="1080" r:id="rId45"/>
    <p:sldId id="1081" r:id="rId46"/>
    <p:sldId id="1074" r:id="rId47"/>
    <p:sldId id="1076" r:id="rId48"/>
    <p:sldId id="1077" r:id="rId49"/>
    <p:sldId id="1078" r:id="rId50"/>
    <p:sldId id="1079" r:id="rId51"/>
    <p:sldId id="1082" r:id="rId52"/>
    <p:sldId id="1075" r:id="rId53"/>
    <p:sldId id="1071" r:id="rId54"/>
    <p:sldId id="1068" r:id="rId55"/>
    <p:sldId id="1069" r:id="rId56"/>
    <p:sldId id="1070" r:id="rId57"/>
    <p:sldId id="1083" r:id="rId58"/>
    <p:sldId id="1015" r:id="rId59"/>
    <p:sldId id="1053" r:id="rId60"/>
    <p:sldId id="1191" r:id="rId61"/>
    <p:sldId id="1192" r:id="rId62"/>
    <p:sldId id="1193" r:id="rId63"/>
  </p:sldIdLst>
  <p:sldSz cx="9144000" cy="6858000" type="screen4x3"/>
  <p:notesSz cx="6858000" cy="9144000"/>
  <p:custDataLst>
    <p:tags r:id="rId67"/>
  </p:custDataLst>
  <p:defaultTextStyle>
    <a:defPPr>
      <a:defRPr lang="en-US"/>
    </a:defPPr>
    <a:lvl1pPr marL="0" lvl="0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lvl="1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lvl="2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lvl="3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lvl="4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lvl="5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lvl="6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lvl="7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lvl="8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00"/>
    <a:srgbClr val="FF8181"/>
    <a:srgbClr val="A0FDAF"/>
    <a:srgbClr val="004E4D"/>
    <a:srgbClr val="FE0000"/>
    <a:srgbClr val="FFE2EE"/>
    <a:srgbClr val="EECDE0"/>
    <a:srgbClr val="DC9BC1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-1116" y="-78"/>
      </p:cViewPr>
      <p:guideLst>
        <p:guide orient="horz" pos="2274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38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7" Type="http://schemas.openxmlformats.org/officeDocument/2006/relationships/tags" Target="tags/tag9.xml"/><Relationship Id="rId66" Type="http://schemas.openxmlformats.org/officeDocument/2006/relationships/tableStyles" Target="tableStyles.xml"/><Relationship Id="rId65" Type="http://schemas.openxmlformats.org/officeDocument/2006/relationships/viewProps" Target="viewProps.xml"/><Relationship Id="rId64" Type="http://schemas.openxmlformats.org/officeDocument/2006/relationships/presProps" Target="presProps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C6B42-2DAC-4023-ABDD-7156B71DE2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/>
          <p:nvPr/>
        </p:nvGrpSpPr>
        <p:grpSpPr>
          <a:xfrm>
            <a:off x="-1022350" y="1552575"/>
            <a:ext cx="10166350" cy="5305425"/>
            <a:chOff x="0" y="0"/>
            <a:chExt cx="6412" cy="3342"/>
          </a:xfrm>
        </p:grpSpPr>
        <p:sp>
          <p:nvSpPr>
            <p:cNvPr id="11" name="未知"/>
            <p:cNvSpPr/>
            <p:nvPr/>
          </p:nvSpPr>
          <p:spPr bwMode="auto">
            <a:xfrm>
              <a:off x="2713" y="729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Arc 4"/>
            <p:cNvSpPr/>
            <p:nvPr/>
          </p:nvSpPr>
          <p:spPr bwMode="auto">
            <a:xfrm>
              <a:off x="0" y="0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053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3" name="Rectangle 7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2075" tIns="46038" rIns="92075" bIns="4603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2075" tIns="46038" rIns="92075" bIns="4603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2075" tIns="46038" rIns="92075" bIns="46038" numCol="1" anchor="ctr" anchorCtr="0" compatLnSpc="1"/>
          <a:p>
            <a:pPr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ransition spd="slow"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/>
      <p:grpSp>
        <p:nvGrpSpPr>
          <p:cNvPr id="1026" name="Group 2"/>
          <p:cNvGrpSpPr/>
          <p:nvPr/>
        </p:nvGrpSpPr>
        <p:grpSpPr>
          <a:xfrm>
            <a:off x="0" y="1588"/>
            <a:ext cx="9132888" cy="6845300"/>
            <a:chOff x="0" y="0"/>
            <a:chExt cx="5753" cy="4312"/>
          </a:xfrm>
        </p:grpSpPr>
        <p:sp>
          <p:nvSpPr>
            <p:cNvPr id="1027" name="未知"/>
            <p:cNvSpPr/>
            <p:nvPr/>
          </p:nvSpPr>
          <p:spPr bwMode="auto">
            <a:xfrm>
              <a:off x="3394" y="998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28" name="Arc 4"/>
            <p:cNvSpPr/>
            <p:nvPr/>
          </p:nvSpPr>
          <p:spPr bwMode="auto">
            <a:xfrm>
              <a:off x="0" y="0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 algn="l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2" name="Rectangle 9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wipe dir="u"/>
  </p:transition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wmf"/><Relationship Id="rId1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1" Type="http://schemas.openxmlformats.org/officeDocument/2006/relationships/tags" Target="../tags/tag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0.png"/><Relationship Id="rId2" Type="http://schemas.openxmlformats.org/officeDocument/2006/relationships/tags" Target="../tags/tag7.xml"/><Relationship Id="rId1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.v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1.wmf"/><Relationship Id="rId4" Type="http://schemas.openxmlformats.org/officeDocument/2006/relationships/oleObject" Target="../embeddings/oleObject3.bin"/><Relationship Id="rId3" Type="http://schemas.openxmlformats.org/officeDocument/2006/relationships/image" Target="../media/image70.wmf"/><Relationship Id="rId2" Type="http://schemas.openxmlformats.org/officeDocument/2006/relationships/oleObject" Target="../embeddings/oleObject2.bin"/><Relationship Id="rId1" Type="http://schemas.openxmlformats.org/officeDocument/2006/relationships/tags" Target="../tags/tag8.xml"/></Relationships>
</file>

<file path=ppt/slides/_rels/slide59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3.wmf"/><Relationship Id="rId3" Type="http://schemas.openxmlformats.org/officeDocument/2006/relationships/oleObject" Target="../embeddings/oleObject5.bin"/><Relationship Id="rId2" Type="http://schemas.openxmlformats.org/officeDocument/2006/relationships/image" Target="../media/image72.wmf"/><Relationship Id="rId1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5.wmf"/><Relationship Id="rId3" Type="http://schemas.openxmlformats.org/officeDocument/2006/relationships/oleObject" Target="../embeddings/oleObject7.bin"/><Relationship Id="rId2" Type="http://schemas.openxmlformats.org/officeDocument/2006/relationships/image" Target="../media/image74.wmf"/><Relationship Id="rId1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9" name="Picture 3"/>
          <p:cNvPicPr>
            <a:picLocks noChangeAspect="1"/>
          </p:cNvPicPr>
          <p:nvPr/>
        </p:nvPicPr>
        <p:blipFill>
          <a:blip r:embed="rId1">
            <a:lum bright="89999" contrast="30000"/>
          </a:blip>
          <a:stretch>
            <a:fillRect/>
          </a:stretch>
        </p:blipFill>
        <p:spPr>
          <a:xfrm>
            <a:off x="5436235" y="5441950"/>
            <a:ext cx="527050" cy="485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Picture 4"/>
          <p:cNvPicPr>
            <a:picLocks noChangeAspect="1"/>
          </p:cNvPicPr>
          <p:nvPr/>
        </p:nvPicPr>
        <p:blipFill>
          <a:blip r:embed="rId1">
            <a:lum bright="89999" contrast="30000"/>
          </a:blip>
          <a:stretch>
            <a:fillRect/>
          </a:stretch>
        </p:blipFill>
        <p:spPr>
          <a:xfrm>
            <a:off x="6300153" y="5013325"/>
            <a:ext cx="992187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5"/>
          <p:cNvPicPr>
            <a:picLocks noChangeAspect="1"/>
          </p:cNvPicPr>
          <p:nvPr/>
        </p:nvPicPr>
        <p:blipFill>
          <a:blip r:embed="rId1">
            <a:lum bright="89999" contrast="30000"/>
          </a:blip>
          <a:stretch>
            <a:fillRect/>
          </a:stretch>
        </p:blipFill>
        <p:spPr>
          <a:xfrm>
            <a:off x="7452043" y="4544695"/>
            <a:ext cx="1498600" cy="1382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8" name="Text Box 6"/>
          <p:cNvSpPr txBox="1"/>
          <p:nvPr/>
        </p:nvSpPr>
        <p:spPr>
          <a:xfrm>
            <a:off x="3189288" y="3106420"/>
            <a:ext cx="2541587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主讲   张运吉</a:t>
            </a:r>
            <a:r>
              <a:rPr lang="zh-CN" altLang="en-US" sz="3200" b="1" dirty="0">
                <a:latin typeface="Times New Roman" panose="02020603050405020304" pitchFamily="18" charset="0"/>
              </a:rPr>
              <a:t> </a:t>
            </a:r>
            <a:endParaRPr lang="zh-CN" alt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3895" y="1125220"/>
            <a:ext cx="77368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第一讲</a:t>
            </a:r>
            <a:r>
              <a:rPr lang="en-US" altLang="zh-CN" sz="80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r>
              <a:rPr lang="zh-CN" altLang="en-US" sz="80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绪论</a:t>
            </a:r>
            <a:endParaRPr lang="zh-CN" altLang="en-US" sz="80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6553170" y="5624640"/>
            <a:ext cx="2133000" cy="27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" name="CustomShape 4"/>
          <p:cNvSpPr/>
          <p:nvPr/>
        </p:nvSpPr>
        <p:spPr>
          <a:xfrm>
            <a:off x="325310" y="366180"/>
            <a:ext cx="7961490" cy="29756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sz="2100" b="1" strike="noStrike" spc="-1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我问：离城里又比较远，生活是否方便。</a:t>
            </a:r>
            <a:endParaRPr lang="en-US" sz="2100" b="0" strike="noStrike" spc="-1" dirty="0">
              <a:solidFill>
                <a:schemeClr val="tx1"/>
              </a:solidFill>
              <a:latin typeface="Arial" panose="020B0604020202020204"/>
            </a:endParaRPr>
          </a:p>
          <a:p>
            <a:pPr algn="l">
              <a:lnSpc>
                <a:spcPct val="150000"/>
              </a:lnSpc>
            </a:pPr>
            <a:endParaRPr lang="en-US" sz="2100" b="0" strike="noStrike" spc="-1" dirty="0">
              <a:solidFill>
                <a:schemeClr val="tx1"/>
              </a:solidFill>
              <a:latin typeface="Arial" panose="020B0604020202020204"/>
            </a:endParaRPr>
          </a:p>
          <a:p>
            <a:pPr algn="l">
              <a:lnSpc>
                <a:spcPct val="150000"/>
              </a:lnSpc>
            </a:pPr>
            <a:r>
              <a:rPr lang="en-US" sz="2100" b="1" strike="noStrike" spc="-1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    “</a:t>
            </a:r>
            <a:r>
              <a:rPr lang="zh-CN" sz="2100" b="1" strike="noStrike" spc="-1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有车去哪儿都方便。平时生了病，附近镇子上有志愿医疗组织，救护车免费。如果有危急的病，拨打电话</a:t>
            </a:r>
            <a:r>
              <a:rPr lang="en-US" sz="2100" b="1" strike="noStrike" spc="-1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911</a:t>
            </a:r>
            <a:r>
              <a:rPr lang="zh-CN" sz="2100" b="1" strike="noStrike" spc="-1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，</a:t>
            </a:r>
            <a:r>
              <a:rPr lang="en-US" sz="2100" b="1" strike="noStrike" spc="-1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10</a:t>
            </a:r>
            <a:r>
              <a:rPr lang="zh-CN" sz="2100" b="1" strike="noStrike" spc="-1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分钟内直升机就会停在家门口，很方便。”</a:t>
            </a:r>
            <a:endParaRPr lang="en-US" sz="2100" b="0" strike="noStrike" spc="-1" dirty="0">
              <a:solidFill>
                <a:schemeClr val="tx1"/>
              </a:solidFill>
              <a:latin typeface="Arial" panose="020B0604020202020204"/>
            </a:endParaRPr>
          </a:p>
          <a:p>
            <a:pPr algn="l">
              <a:lnSpc>
                <a:spcPct val="150000"/>
              </a:lnSpc>
            </a:pPr>
            <a:endParaRPr lang="en-US" sz="2100" b="0" strike="noStrike" spc="-1" dirty="0">
              <a:solidFill>
                <a:schemeClr val="tx1"/>
              </a:solidFill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3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6553170" y="5624640"/>
            <a:ext cx="2133000" cy="27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CustomShape 4"/>
          <p:cNvSpPr/>
          <p:nvPr/>
        </p:nvSpPr>
        <p:spPr>
          <a:xfrm>
            <a:off x="440890" y="1322315"/>
            <a:ext cx="7698510" cy="19157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>
              <a:lnSpc>
                <a:spcPct val="90000"/>
              </a:lnSpc>
            </a:pPr>
            <a:endParaRPr lang="en-US" sz="1350" b="0" strike="noStrike" spc="-1">
              <a:latin typeface="Arial" panose="020B0604020202020204"/>
            </a:endParaRPr>
          </a:p>
          <a:p>
            <a:pPr algn="l">
              <a:lnSpc>
                <a:spcPct val="150000"/>
              </a:lnSpc>
            </a:pPr>
            <a:r>
              <a:rPr lang="zh-CN" b="1" strike="noStrike" spc="-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在计划种哪种作物前，先查看国内乃至世界农作物的种植情况和市场行情，再决定选择种哪种作物</a:t>
            </a:r>
            <a:r>
              <a:rPr lang="zh-CN" b="1" strike="noStrike" spc="-1">
                <a:solidFill>
                  <a:srgbClr val="003760"/>
                </a:solidFill>
                <a:latin typeface="Arial" panose="020B0604020202020204"/>
                <a:ea typeface="黑体" panose="02010609060101010101" pitchFamily="49" charset="-122"/>
              </a:rPr>
              <a:t>。</a:t>
            </a:r>
            <a:endParaRPr lang="en-US" b="0" strike="noStrike" spc="-1">
              <a:latin typeface="Arial" panose="020B0604020202020204"/>
            </a:endParaRPr>
          </a:p>
          <a:p>
            <a:pPr>
              <a:lnSpc>
                <a:spcPct val="150000"/>
              </a:lnSpc>
            </a:pPr>
            <a:endParaRPr lang="en-US" b="0" strike="noStrike" spc="-1">
              <a:latin typeface="Arial" panose="020B0604020202020204"/>
            </a:endParaRPr>
          </a:p>
        </p:txBody>
      </p:sp>
      <p:sp>
        <p:nvSpPr>
          <p:cNvPr id="259" name="CustomShape 5"/>
          <p:cNvSpPr/>
          <p:nvPr/>
        </p:nvSpPr>
        <p:spPr>
          <a:xfrm>
            <a:off x="440890" y="2792915"/>
            <a:ext cx="7837020" cy="30219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b="1" strike="noStrike" spc="-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作出选择之后，大的农场一般使用卫星定位系统在不同的土地上取出土样，送到土壤实验室进行检测。专家根据检测结果，告诉他这块土地最适合种什么，需要多少化肥，产量大概是多少。</a:t>
            </a:r>
            <a:endParaRPr lang="en-US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en-US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en-US" b="0" strike="noStrike" spc="-1">
              <a:latin typeface="Arial" panose="020B0604020202020204"/>
            </a:endParaRPr>
          </a:p>
        </p:txBody>
      </p:sp>
      <p:sp>
        <p:nvSpPr>
          <p:cNvPr id="260" name="CustomShape 6"/>
          <p:cNvSpPr/>
          <p:nvPr/>
        </p:nvSpPr>
        <p:spPr>
          <a:xfrm>
            <a:off x="440425" y="598710"/>
            <a:ext cx="7724160" cy="4362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b="1" strike="noStrike" spc="-1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美国农民的</a:t>
            </a:r>
            <a:r>
              <a:rPr lang="zh-CN" b="1" strike="noStrike" spc="-1" dirty="0" smtClean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生产</a:t>
            </a:r>
            <a:r>
              <a:rPr lang="en-US" altLang="zh-CN" b="1" strike="noStrike" spc="-1" dirty="0" smtClean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——</a:t>
            </a:r>
            <a:r>
              <a:rPr lang="zh-CN" altLang="en-US" b="1" strike="noStrike" spc="-1" dirty="0" smtClean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精准农业</a:t>
            </a:r>
            <a:endParaRPr lang="zh-CN" altLang="en-US" b="1" strike="noStrike" spc="-1" dirty="0" smtClean="0">
              <a:solidFill>
                <a:schemeClr val="tx1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3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3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6553170" y="5624640"/>
            <a:ext cx="2133000" cy="27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6" name="Picture 4" descr="123622086_171n (1)"/>
          <p:cNvPicPr/>
          <p:nvPr/>
        </p:nvPicPr>
        <p:blipFill>
          <a:blip r:embed="rId1"/>
          <a:stretch>
            <a:fillRect/>
          </a:stretch>
        </p:blipFill>
        <p:spPr>
          <a:xfrm>
            <a:off x="180700" y="905730"/>
            <a:ext cx="3082320" cy="3965760"/>
          </a:xfrm>
          <a:prstGeom prst="rect">
            <a:avLst/>
          </a:prstGeom>
          <a:ln w="9525">
            <a:noFill/>
          </a:ln>
        </p:spPr>
      </p:pic>
      <p:sp>
        <p:nvSpPr>
          <p:cNvPr id="267" name="CustomShape 4"/>
          <p:cNvSpPr/>
          <p:nvPr/>
        </p:nvSpPr>
        <p:spPr>
          <a:xfrm>
            <a:off x="3608830" y="905585"/>
            <a:ext cx="4138560" cy="33896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l">
              <a:lnSpc>
                <a:spcPct val="90000"/>
              </a:lnSpc>
            </a:pPr>
            <a:r>
              <a:rPr lang="zh-CN" b="1" strike="noStrike" spc="-1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灌溉与喷药：</a:t>
            </a:r>
            <a:endParaRPr lang="en-US" b="0" strike="noStrike" spc="-1" dirty="0">
              <a:solidFill>
                <a:schemeClr val="tx1"/>
              </a:solidFill>
              <a:latin typeface="Arial" panose="020B0604020202020204"/>
            </a:endParaRPr>
          </a:p>
          <a:p>
            <a:pPr algn="l">
              <a:lnSpc>
                <a:spcPct val="90000"/>
              </a:lnSpc>
            </a:pPr>
            <a:endParaRPr lang="en-US" b="0" strike="noStrike" spc="-1" dirty="0">
              <a:solidFill>
                <a:schemeClr val="tx1"/>
              </a:solidFill>
              <a:latin typeface="Arial" panose="020B0604020202020204"/>
            </a:endParaRPr>
          </a:p>
          <a:p>
            <a:pPr algn="l">
              <a:lnSpc>
                <a:spcPct val="90000"/>
              </a:lnSpc>
            </a:pPr>
            <a:r>
              <a:rPr lang="zh-CN" b="1" strike="noStrike" spc="-1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农场的所有土地全靠地下水自动浇灌。</a:t>
            </a:r>
            <a:endParaRPr lang="en-US" b="0" strike="noStrike" spc="-1" dirty="0">
              <a:solidFill>
                <a:schemeClr val="tx1"/>
              </a:solidFill>
              <a:latin typeface="Arial" panose="020B0604020202020204"/>
            </a:endParaRPr>
          </a:p>
          <a:p>
            <a:pPr algn="l">
              <a:lnSpc>
                <a:spcPct val="90000"/>
              </a:lnSpc>
            </a:pPr>
            <a:endParaRPr lang="en-US" b="0" strike="noStrike" spc="-1" dirty="0">
              <a:solidFill>
                <a:schemeClr val="tx1"/>
              </a:solidFill>
              <a:latin typeface="Arial" panose="020B0604020202020204"/>
            </a:endParaRPr>
          </a:p>
          <a:p>
            <a:pPr algn="l">
              <a:lnSpc>
                <a:spcPct val="150000"/>
              </a:lnSpc>
            </a:pPr>
            <a:r>
              <a:rPr lang="zh-CN" b="1" strike="noStrike" spc="-1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一年可以种</a:t>
            </a:r>
            <a:r>
              <a:rPr lang="en-US" b="1" strike="noStrike" spc="-1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3—4</a:t>
            </a:r>
            <a:r>
              <a:rPr lang="zh-CN" b="1" strike="noStrike" spc="-1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季庄稼。飞机专门用来喷洒农药。租用飞机，每喷洒</a:t>
            </a:r>
            <a:r>
              <a:rPr lang="en-US" b="1" strike="noStrike" spc="-1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1</a:t>
            </a:r>
            <a:r>
              <a:rPr lang="zh-CN" b="1" strike="noStrike" spc="-1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英亩</a:t>
            </a:r>
            <a:r>
              <a:rPr lang="en-US" b="1" strike="noStrike" spc="-1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7</a:t>
            </a:r>
            <a:r>
              <a:rPr lang="zh-CN" b="1" strike="noStrike" spc="-1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美元。</a:t>
            </a:r>
            <a:endParaRPr lang="zh-CN" b="1" strike="noStrike" spc="-1" dirty="0">
              <a:solidFill>
                <a:schemeClr val="tx1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pic>
        <p:nvPicPr>
          <p:cNvPr id="269" name="图片 4" descr="10553050M-0副本"/>
          <p:cNvPicPr/>
          <p:nvPr/>
        </p:nvPicPr>
        <p:blipFill>
          <a:blip r:embed="rId2"/>
          <a:stretch>
            <a:fillRect/>
          </a:stretch>
        </p:blipFill>
        <p:spPr>
          <a:xfrm rot="10800000">
            <a:off x="6445760" y="3728270"/>
            <a:ext cx="2347920" cy="26184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 additive="repl">
                                        <p:cTn id="7" dur="2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6553170" y="5624640"/>
            <a:ext cx="2133000" cy="27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3" name="CustomShape 4"/>
          <p:cNvSpPr/>
          <p:nvPr/>
        </p:nvSpPr>
        <p:spPr>
          <a:xfrm>
            <a:off x="227965" y="468630"/>
            <a:ext cx="4733925" cy="2560320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b="1" strike="noStrike" spc="-1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一个人耕种</a:t>
            </a:r>
            <a:r>
              <a:rPr lang="en-US" b="1" strike="noStrike" spc="-1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3000</a:t>
            </a:r>
            <a:r>
              <a:rPr lang="zh-CN" b="1" strike="noStrike" spc="-1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英亩的土地，他所做的无非就是指挥这些机器去完成农场几乎所有的田间工作。</a:t>
            </a:r>
            <a:endParaRPr lang="en-US" b="0" strike="noStrike" spc="-1" dirty="0">
              <a:solidFill>
                <a:schemeClr val="tx1"/>
              </a:solidFill>
              <a:latin typeface="Arial" panose="020B0604020202020204"/>
            </a:endParaRPr>
          </a:p>
          <a:p>
            <a:pPr>
              <a:lnSpc>
                <a:spcPct val="150000"/>
              </a:lnSpc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150000"/>
              </a:lnSpc>
            </a:pPr>
            <a:r>
              <a:rPr lang="en-US" sz="1800" b="1" strike="noStrike" spc="-1" dirty="0">
                <a:solidFill>
                  <a:srgbClr val="003760"/>
                </a:solidFill>
                <a:latin typeface="Arial" panose="020B0604020202020204"/>
                <a:ea typeface="黑体" panose="02010609060101010101" pitchFamily="49" charset="-122"/>
              </a:rPr>
              <a:t>    </a:t>
            </a:r>
            <a:endParaRPr lang="en-US" sz="1800" b="0" strike="noStrike" spc="-1" dirty="0">
              <a:latin typeface="Arial" panose="020B0604020202020204"/>
            </a:endParaRPr>
          </a:p>
        </p:txBody>
      </p:sp>
      <p:pic>
        <p:nvPicPr>
          <p:cNvPr id="274" name="Picture 4" descr="abfe2110e51276fc473ab7c7c7e85383"/>
          <p:cNvPicPr/>
          <p:nvPr/>
        </p:nvPicPr>
        <p:blipFill>
          <a:blip r:embed="rId1"/>
          <a:stretch>
            <a:fillRect/>
          </a:stretch>
        </p:blipFill>
        <p:spPr>
          <a:xfrm rot="20580000">
            <a:off x="4488610" y="1327990"/>
            <a:ext cx="4219560" cy="2809890"/>
          </a:xfrm>
          <a:prstGeom prst="rect">
            <a:avLst/>
          </a:prstGeom>
          <a:ln w="9525">
            <a:noFill/>
          </a:ln>
        </p:spPr>
      </p:pic>
      <p:sp>
        <p:nvSpPr>
          <p:cNvPr id="276" name="CustomShape 6"/>
          <p:cNvSpPr/>
          <p:nvPr/>
        </p:nvSpPr>
        <p:spPr>
          <a:xfrm>
            <a:off x="321310" y="3608070"/>
            <a:ext cx="8120380" cy="2837180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b="1" strike="noStrike" spc="-1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格雷格带我们去仓库参观</a:t>
            </a:r>
            <a:endParaRPr lang="zh-CN" b="1" strike="noStrike" spc="-1" dirty="0">
              <a:solidFill>
                <a:schemeClr val="tx1"/>
              </a:solidFill>
              <a:latin typeface="Arial" panose="020B0604020202020204"/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b="1" strike="noStrike" spc="-1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他的“神秘武器”－一台安</a:t>
            </a:r>
            <a:endParaRPr lang="zh-CN" b="1" strike="noStrike" spc="-1" dirty="0">
              <a:solidFill>
                <a:schemeClr val="tx1"/>
              </a:solidFill>
              <a:latin typeface="Arial" panose="020B0604020202020204"/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b="1" strike="noStrike" spc="-1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装了</a:t>
            </a:r>
            <a:r>
              <a:rPr lang="en-US" b="1" strike="noStrike" spc="-1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GPS</a:t>
            </a:r>
            <a:r>
              <a:rPr lang="zh-CN" b="1" strike="noStrike" spc="-1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全球卫星定位系统的</a:t>
            </a:r>
            <a:endParaRPr lang="zh-CN" b="1" strike="noStrike" spc="-1" dirty="0">
              <a:solidFill>
                <a:schemeClr val="tx1"/>
              </a:solidFill>
              <a:latin typeface="Arial" panose="020B0604020202020204"/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b="1" strike="noStrike" spc="-1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大型拖拉机。外加自动驾驶装置，共花了</a:t>
            </a:r>
            <a:r>
              <a:rPr lang="en-US" b="1" strike="noStrike" spc="-1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7500</a:t>
            </a:r>
            <a:r>
              <a:rPr lang="zh-CN" b="1" strike="noStrike" spc="-1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美元，</a:t>
            </a:r>
            <a:endParaRPr lang="en-US" b="0" strike="noStrike" spc="-1" dirty="0">
              <a:solidFill>
                <a:schemeClr val="tx1"/>
              </a:solidFill>
              <a:latin typeface="Arial" panose="020B0604020202020204"/>
            </a:endParaRPr>
          </a:p>
          <a:p>
            <a:pPr algn="l">
              <a:lnSpc>
                <a:spcPct val="150000"/>
              </a:lnSpc>
            </a:pPr>
            <a:endParaRPr lang="en-US" b="0" strike="noStrike" spc="-1" dirty="0">
              <a:solidFill>
                <a:schemeClr val="tx1"/>
              </a:solidFill>
              <a:latin typeface="Arial" panose="020B06040202020202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93471" y="3804050"/>
            <a:ext cx="1393041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bg2"/>
                </a:solidFill>
              </a:rPr>
              <a:t>2012</a:t>
            </a:r>
            <a:r>
              <a:rPr lang="zh-CN" altLang="en-US" dirty="0" smtClean="0">
                <a:solidFill>
                  <a:schemeClr val="bg2"/>
                </a:solidFill>
              </a:rPr>
              <a:t>年</a:t>
            </a:r>
            <a:endParaRPr lang="zh-CN" altLang="en-US" dirty="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3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3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40765" y="1178560"/>
            <a:ext cx="470662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48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r>
              <a:rPr lang="zh-CN" altLang="en-US" sz="48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农业</a:t>
            </a:r>
            <a:endParaRPr lang="zh-CN" altLang="en-US" sz="480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algn="l"/>
            <a:r>
              <a:rPr lang="en-US" altLang="zh-CN" sz="48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r>
              <a:rPr lang="zh-CN" altLang="en-US" sz="48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观光农业</a:t>
            </a:r>
            <a:endParaRPr lang="zh-CN" altLang="en-US" sz="480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algn="l"/>
            <a:r>
              <a:rPr lang="en-US" altLang="zh-CN" sz="48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r>
              <a:rPr lang="zh-CN" altLang="en-US" sz="48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休闲农业</a:t>
            </a:r>
            <a:endParaRPr lang="zh-CN" altLang="en-US" sz="48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r>
              <a:rPr lang="en-US" altLang="zh-CN" sz="48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r>
              <a:rPr lang="zh-CN" altLang="en-US" sz="48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都市农业</a:t>
            </a:r>
            <a:endParaRPr lang="zh-CN" altLang="en-US" sz="480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algn="l"/>
            <a:r>
              <a:rPr lang="en-US" altLang="zh-CN" sz="48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r>
              <a:rPr lang="zh-CN" altLang="en-US" sz="48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乡村旅游</a:t>
            </a:r>
            <a:endParaRPr lang="zh-CN" altLang="en-US" sz="4800"/>
          </a:p>
        </p:txBody>
      </p:sp>
      <p:sp>
        <p:nvSpPr>
          <p:cNvPr id="3" name="文本框 2"/>
          <p:cNvSpPr txBox="1"/>
          <p:nvPr/>
        </p:nvSpPr>
        <p:spPr>
          <a:xfrm rot="720000">
            <a:off x="5347970" y="2070735"/>
            <a:ext cx="25063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>
                <a:solidFill>
                  <a:srgbClr val="FF0000"/>
                </a:solidFill>
              </a:rPr>
              <a:t>？</a:t>
            </a:r>
            <a:endParaRPr lang="zh-CN" altLang="en-US" sz="960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0535" y="271780"/>
            <a:ext cx="7028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四、类似概念比较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wipe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9070" y="116840"/>
            <a:ext cx="8930640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观光农业</a:t>
            </a:r>
            <a:r>
              <a:rPr lang="en-US" altLang="zh-CN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   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休闲农业</a:t>
            </a:r>
            <a:endParaRPr lang="zh-CN" altLang="en-US" sz="28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algn="l"/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同</a:t>
            </a:r>
            <a:r>
              <a:rPr lang="en-US" altLang="zh-CN" sz="28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——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农业与旅游业结合的交叉型产业。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algn="l"/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异</a:t>
            </a:r>
            <a:r>
              <a:rPr lang="en-US" altLang="zh-CN" sz="28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——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“观光”仅仅是对事物的简单欣赏，是“休闲”的一种简单形式，而“休闲”的内涵更为丰富，体现出一种生活方式和心态。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 sz="28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观光农业一般分布在风景区和旅游热线上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（如在著名旅游景点周围发展观赏植物、风景林、人 工草地，在旅游线路上开放具有特色的花园、果园、菜园、茶园、渔场、牧场等，供游客游览、观赏、品尝、娱乐、增长见识、开阔视野。）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3" name="左右箭头 2"/>
          <p:cNvSpPr/>
          <p:nvPr/>
        </p:nvSpPr>
        <p:spPr>
          <a:xfrm>
            <a:off x="1907540" y="332740"/>
            <a:ext cx="720090" cy="144145"/>
          </a:xfrm>
          <a:prstGeom prst="leftRightArrow">
            <a:avLst/>
          </a:prstGeom>
          <a:solidFill>
            <a:srgbClr val="FE0000">
              <a:alpha val="7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5560" y="188595"/>
            <a:ext cx="9010650" cy="5754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乡村旅游</a:t>
            </a:r>
            <a:r>
              <a:rPr lang="en-US" altLang="zh-CN" sz="3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  </a:t>
            </a:r>
            <a:r>
              <a:rPr lang="zh-CN" altLang="en-US" sz="3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休闲农业</a:t>
            </a:r>
            <a:endParaRPr lang="zh-CN" altLang="en-US" sz="32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endParaRPr lang="zh-CN" altLang="en-US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同</a:t>
            </a:r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——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内涵上有重合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异</a:t>
            </a:r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——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休闲农业内涵与外延更广。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algn="l"/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  </a:t>
            </a:r>
            <a:r>
              <a:rPr lang="zh-CN" altLang="en-US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旅游目的地与旅游吸引物的选择不同。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乡村旅游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：</a:t>
            </a:r>
            <a:r>
              <a:rPr lang="zh-CN" altLang="en-US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目的地</a:t>
            </a:r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——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远离城市的传统农村地区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     </a:t>
            </a:r>
            <a:r>
              <a:rPr lang="zh-CN" altLang="en-US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吸引物</a:t>
            </a:r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——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主要是乡村风情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     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包括特有的地理环境、地方景物、乡村民俗、乡村生活、乡村聚落景观及可供欣赏的乡村景象，满足旅游者观光、娱乐、文化、度假等旅游需求；）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休闲农业</a:t>
            </a:r>
            <a:r>
              <a:rPr lang="zh-CN" altLang="en-US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：</a:t>
            </a:r>
            <a:r>
              <a:rPr lang="zh-CN" altLang="en-US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目的地</a:t>
            </a:r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——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大城市近郊与远郊以城市为中心的辐射区。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      </a:t>
            </a:r>
            <a:r>
              <a:rPr lang="zh-CN" altLang="en-US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吸引物</a:t>
            </a:r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——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农业生产过程、经营模式、农民生活场景和农业生态景观等，具备观光体验、休闲度假、教育示范、生态保护等多种功能。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3" name="左右箭头 2"/>
          <p:cNvSpPr/>
          <p:nvPr/>
        </p:nvSpPr>
        <p:spPr>
          <a:xfrm>
            <a:off x="1978660" y="452120"/>
            <a:ext cx="720090" cy="144145"/>
          </a:xfrm>
          <a:prstGeom prst="leftRightArrow">
            <a:avLst/>
          </a:prstGeom>
          <a:solidFill>
            <a:srgbClr val="FE0000">
              <a:alpha val="7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7950" y="116840"/>
            <a:ext cx="8853170" cy="66160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都市农业</a:t>
            </a:r>
            <a:r>
              <a:rPr lang="en-US" altLang="zh-CN" sz="3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r>
              <a:rPr lang="zh-CN" altLang="en-US" sz="3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休闲农业</a:t>
            </a:r>
            <a:endParaRPr lang="zh-CN" altLang="en-US" sz="32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endParaRPr lang="zh-CN" altLang="en-US" sz="32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都市农业：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在大都市周边城市化地区与间隙地带，紧密依托并服务于都市，充分利用大都市科技成果及现代化设备进行生产，融生产性、生活性、生态性于一体，高质、高效和可持续发展相结合的现代化农业。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en-US" altLang="zh-CN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1.</a:t>
            </a:r>
            <a:r>
              <a:rPr lang="zh-CN" altLang="en-US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在空间布局上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，都市农业主要位于大城市内部及近郊，休闲农业除了大中城市的郊区外，还包括离城市较远、农业资源丰富的特色农业区域；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en-US" altLang="zh-CN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2.</a:t>
            </a:r>
            <a:r>
              <a:rPr lang="zh-CN" altLang="en-US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在经营内容上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， 都市农业是现代都市建设的组成部分，与城市社会经济、结构功能、生态系统紧密联系，强调农业的现代化、 高科技化和多功能性，包括生态农业、设施农业、休闲农业、农业生产基地等多个层次。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3" name="左右箭头 2"/>
          <p:cNvSpPr/>
          <p:nvPr/>
        </p:nvSpPr>
        <p:spPr>
          <a:xfrm>
            <a:off x="2301875" y="346710"/>
            <a:ext cx="720090" cy="144145"/>
          </a:xfrm>
          <a:prstGeom prst="leftRightArrow">
            <a:avLst/>
          </a:prstGeom>
          <a:solidFill>
            <a:srgbClr val="FE0000">
              <a:alpha val="7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椭圆 1"/>
          <p:cNvSpPr/>
          <p:nvPr/>
        </p:nvSpPr>
        <p:spPr>
          <a:xfrm>
            <a:off x="1548130" y="2132965"/>
            <a:ext cx="6408420" cy="2736215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3000375" y="2637155"/>
            <a:ext cx="3312160" cy="1583690"/>
          </a:xfrm>
          <a:prstGeom prst="ellipse">
            <a:avLst/>
          </a:prstGeom>
          <a:solidFill>
            <a:srgbClr val="0000FF">
              <a:alpha val="70999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3716655" y="2962910"/>
            <a:ext cx="1880235" cy="822960"/>
          </a:xfrm>
          <a:prstGeom prst="ellipse">
            <a:avLst/>
          </a:prstGeom>
          <a:solidFill>
            <a:schemeClr val="tx1">
              <a:alpha val="71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15205" y="3190240"/>
            <a:ext cx="1400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都市农业</a:t>
            </a:r>
            <a:endParaRPr lang="zh-CN" altLang="en-US" sz="1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02630" y="2891155"/>
            <a:ext cx="1400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休闲农业</a:t>
            </a:r>
            <a:endParaRPr lang="zh-CN" altLang="en-US" sz="1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61505" y="931545"/>
            <a:ext cx="1400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乡村旅游</a:t>
            </a:r>
            <a:endParaRPr lang="zh-CN" altLang="en-US" sz="1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1177925" y="292100"/>
            <a:ext cx="5231130" cy="2230120"/>
          </a:xfrm>
          <a:custGeom>
            <a:avLst/>
            <a:gdLst>
              <a:gd name="connisteX0" fmla="*/ 0 w 5733990"/>
              <a:gd name="connsiteY0" fmla="*/ 857637 h 2052561"/>
              <a:gd name="connisteX1" fmla="*/ 332105 w 5733990"/>
              <a:gd name="connsiteY1" fmla="*/ 1888242 h 2052561"/>
              <a:gd name="connisteX2" fmla="*/ 1167130 w 5733990"/>
              <a:gd name="connsiteY2" fmla="*/ 2041912 h 2052561"/>
              <a:gd name="connisteX3" fmla="*/ 2240280 w 5733990"/>
              <a:gd name="connsiteY3" fmla="*/ 1930787 h 2052561"/>
              <a:gd name="connisteX4" fmla="*/ 3007360 w 5733990"/>
              <a:gd name="connsiteY4" fmla="*/ 1309122 h 2052561"/>
              <a:gd name="connisteX5" fmla="*/ 4046220 w 5733990"/>
              <a:gd name="connsiteY5" fmla="*/ 1573282 h 2052561"/>
              <a:gd name="connisteX6" fmla="*/ 4702175 w 5733990"/>
              <a:gd name="connsiteY6" fmla="*/ 584587 h 2052561"/>
              <a:gd name="connisteX7" fmla="*/ 5247640 w 5733990"/>
              <a:gd name="connsiteY7" fmla="*/ 65157 h 2052561"/>
              <a:gd name="connisteX8" fmla="*/ 5690870 w 5733990"/>
              <a:gd name="connsiteY8" fmla="*/ 13722 h 2052561"/>
              <a:gd name="connisteX9" fmla="*/ 5690870 w 5733990"/>
              <a:gd name="connsiteY9" fmla="*/ 13722 h 2052561"/>
              <a:gd name="connisteX10" fmla="*/ 5614035 w 5733990"/>
              <a:gd name="connsiteY10" fmla="*/ 48012 h 205256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rect l="l" t="t" r="r" b="b"/>
            <a:pathLst>
              <a:path w="5733991" h="2052561">
                <a:moveTo>
                  <a:pt x="0" y="857638"/>
                </a:moveTo>
                <a:cubicBezTo>
                  <a:pt x="49530" y="1060838"/>
                  <a:pt x="98425" y="1651388"/>
                  <a:pt x="332105" y="1888243"/>
                </a:cubicBezTo>
                <a:cubicBezTo>
                  <a:pt x="565785" y="2125098"/>
                  <a:pt x="785495" y="2033658"/>
                  <a:pt x="1167130" y="2041913"/>
                </a:cubicBezTo>
                <a:cubicBezTo>
                  <a:pt x="1548765" y="2050168"/>
                  <a:pt x="1871980" y="2077473"/>
                  <a:pt x="2240280" y="1930788"/>
                </a:cubicBezTo>
                <a:cubicBezTo>
                  <a:pt x="2608580" y="1784103"/>
                  <a:pt x="2646045" y="1380878"/>
                  <a:pt x="3007360" y="1309123"/>
                </a:cubicBezTo>
                <a:cubicBezTo>
                  <a:pt x="3368675" y="1237368"/>
                  <a:pt x="3707130" y="1718063"/>
                  <a:pt x="4046220" y="1573283"/>
                </a:cubicBezTo>
                <a:cubicBezTo>
                  <a:pt x="4385310" y="1428503"/>
                  <a:pt x="4462145" y="886213"/>
                  <a:pt x="4702175" y="584588"/>
                </a:cubicBezTo>
                <a:cubicBezTo>
                  <a:pt x="4942205" y="282963"/>
                  <a:pt x="5050155" y="179458"/>
                  <a:pt x="5247640" y="65158"/>
                </a:cubicBezTo>
                <a:cubicBezTo>
                  <a:pt x="5445125" y="-49142"/>
                  <a:pt x="5601970" y="23883"/>
                  <a:pt x="5690870" y="13723"/>
                </a:cubicBezTo>
                <a:cubicBezTo>
                  <a:pt x="5779770" y="3563"/>
                  <a:pt x="5706110" y="6738"/>
                  <a:pt x="5690870" y="13723"/>
                </a:cubicBezTo>
                <a:cubicBezTo>
                  <a:pt x="5675630" y="20708"/>
                  <a:pt x="5629275" y="41028"/>
                  <a:pt x="5614035" y="48013"/>
                </a:cubicBezTo>
              </a:path>
            </a:pathLst>
          </a:custGeom>
          <a:noFill/>
          <a:ln w="9525" cap="flat" cmpd="sng" algn="ctr">
            <a:solidFill>
              <a:srgbClr val="FE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63905" y="1193800"/>
            <a:ext cx="784225" cy="631190"/>
          </a:xfrm>
          <a:prstGeom prst="ellipse">
            <a:avLst/>
          </a:prstGeom>
          <a:noFill/>
          <a:ln w="9525" cap="flat" cmpd="sng" algn="ctr">
            <a:solidFill>
              <a:srgbClr val="FE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观光</a:t>
            </a:r>
            <a:endParaRPr kumimoji="0" lang="zh-CN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农业</a:t>
            </a:r>
            <a:endParaRPr kumimoji="0" lang="zh-CN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3469005" y="1299845"/>
            <a:ext cx="478155" cy="418465"/>
          </a:xfrm>
          <a:prstGeom prst="ellipse">
            <a:avLst/>
          </a:prstGeom>
          <a:noFill/>
          <a:ln w="9525" cap="flat" cmpd="sng" algn="ctr">
            <a:solidFill>
              <a:srgbClr val="FE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景点</a:t>
            </a:r>
            <a:endParaRPr kumimoji="0" lang="zh-CN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521325" y="292100"/>
            <a:ext cx="450850" cy="452120"/>
          </a:xfrm>
          <a:prstGeom prst="ellipse">
            <a:avLst/>
          </a:prstGeom>
          <a:noFill/>
          <a:ln w="9525" cap="flat" cmpd="sng" algn="ctr">
            <a:solidFill>
              <a:srgbClr val="FE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景点</a:t>
            </a:r>
            <a:endParaRPr kumimoji="0" lang="zh-CN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1177925" y="2393315"/>
            <a:ext cx="478155" cy="418465"/>
          </a:xfrm>
          <a:prstGeom prst="ellipse">
            <a:avLst/>
          </a:prstGeom>
          <a:noFill/>
          <a:ln w="9525" cap="flat" cmpd="sng" algn="ctr">
            <a:solidFill>
              <a:srgbClr val="FE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景点</a:t>
            </a:r>
            <a:endParaRPr kumimoji="0" lang="zh-CN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4963160" y="1022350"/>
            <a:ext cx="784225" cy="631190"/>
          </a:xfrm>
          <a:prstGeom prst="ellipse">
            <a:avLst/>
          </a:prstGeom>
          <a:noFill/>
          <a:ln w="9525" cap="flat" cmpd="sng" algn="ctr">
            <a:solidFill>
              <a:srgbClr val="FE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观光</a:t>
            </a:r>
            <a:endParaRPr kumimoji="0" lang="zh-CN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农业</a:t>
            </a:r>
            <a:endParaRPr kumimoji="0" lang="zh-CN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wipe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88290" y="686435"/>
            <a:ext cx="84823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休闲农业Agritourism：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以农业活动为基础，农业和旅游业相结合的一种新型的</a:t>
            </a: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交叉型产业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和</a:t>
            </a: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高效农业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。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 rot="1560000">
            <a:off x="2219325" y="2706370"/>
            <a:ext cx="4055745" cy="1999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zh-CN" sz="4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如何增产值</a:t>
            </a:r>
            <a:r>
              <a:rPr lang="en-US" altLang="zh-CN" sz="8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?</a:t>
            </a:r>
            <a:endParaRPr lang="en-US" altLang="zh-CN" sz="88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r>
              <a:rPr lang="zh-CN" altLang="en-US" sz="3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三产融合</a:t>
            </a:r>
            <a:endParaRPr lang="zh-CN" altLang="en-US" sz="36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9705" y="260985"/>
            <a:ext cx="8705850" cy="5754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一、观光概念解读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观光农业</a:t>
            </a: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主要以游览为主，在充分开发农业资源和农业产品的</a:t>
            </a:r>
            <a:r>
              <a:rPr lang="zh-CN" altLang="en-US" sz="3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观光、旅游价值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的前提下，将</a:t>
            </a:r>
            <a:r>
              <a:rPr lang="zh-CN" altLang="en-US" sz="3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现代新兴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农业艺术与其他类型的旅游景点相结合。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algn="l"/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algn="l"/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农业</a:t>
            </a: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——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栽培农作物和饲养牲畜的生产事业。还包括林业、渔业和农村副业等。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（副业：采集、捕猎、农产品加工、建筑、运输、生产服务和生活服务等许多方面）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wipe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 8"/>
          <p:cNvSpPr/>
          <p:nvPr/>
        </p:nvSpPr>
        <p:spPr>
          <a:xfrm>
            <a:off x="667385" y="547370"/>
            <a:ext cx="1726565" cy="660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规模生产</a:t>
            </a:r>
            <a:endParaRPr kumimoji="0" lang="zh-CN" altLang="en-US" sz="2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16200" y="547370"/>
            <a:ext cx="1134110" cy="660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加工</a:t>
            </a:r>
            <a:endParaRPr kumimoji="0" lang="zh-CN" altLang="en-US" sz="2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67385" y="1750695"/>
            <a:ext cx="1134110" cy="660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旅游</a:t>
            </a:r>
            <a:endParaRPr kumimoji="0" lang="zh-CN" altLang="en-US" sz="2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92575" y="547370"/>
            <a:ext cx="1134110" cy="660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包装</a:t>
            </a:r>
            <a:endParaRPr kumimoji="0" lang="zh-CN" altLang="en-US" sz="2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08625" y="547370"/>
            <a:ext cx="1134110" cy="660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物流</a:t>
            </a:r>
            <a:endParaRPr kumimoji="0" lang="zh-CN" altLang="en-US" sz="2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958965" y="547370"/>
            <a:ext cx="1134110" cy="660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销售</a:t>
            </a:r>
            <a:endParaRPr kumimoji="0" lang="zh-CN" altLang="en-US" sz="2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60905" y="1750695"/>
            <a:ext cx="1134110" cy="660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餐饮</a:t>
            </a:r>
            <a:endParaRPr kumimoji="0" lang="zh-CN" altLang="en-US" sz="2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664585" y="1750695"/>
            <a:ext cx="1134110" cy="660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住宿</a:t>
            </a:r>
            <a:endParaRPr kumimoji="0" lang="zh-CN" altLang="en-US" sz="2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67385" y="2900680"/>
            <a:ext cx="1134110" cy="660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信息</a:t>
            </a:r>
            <a:endParaRPr kumimoji="0" lang="zh-CN" altLang="en-US" sz="2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160905" y="2900680"/>
            <a:ext cx="1134110" cy="660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观念</a:t>
            </a:r>
            <a:endParaRPr kumimoji="0" lang="zh-CN" altLang="en-US" sz="2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664585" y="2900680"/>
            <a:ext cx="1134110" cy="660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科创</a:t>
            </a:r>
            <a:endParaRPr kumimoji="0" lang="en-US" altLang="zh-CN" sz="2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496685" y="4162425"/>
            <a:ext cx="1727835" cy="1656080"/>
          </a:xfrm>
          <a:prstGeom prst="ellipse">
            <a:avLst/>
          </a:prstGeom>
          <a:gradFill>
            <a:gsLst>
              <a:gs pos="0">
                <a:srgbClr val="FE4444"/>
              </a:gs>
              <a:gs pos="100000">
                <a:schemeClr val="tx1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3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就业</a:t>
            </a:r>
            <a:endParaRPr kumimoji="0" lang="zh-CN" altLang="zh-CN" sz="36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3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增收</a:t>
            </a:r>
            <a:endParaRPr kumimoji="0" lang="zh-CN" altLang="zh-CN" sz="36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3664585" y="4162425"/>
            <a:ext cx="1727835" cy="1656080"/>
          </a:xfrm>
          <a:prstGeom prst="ellipse">
            <a:avLst/>
          </a:prstGeom>
          <a:gradFill>
            <a:gsLst>
              <a:gs pos="0">
                <a:srgbClr val="FE4444"/>
              </a:gs>
              <a:gs pos="100000">
                <a:schemeClr val="tx1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3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乡村</a:t>
            </a:r>
            <a:endParaRPr kumimoji="0" lang="zh-CN" altLang="zh-CN" sz="36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3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振兴</a:t>
            </a:r>
            <a:endParaRPr kumimoji="0" lang="zh-CN" altLang="zh-CN" sz="36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888365" y="4162425"/>
            <a:ext cx="1727835" cy="1656080"/>
          </a:xfrm>
          <a:prstGeom prst="ellipse">
            <a:avLst/>
          </a:prstGeom>
          <a:gradFill>
            <a:gsLst>
              <a:gs pos="0">
                <a:srgbClr val="FE4444"/>
              </a:gs>
              <a:gs pos="100000">
                <a:schemeClr val="tx1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3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城乡</a:t>
            </a:r>
            <a:endParaRPr kumimoji="0" lang="zh-CN" altLang="zh-CN" sz="36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3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协调</a:t>
            </a:r>
            <a:endParaRPr kumimoji="0" lang="zh-CN" altLang="zh-CN" sz="36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 flipH="1">
            <a:off x="7164070" y="1442720"/>
            <a:ext cx="231140" cy="2562225"/>
          </a:xfrm>
          <a:prstGeom prst="straightConnector1">
            <a:avLst/>
          </a:prstGeom>
          <a:ln w="12700" cmpd="sng">
            <a:solidFill>
              <a:srgbClr val="FFFFFF"/>
            </a:solidFill>
            <a:prstDash val="solid"/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4932045" y="2061210"/>
            <a:ext cx="2159635" cy="1943735"/>
          </a:xfrm>
          <a:prstGeom prst="straightConnector1">
            <a:avLst/>
          </a:prstGeom>
          <a:ln w="12700" cmpd="sng">
            <a:solidFill>
              <a:srgbClr val="FFFFFF"/>
            </a:solidFill>
            <a:prstDash val="solid"/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4932045" y="3357245"/>
            <a:ext cx="2016125" cy="720090"/>
          </a:xfrm>
          <a:prstGeom prst="straightConnector1">
            <a:avLst/>
          </a:prstGeom>
          <a:ln w="12700" cmpd="sng">
            <a:solidFill>
              <a:srgbClr val="FFFFFF"/>
            </a:solidFill>
            <a:prstDash val="solid"/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>
            <a:off x="5507990" y="5157470"/>
            <a:ext cx="935990" cy="0"/>
          </a:xfrm>
          <a:prstGeom prst="straightConnector1">
            <a:avLst/>
          </a:prstGeom>
          <a:ln w="12700" cmpd="sng">
            <a:solidFill>
              <a:srgbClr val="FFFFFF"/>
            </a:solidFill>
            <a:prstDash val="solid"/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H="1">
            <a:off x="2616200" y="5157470"/>
            <a:ext cx="935990" cy="0"/>
          </a:xfrm>
          <a:prstGeom prst="straightConnector1">
            <a:avLst/>
          </a:prstGeom>
          <a:ln w="12700" cmpd="sng">
            <a:solidFill>
              <a:srgbClr val="FFFFFF"/>
            </a:solidFill>
            <a:prstDash val="solid"/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3" grpId="0" bldLvl="0" animBg="1"/>
      <p:bldP spid="5" grpId="0" bldLvl="0" animBg="1"/>
      <p:bldP spid="6" grpId="0" bldLvl="0" animBg="1"/>
      <p:bldP spid="7" grpId="0" bldLvl="0" animBg="1"/>
      <p:bldP spid="4" grpId="0" bldLvl="0" animBg="1"/>
      <p:bldP spid="8" grpId="0" bldLvl="0" animBg="1"/>
      <p:bldP spid="10" grpId="0" bldLvl="0" animBg="1"/>
      <p:bldP spid="11" grpId="0" bldLvl="0" animBg="1"/>
      <p:bldP spid="13" grpId="0" bldLvl="0" animBg="1"/>
      <p:bldP spid="12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633095" y="181610"/>
            <a:ext cx="1202690" cy="503555"/>
          </a:xfrm>
          <a:prstGeom prst="rect">
            <a:avLst/>
          </a:prstGeom>
          <a:solidFill>
            <a:srgbClr val="FFE2E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斤枣</a:t>
            </a:r>
            <a:endParaRPr kumimoji="0" lang="zh-CN" altLang="en-US" sz="2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101850" y="181610"/>
            <a:ext cx="1932940" cy="503555"/>
          </a:xfrm>
          <a:prstGeom prst="rect">
            <a:avLst/>
          </a:prstGeom>
          <a:solidFill>
            <a:srgbClr val="FFE2E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卖枣</a:t>
            </a:r>
            <a:r>
              <a:rPr kumimoji="0" lang="en-US" altLang="zh-CN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元</a:t>
            </a:r>
            <a:r>
              <a:rPr kumimoji="0" lang="en-US" altLang="zh-CN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斤</a:t>
            </a:r>
            <a:endParaRPr kumimoji="0" lang="zh-CN" altLang="en-US" sz="2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285865" y="181610"/>
            <a:ext cx="1932940" cy="503555"/>
          </a:xfrm>
          <a:prstGeom prst="rect">
            <a:avLst/>
          </a:prstGeom>
          <a:solidFill>
            <a:srgbClr val="FFE2E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20</a:t>
            </a: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元</a:t>
            </a:r>
            <a:endParaRPr kumimoji="0" lang="zh-CN" altLang="en-US" sz="2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33095" y="892810"/>
            <a:ext cx="1202690" cy="503555"/>
          </a:xfrm>
          <a:prstGeom prst="rect">
            <a:avLst/>
          </a:prstGeom>
          <a:solidFill>
            <a:srgbClr val="A0FDA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斤枣</a:t>
            </a:r>
            <a:endParaRPr kumimoji="0" lang="zh-CN" altLang="en-US" sz="2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01850" y="892810"/>
            <a:ext cx="1932940" cy="503555"/>
          </a:xfrm>
          <a:prstGeom prst="rect">
            <a:avLst/>
          </a:prstGeom>
          <a:solidFill>
            <a:srgbClr val="A0FDA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采摘</a:t>
            </a:r>
            <a:r>
              <a:rPr kumimoji="0" lang="en-US" altLang="zh-CN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元</a:t>
            </a:r>
            <a:r>
              <a:rPr kumimoji="0" lang="en-US" altLang="zh-CN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斤</a:t>
            </a:r>
            <a:endParaRPr kumimoji="0" lang="zh-CN" altLang="en-US" sz="2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285865" y="892810"/>
            <a:ext cx="1932940" cy="503555"/>
          </a:xfrm>
          <a:prstGeom prst="rect">
            <a:avLst/>
          </a:prstGeom>
          <a:solidFill>
            <a:srgbClr val="A0FDA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40</a:t>
            </a: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元</a:t>
            </a:r>
            <a:endParaRPr kumimoji="0" lang="zh-CN" altLang="en-US" sz="2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33095" y="1612900"/>
            <a:ext cx="1202690" cy="503555"/>
          </a:xfrm>
          <a:prstGeom prst="rect">
            <a:avLst/>
          </a:prstGeom>
          <a:solidFill>
            <a:srgbClr val="A0FDA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斤枣</a:t>
            </a:r>
            <a:endParaRPr kumimoji="0" lang="zh-CN" altLang="en-US" sz="2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01850" y="1612900"/>
            <a:ext cx="3934460" cy="504190"/>
          </a:xfrm>
          <a:prstGeom prst="rect">
            <a:avLst/>
          </a:prstGeom>
          <a:solidFill>
            <a:srgbClr val="A0FDA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烘</a:t>
            </a:r>
            <a:r>
              <a:rPr kumimoji="0" lang="en-US" altLang="zh-CN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kumimoji="0" lang="en-US" altLang="zh-CN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0</a:t>
            </a: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斤枣糕，</a:t>
            </a:r>
            <a:r>
              <a:rPr kumimoji="0" lang="en-US" altLang="zh-CN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元</a:t>
            </a:r>
            <a:r>
              <a:rPr kumimoji="0" lang="en-US" altLang="zh-CN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斤</a:t>
            </a:r>
            <a:endParaRPr kumimoji="0" lang="zh-CN" altLang="en-US" sz="2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11" name="对象 10"/>
          <p:cNvGraphicFramePr/>
          <p:nvPr/>
        </p:nvGraphicFramePr>
        <p:xfrm>
          <a:off x="6036310" y="4823460"/>
          <a:ext cx="2950210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" name="" r:id="rId1" imgW="4305300" imgH="3438525" progId="Paint.Picture">
                  <p:embed/>
                </p:oleObj>
              </mc:Choice>
              <mc:Fallback>
                <p:oleObj name="" r:id="rId1" imgW="4305300" imgH="3438525" progId="Paint.Picture">
                  <p:embed/>
                  <p:pic>
                    <p:nvPicPr>
                      <p:cNvPr id="0" name="图片 1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036310" y="4823460"/>
                        <a:ext cx="2950210" cy="177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矩形 12"/>
          <p:cNvSpPr/>
          <p:nvPr/>
        </p:nvSpPr>
        <p:spPr>
          <a:xfrm>
            <a:off x="6286500" y="1612900"/>
            <a:ext cx="1932940" cy="503555"/>
          </a:xfrm>
          <a:prstGeom prst="rect">
            <a:avLst/>
          </a:prstGeom>
          <a:solidFill>
            <a:srgbClr val="A0FDA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100</a:t>
            </a: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元</a:t>
            </a:r>
            <a:endParaRPr kumimoji="0" lang="zh-CN" altLang="en-US" sz="2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33095" y="2959735"/>
            <a:ext cx="6675755" cy="911225"/>
          </a:xfrm>
          <a:prstGeom prst="rect">
            <a:avLst/>
          </a:prstGeom>
          <a:solidFill>
            <a:srgbClr val="A0FDA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20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枣粉、枣泥、枣蓉、枣酱、枣醋、枣果冻、浓缩大枣汁、</a:t>
            </a:r>
            <a:endParaRPr kumimoji="0" sz="20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20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大枣可乐、大枣酒、大枣口服液、枣红色素和枣香精</a:t>
            </a:r>
            <a:endParaRPr kumimoji="0" sz="20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935" y="4823460"/>
            <a:ext cx="1771650" cy="177165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633095" y="4154170"/>
            <a:ext cx="6675755" cy="503555"/>
          </a:xfrm>
          <a:prstGeom prst="rect">
            <a:avLst/>
          </a:prstGeom>
          <a:solidFill>
            <a:srgbClr val="A0FDA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0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枣核</a:t>
            </a:r>
            <a:r>
              <a:rPr kumimoji="0" lang="en-US" altLang="zh-CN" sz="20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——解毒、敛疮、主臁疮；牙疳、治胫疮、走马牙疳</a:t>
            </a:r>
            <a:endParaRPr kumimoji="0" lang="en-US" altLang="zh-CN" sz="20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095" y="4826000"/>
            <a:ext cx="2698115" cy="1769110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3" grpId="0" bldLvl="0" animBg="1"/>
      <p:bldP spid="14" grpId="0" bldLvl="0" animBg="1"/>
      <p:bldP spid="1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05130" y="583565"/>
            <a:ext cx="829246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发展休闲农业主要意义：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一是充分开发利用农村旅游资源，调整和优化农业结构，拓宽农业功能，延长农业产业链，发展旅游服务业，促进农民转移就业，增加农民收入。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二是可以促进城乡统筹，增加城乡之间互动，提高农民素质；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三是可以挖掘、保护和传承农村文化，并且进一步发展和提升农村文化，形成新的文明乡风。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59580" y="268605"/>
            <a:ext cx="45466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黑体" panose="02010609060101010101" pitchFamily="49" charset="-122"/>
                <a:ea typeface="黑体" panose="02010609060101010101" pitchFamily="49" charset="-122"/>
              </a:rPr>
              <a:t>五、创意农业</a:t>
            </a:r>
            <a:endParaRPr lang="zh-CN" altLang="en-US" sz="44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30" y="3942080"/>
            <a:ext cx="4197350" cy="2231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l="13293" t="19088" r="-1102" b="6186"/>
          <a:stretch>
            <a:fillRect/>
          </a:stretch>
        </p:blipFill>
        <p:spPr>
          <a:xfrm rot="960000">
            <a:off x="570865" y="746760"/>
            <a:ext cx="4953000" cy="28225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60000">
            <a:off x="4495165" y="3646170"/>
            <a:ext cx="4323080" cy="24739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470" y="1277620"/>
            <a:ext cx="2501265" cy="18821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558155" y="2164715"/>
            <a:ext cx="3098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>
                <a:latin typeface="黑体" panose="02010609060101010101" pitchFamily="49" charset="-122"/>
                <a:ea typeface="黑体" panose="02010609060101010101" pitchFamily="49" charset="-122"/>
              </a:rPr>
              <a:t>产品</a:t>
            </a:r>
            <a:endParaRPr lang="zh-CN" altLang="zh-CN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436235" y="2132965"/>
            <a:ext cx="503555" cy="86423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0000FF">
                    <a:alpha val="70999"/>
                  </a:srgbClr>
                </a:solidFill>
              </a14:hiddenFill>
            </a:ext>
          </a:extLst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00345" y="3199130"/>
            <a:ext cx="8255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>
                <a:latin typeface="黑体" panose="02010609060101010101" pitchFamily="49" charset="-122"/>
                <a:ea typeface="黑体" panose="02010609060101010101" pitchFamily="49" charset="-122"/>
              </a:rPr>
              <a:t>景观</a:t>
            </a:r>
            <a:endParaRPr lang="zh-CN" altLang="zh-CN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77495" y="2997200"/>
            <a:ext cx="8255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>
                <a:latin typeface="黑体" panose="02010609060101010101" pitchFamily="49" charset="-122"/>
                <a:ea typeface="黑体" panose="02010609060101010101" pitchFamily="49" charset="-122"/>
              </a:rPr>
              <a:t>民俗</a:t>
            </a:r>
            <a:endParaRPr lang="zh-CN" altLang="zh-CN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zh-CN">
                <a:latin typeface="黑体" panose="02010609060101010101" pitchFamily="49" charset="-122"/>
                <a:ea typeface="黑体" panose="02010609060101010101" pitchFamily="49" charset="-122"/>
              </a:rPr>
              <a:t>生活</a:t>
            </a:r>
            <a:endParaRPr lang="zh-CN" altLang="zh-CN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63845" y="3213100"/>
            <a:ext cx="791845" cy="4318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11150" y="2997200"/>
            <a:ext cx="791845" cy="4318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11150" y="3395345"/>
            <a:ext cx="791845" cy="4318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61670" y="1025525"/>
            <a:ext cx="72339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创意农业起源于上世纪90年代后期，是指有效地将</a:t>
            </a: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科技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和</a:t>
            </a: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人文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要素融入农业生产，进一步拓展农业功能、整合资源，把传统农业发展为融生产、生活、生态为一体的现代农业。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wipe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83210" y="166370"/>
            <a:ext cx="829945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/>
              <a:t>（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一）创意产品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由实用功能型消费向文化审美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型消费转变，重点包括农产品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的形态加工与农作物的科技改造。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1.农产品的形态加工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endParaRPr lang="zh-CN" altLang="en-US"/>
          </a:p>
          <a:p>
            <a:pPr algn="l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39055" y="3599180"/>
            <a:ext cx="3538220" cy="25946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21800" t="14343" r="-413" b="10670"/>
          <a:stretch>
            <a:fillRect/>
          </a:stretch>
        </p:blipFill>
        <p:spPr>
          <a:xfrm>
            <a:off x="5036185" y="481965"/>
            <a:ext cx="3743960" cy="25927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" y="2258695"/>
            <a:ext cx="4162425" cy="3935095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3995" y="106045"/>
            <a:ext cx="87166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2.农作物的科技改造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兰州有一种新品种的土豆叫“黑美人”，其经过太空诱变育种，其外表为黑色，肉为鲜红色，色泽夺人眼球，营养价值高于普通土豆，具有广阔的市场推广价值。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3690" y="3565525"/>
            <a:ext cx="4580255" cy="28981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46973" t="9689" r="12200" b="1600"/>
          <a:stretch>
            <a:fillRect/>
          </a:stretch>
        </p:blipFill>
        <p:spPr>
          <a:xfrm flipV="1">
            <a:off x="6911340" y="1304925"/>
            <a:ext cx="1944370" cy="31686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875" y="2289175"/>
            <a:ext cx="2209165" cy="16567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" y="1803400"/>
            <a:ext cx="2369185" cy="15398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6420" y="4069080"/>
            <a:ext cx="2673985" cy="2394585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92735" y="123190"/>
            <a:ext cx="85775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（二）创意景观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营造创意化的自然与人文环境，重点针对农业田园与民居庭院。</a:t>
            </a:r>
            <a:endParaRPr lang="zh-CN" altLang="en-US"/>
          </a:p>
          <a:p>
            <a:pPr algn="l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3660" y="1014095"/>
            <a:ext cx="5165725" cy="31292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t="15424" r="214"/>
          <a:stretch>
            <a:fillRect/>
          </a:stretch>
        </p:blipFill>
        <p:spPr>
          <a:xfrm rot="540000">
            <a:off x="368300" y="3218815"/>
            <a:ext cx="5535930" cy="3124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20000">
            <a:off x="622300" y="1210945"/>
            <a:ext cx="2724785" cy="18167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4658360"/>
            <a:ext cx="2672715" cy="1762125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4790" y="450215"/>
            <a:ext cx="86258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（三）创意民俗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赋予民俗新的活力与生命力，达到改进化、创新化地传承民俗的目标。</a:t>
            </a:r>
            <a:endParaRPr lang="zh-CN" altLang="en-US"/>
          </a:p>
          <a:p>
            <a:pPr algn="l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5492" t="2459" r="4700" b="4594"/>
          <a:stretch>
            <a:fillRect/>
          </a:stretch>
        </p:blipFill>
        <p:spPr>
          <a:xfrm>
            <a:off x="6452235" y="1416050"/>
            <a:ext cx="2232660" cy="30962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295" y="4138295"/>
            <a:ext cx="3137535" cy="21901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t="1621" r="16390"/>
          <a:stretch>
            <a:fillRect/>
          </a:stretch>
        </p:blipFill>
        <p:spPr>
          <a:xfrm>
            <a:off x="158115" y="1772920"/>
            <a:ext cx="2973705" cy="21964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" y="4645660"/>
            <a:ext cx="2835910" cy="16827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t="25939" r="1879"/>
          <a:stretch>
            <a:fillRect/>
          </a:stretch>
        </p:blipFill>
        <p:spPr>
          <a:xfrm>
            <a:off x="6794500" y="4841240"/>
            <a:ext cx="2056130" cy="15519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rcRect l="7667" t="25813" r="18240" b="18240"/>
          <a:stretch>
            <a:fillRect/>
          </a:stretch>
        </p:blipFill>
        <p:spPr>
          <a:xfrm>
            <a:off x="3552825" y="2212340"/>
            <a:ext cx="2326640" cy="1757045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67335" y="347345"/>
            <a:ext cx="547116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（四）创意生活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综合了农产品、农业创意与民俗的创意，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通过凝练乡村生活的主题理念，实现对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传统乡村文化的改进与产业结构的调整</a:t>
            </a:r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.</a:t>
            </a:r>
            <a:endParaRPr lang="en-US" altLang="zh-CN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13573" t="604" r="12188"/>
          <a:stretch>
            <a:fillRect/>
          </a:stretch>
        </p:blipFill>
        <p:spPr>
          <a:xfrm>
            <a:off x="267335" y="2038350"/>
            <a:ext cx="1871980" cy="25063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570" y="706755"/>
            <a:ext cx="2949575" cy="17760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0" y="2482850"/>
            <a:ext cx="3364230" cy="17837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080" y="3865880"/>
            <a:ext cx="3060065" cy="2794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335" y="4829175"/>
            <a:ext cx="3459480" cy="17443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rcRect l="13419" r="13419" b="8538"/>
          <a:stretch>
            <a:fillRect/>
          </a:stretch>
        </p:blipFill>
        <p:spPr>
          <a:xfrm>
            <a:off x="4007485" y="4544695"/>
            <a:ext cx="1507490" cy="1884680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7315" y="116840"/>
            <a:ext cx="8832850" cy="60007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观光农业按功能分类：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⑴观赏型观光农业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⑵品尝型观光农业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⑶购物型观光农业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⑷务农型(参与型)观光农业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⑸娱乐型观光农业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⑹疗养型观光农业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⑺度假型观光农业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wipe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1920" y="-13970"/>
            <a:ext cx="82467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4800" b="1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六、景观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0520" y="923290"/>
            <a:ext cx="8656955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景观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[landscape]： 指某地的人造或自然景色。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（1）某一区域综合特征，包括自然、经济、人文诸方面。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（2）一般自然综合体：是指地理各要素相互联系、相互制约、有规律结合而成的具有内部相一致的整体，大如地图（即景观圈）、小如生物地理群落（单一地段），他们均可分为不同等级的区域或类型单位。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（3）区域概念：是个体区域单位，相当于综合自然区划等级系统中最小一级自然区，是相对一致发生和形态结构同一的区域。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（4）类型概念：用于任何区域分类单位，指相互隔离的地段按其外部特征的相似性，归为同一类型的单位，如草原景观、森林景观等。这一概念认为区域单位不等同于景观，而是景观的有规律组合。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64490"/>
            <a:ext cx="9112885" cy="55765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020"/>
            <a:ext cx="9140825" cy="5730875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90" y="287020"/>
            <a:ext cx="9122410" cy="6123940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635" y="288925"/>
            <a:ext cx="9126220" cy="6025515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720" y="441960"/>
            <a:ext cx="8804275" cy="64928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思考：观光农业景观设计与公园景观</a:t>
            </a:r>
            <a:r>
              <a:rPr lang="zh-CN" altLang="en-US" sz="3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设计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异同点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造景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素材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土地使用性质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风格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文化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5.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兼顾产出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6.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生态环保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r>
              <a:rPr lang="zh-CN" altLang="en-US" sz="3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课后作业：查阅农村土地使用分类</a:t>
            </a:r>
            <a:endParaRPr lang="zh-CN" altLang="en-US" sz="32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r>
              <a:rPr lang="zh-CN" altLang="en-US" sz="3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   每种类别土地如何使用</a:t>
            </a:r>
            <a:endParaRPr lang="zh-CN" altLang="en-US" sz="32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endParaRPr lang="zh-CN" altLang="en-US" sz="32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wipe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7320" y="556260"/>
            <a:ext cx="858901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六、开发观光农业具备的条件：</a:t>
            </a:r>
            <a:endParaRPr lang="zh-CN" altLang="en-US" sz="32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1.必须有相当规模的农业生产用地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种植、养殖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2.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足够美丽景观、好</a:t>
            </a:r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的生态环境、比较齐全配套的基础设施</a:t>
            </a:r>
            <a:endParaRPr lang="en-US" altLang="zh-CN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（基础设施应主要包括：道路、停车场、卫生间、游憩场所、咨询购物场所、餐饮场所、住宿场所、活动娱乐场所等等。）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3.文化内涵</a:t>
            </a:r>
            <a:endParaRPr lang="en-US" altLang="zh-CN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4.参与、体验、健身、娱乐性项目</a:t>
            </a:r>
            <a:endParaRPr lang="en-US" altLang="zh-CN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5.规范的、周到细致的服务</a:t>
            </a:r>
            <a:endParaRPr lang="en-US" altLang="zh-CN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wipe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64185" y="514350"/>
            <a:ext cx="6915785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七、观光农业开发模式</a:t>
            </a:r>
            <a:r>
              <a:rPr lang="en-US" altLang="zh-CN" sz="3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——</a:t>
            </a:r>
            <a:endParaRPr lang="zh-CN" altLang="en-US" sz="32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endParaRPr lang="zh-CN" altLang="en-US" sz="32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1.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“公司+农户”开发模式</a:t>
            </a:r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——公司的专业培训,制定相关的规定,以规范农户的行为,保证接待服务水平。</a:t>
            </a:r>
            <a:endParaRPr lang="en-US" altLang="zh-CN" sz="20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endParaRPr lang="en-US" altLang="zh-CN" sz="20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endParaRPr lang="en-US" altLang="zh-CN" sz="20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2.“农户+农户”开发模式</a:t>
            </a:r>
            <a:endParaRPr lang="en-US" altLang="zh-CN" sz="20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农民对企业介入有一定的顾虑，不愿把资金或土地交给公司,在“示范户”的带动下加入旅游接待的行列，投入较少接待量有限，但乡村文化保留最真实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，</a:t>
            </a:r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最受欢迎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。</a:t>
            </a:r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但受管理水平和资金投入的影响，通常旅游的带动效应有限。</a:t>
            </a:r>
            <a:endParaRPr lang="en-US" altLang="zh-CN" sz="20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endParaRPr lang="en-US" altLang="zh-CN" sz="20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3.股份制开发模式</a:t>
            </a:r>
            <a:endParaRPr lang="en-US" altLang="zh-CN" sz="20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国家+集体+农户,把旅游资源、特殊技术、劳动量转化成股本，收益按股分红与按劳分红相结合，进行股份合作制经营。</a:t>
            </a:r>
            <a:endParaRPr lang="en-US" altLang="zh-CN" sz="20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wipe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p:transition spd="slow">
    <p:wipe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圆角矩形 2"/>
          <p:cNvSpPr/>
          <p:nvPr/>
        </p:nvSpPr>
        <p:spPr>
          <a:xfrm>
            <a:off x="749300" y="404495"/>
            <a:ext cx="1391285" cy="749300"/>
          </a:xfrm>
          <a:prstGeom prst="roundRect">
            <a:avLst/>
          </a:prstGeom>
          <a:gradFill>
            <a:gsLst>
              <a:gs pos="100000">
                <a:schemeClr val="accent5"/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rgbClr val="401A5D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360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生产</a:t>
            </a:r>
            <a:endParaRPr kumimoji="0" lang="zh-CN" altLang="en-US" sz="360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370580" y="404495"/>
            <a:ext cx="1391285" cy="749300"/>
          </a:xfrm>
          <a:prstGeom prst="roundRect">
            <a:avLst/>
          </a:prstGeom>
          <a:gradFill>
            <a:gsLst>
              <a:gs pos="100000">
                <a:schemeClr val="accent5"/>
              </a:gs>
              <a:gs pos="0">
                <a:schemeClr val="accent5"/>
              </a:gs>
              <a:gs pos="100000">
                <a:srgbClr val="401A5D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360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加工</a:t>
            </a:r>
            <a:endParaRPr kumimoji="0" lang="zh-CN" altLang="en-US" sz="360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6346190" y="404495"/>
            <a:ext cx="1391285" cy="749300"/>
          </a:xfrm>
          <a:prstGeom prst="roundRect">
            <a:avLst/>
          </a:prstGeom>
          <a:gradFill>
            <a:gsLst>
              <a:gs pos="100000">
                <a:schemeClr val="accent5"/>
              </a:gs>
              <a:gs pos="0">
                <a:schemeClr val="accent5"/>
              </a:gs>
              <a:gs pos="100000">
                <a:srgbClr val="401A5D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360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销售</a:t>
            </a:r>
            <a:endParaRPr kumimoji="0" lang="zh-CN" altLang="en-US" sz="360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230755" y="404495"/>
            <a:ext cx="1143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</a:rPr>
              <a:t>规模</a:t>
            </a:r>
            <a:endParaRPr lang="zh-CN" altLang="en-US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012055" y="404495"/>
            <a:ext cx="1143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</a:rPr>
              <a:t>衔接</a:t>
            </a:r>
            <a:endParaRPr lang="zh-CN" altLang="en-US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749300" y="1856740"/>
            <a:ext cx="6988175" cy="749300"/>
          </a:xfrm>
          <a:prstGeom prst="roundRect">
            <a:avLst/>
          </a:prstGeom>
          <a:gradFill>
            <a:gsLst>
              <a:gs pos="94000">
                <a:schemeClr val="accent5"/>
              </a:gs>
              <a:gs pos="0">
                <a:schemeClr val="accent5"/>
              </a:gs>
              <a:gs pos="100000">
                <a:srgbClr val="401A5D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360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统一管理运作</a:t>
            </a:r>
            <a:r>
              <a:rPr kumimoji="0" lang="en-US" altLang="zh-CN" sz="360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kumimoji="0" lang="zh-CN" altLang="en-US" sz="360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机械 规范 科技</a:t>
            </a:r>
            <a:endParaRPr kumimoji="0" lang="zh-CN" altLang="en-US" sz="360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749300" y="3054350"/>
            <a:ext cx="2797810" cy="749300"/>
          </a:xfrm>
          <a:prstGeom prst="round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360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化零为整</a:t>
            </a:r>
            <a:endParaRPr kumimoji="0" lang="zh-CN" altLang="en-US" sz="360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4939665" y="3054350"/>
            <a:ext cx="2797810" cy="749300"/>
          </a:xfrm>
          <a:prstGeom prst="round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360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大户经营</a:t>
            </a:r>
            <a:endParaRPr kumimoji="0" lang="zh-CN" altLang="en-US" sz="360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下箭头 17"/>
          <p:cNvSpPr/>
          <p:nvPr/>
        </p:nvSpPr>
        <p:spPr>
          <a:xfrm>
            <a:off x="4067810" y="1340485"/>
            <a:ext cx="75565" cy="288290"/>
          </a:xfrm>
          <a:prstGeom prst="down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9" name="下箭头 18"/>
          <p:cNvSpPr/>
          <p:nvPr/>
        </p:nvSpPr>
        <p:spPr>
          <a:xfrm rot="16200000">
            <a:off x="2825750" y="589915"/>
            <a:ext cx="76200" cy="626110"/>
          </a:xfrm>
          <a:prstGeom prst="down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0" name="下箭头 19"/>
          <p:cNvSpPr/>
          <p:nvPr/>
        </p:nvSpPr>
        <p:spPr>
          <a:xfrm rot="16200000">
            <a:off x="5546090" y="589915"/>
            <a:ext cx="76200" cy="626110"/>
          </a:xfrm>
          <a:prstGeom prst="down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1" name="下箭头 20"/>
          <p:cNvSpPr/>
          <p:nvPr/>
        </p:nvSpPr>
        <p:spPr>
          <a:xfrm>
            <a:off x="2826385" y="2606040"/>
            <a:ext cx="75565" cy="288290"/>
          </a:xfrm>
          <a:prstGeom prst="down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2" name="下箭头 21"/>
          <p:cNvSpPr/>
          <p:nvPr/>
        </p:nvSpPr>
        <p:spPr>
          <a:xfrm>
            <a:off x="5438140" y="2606040"/>
            <a:ext cx="75565" cy="288290"/>
          </a:xfrm>
          <a:prstGeom prst="down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3" name="椭圆形标注 22"/>
          <p:cNvSpPr/>
          <p:nvPr/>
        </p:nvSpPr>
        <p:spPr>
          <a:xfrm>
            <a:off x="6226810" y="5484495"/>
            <a:ext cx="1440180" cy="720090"/>
          </a:xfrm>
          <a:prstGeom prst="wedgeEllipseCallout">
            <a:avLst>
              <a:gd name="adj1" fmla="val -127160"/>
              <a:gd name="adj2" fmla="val -48412"/>
            </a:avLst>
          </a:prstGeom>
          <a:gradFill>
            <a:gsLst>
              <a:gs pos="100000">
                <a:srgbClr val="FFE2EE"/>
              </a:gs>
              <a:gs pos="0">
                <a:schemeClr val="accent5"/>
              </a:gs>
              <a:gs pos="100000">
                <a:srgbClr val="401A5D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3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旅游</a:t>
            </a:r>
            <a:endParaRPr kumimoji="0" lang="zh-CN" altLang="en-US" sz="36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3253740" y="4212590"/>
            <a:ext cx="1872615" cy="1815465"/>
          </a:xfrm>
          <a:prstGeom prst="ellipse">
            <a:avLst/>
          </a:prstGeom>
          <a:gradFill>
            <a:gsLst>
              <a:gs pos="100000">
                <a:srgbClr val="FFE2EE"/>
              </a:gs>
              <a:gs pos="0">
                <a:srgbClr val="FF0000"/>
              </a:gs>
              <a:gs pos="100000">
                <a:srgbClr val="401A5D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3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农业综</a:t>
            </a:r>
            <a:endParaRPr kumimoji="0" lang="zh-CN" altLang="zh-CN" sz="36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36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合体</a:t>
            </a:r>
            <a:endParaRPr kumimoji="0" lang="zh-CN" altLang="zh-CN" sz="36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矩形标注 24"/>
          <p:cNvSpPr/>
          <p:nvPr/>
        </p:nvSpPr>
        <p:spPr>
          <a:xfrm>
            <a:off x="843915" y="4517390"/>
            <a:ext cx="1584325" cy="720090"/>
          </a:xfrm>
          <a:prstGeom prst="wedgeRectCallout">
            <a:avLst>
              <a:gd name="adj1" fmla="val 51963"/>
              <a:gd name="adj2" fmla="val -150176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合作社经营</a:t>
            </a:r>
            <a:endParaRPr kumimoji="0" lang="zh-CN" altLang="en-US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下箭头 25"/>
          <p:cNvSpPr/>
          <p:nvPr/>
        </p:nvSpPr>
        <p:spPr>
          <a:xfrm rot="19860000">
            <a:off x="3215005" y="3902075"/>
            <a:ext cx="76200" cy="434340"/>
          </a:xfrm>
          <a:prstGeom prst="down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7" name="下箭头 26"/>
          <p:cNvSpPr/>
          <p:nvPr/>
        </p:nvSpPr>
        <p:spPr>
          <a:xfrm rot="1800000">
            <a:off x="4946650" y="3900805"/>
            <a:ext cx="76200" cy="434340"/>
          </a:xfrm>
          <a:prstGeom prst="down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8" name="矩形标注 27"/>
          <p:cNvSpPr/>
          <p:nvPr/>
        </p:nvSpPr>
        <p:spPr>
          <a:xfrm>
            <a:off x="6155690" y="4327525"/>
            <a:ext cx="1584325" cy="720090"/>
          </a:xfrm>
          <a:prstGeom prst="wedgeRectCallout">
            <a:avLst>
              <a:gd name="adj1" fmla="val -113286"/>
              <a:gd name="adj2" fmla="val 30423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新型城镇化</a:t>
            </a:r>
            <a:endParaRPr kumimoji="0" lang="zh-CN" altLang="en-US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1" grpId="0"/>
      <p:bldP spid="19" grpId="0" animBg="1"/>
      <p:bldP spid="12" grpId="0"/>
      <p:bldP spid="20" grpId="0" animBg="1"/>
      <p:bldP spid="18" grpId="0" animBg="1"/>
      <p:bldP spid="13" grpId="0" animBg="1"/>
      <p:bldP spid="21" grpId="0" animBg="1"/>
      <p:bldP spid="22" grpId="0" animBg="1"/>
      <p:bldP spid="14" grpId="0" animBg="1"/>
      <p:bldP spid="15" grpId="0" animBg="1"/>
      <p:bldP spid="25" grpId="0" animBg="1"/>
      <p:bldP spid="26" grpId="0" animBg="1"/>
      <p:bldP spid="27" grpId="0" animBg="1"/>
      <p:bldP spid="28" grpId="0" animBg="1"/>
      <p:bldP spid="23" grpId="0" animBg="1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889000" y="1214755"/>
            <a:ext cx="70529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dirty="0" smtClean="0">
                <a:solidFill>
                  <a:schemeClr val="tx1"/>
                </a:solidFill>
                <a:latin typeface="方正小标宋简体" panose="03000509000000000000" charset="-122"/>
                <a:ea typeface="方正小标宋简体" panose="03000509000000000000" charset="-122"/>
                <a:cs typeface="方正粗黑宋简体" panose="02000000000000000000" charset="-122"/>
                <a:sym typeface="+mn-ea"/>
              </a:rPr>
              <a:t>凤凰山田园综合体的诞生</a:t>
            </a:r>
            <a:endParaRPr lang="zh-CN" altLang="en-US" dirty="0" smtClean="0">
              <a:solidFill>
                <a:schemeClr val="tx1"/>
              </a:solidFill>
              <a:latin typeface="方正小标宋简体" panose="03000509000000000000" charset="-122"/>
              <a:ea typeface="方正小标宋简体" panose="03000509000000000000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9" name="TextBox 2"/>
          <p:cNvSpPr txBox="1"/>
          <p:nvPr>
            <p:custDataLst>
              <p:tags r:id="rId1"/>
            </p:custDataLst>
          </p:nvPr>
        </p:nvSpPr>
        <p:spPr>
          <a:xfrm>
            <a:off x="1719833" y="2160492"/>
            <a:ext cx="5391092" cy="440275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</a:bodyPr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镶月湖森林公园建设规划及现状</a:t>
            </a:r>
            <a:endParaRPr lang="zh-CN" altLang="en-US" sz="2400" dirty="0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" name="TextBox 2"/>
          <p:cNvSpPr txBox="1"/>
          <p:nvPr>
            <p:custDataLst>
              <p:tags r:id="rId2"/>
            </p:custDataLst>
          </p:nvPr>
        </p:nvSpPr>
        <p:spPr>
          <a:xfrm>
            <a:off x="1790953" y="2878677"/>
            <a:ext cx="5391092" cy="440275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</a:bodyPr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佰兴合作社建设规划及现状</a:t>
            </a:r>
            <a:endParaRPr lang="zh-CN" altLang="en-US" sz="2400" dirty="0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6" name="TextBox 2"/>
          <p:cNvSpPr txBox="1"/>
          <p:nvPr>
            <p:custDataLst>
              <p:tags r:id="rId3"/>
            </p:custDataLst>
          </p:nvPr>
        </p:nvSpPr>
        <p:spPr>
          <a:xfrm>
            <a:off x="1790953" y="3655282"/>
            <a:ext cx="5391092" cy="440275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</a:bodyPr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田园社区项目规划</a:t>
            </a:r>
            <a:endParaRPr lang="zh-CN" altLang="en-US" sz="2400" dirty="0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7" name="TextBox 2"/>
          <p:cNvSpPr txBox="1"/>
          <p:nvPr>
            <p:custDataLst>
              <p:tags r:id="rId4"/>
            </p:custDataLst>
          </p:nvPr>
        </p:nvSpPr>
        <p:spPr>
          <a:xfrm>
            <a:off x="1790953" y="4376007"/>
            <a:ext cx="5391092" cy="440275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</a:bodyPr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康养中心</a:t>
            </a:r>
            <a:endParaRPr lang="zh-CN" altLang="en-US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p:transition spd="slow">
    <p:wipe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23215" y="405130"/>
            <a:ext cx="726059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二、观光农业产生的历史背景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农业</a:t>
            </a: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观光农业</a:t>
            </a: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休闲农业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    ——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都市农业</a:t>
            </a: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乡村旅游</a:t>
            </a:r>
            <a:r>
              <a:rPr lang="zh-CN" altLang="en-US" sz="9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zh-CN" altLang="en-US" sz="96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wipe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017航拍图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4715" y="0"/>
            <a:ext cx="6675755" cy="6857365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2645" y="0"/>
            <a:ext cx="6980555" cy="6858000"/>
          </a:xfrm>
          <a:prstGeom prst="rect">
            <a:avLst/>
          </a:prstGeom>
        </p:spPr>
      </p:pic>
      <p:pic>
        <p:nvPicPr>
          <p:cNvPr id="3" name="图片 2" descr="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645" y="0"/>
            <a:ext cx="6981825" cy="6858635"/>
          </a:xfrm>
          <a:prstGeom prst="rect">
            <a:avLst/>
          </a:prstGeom>
        </p:spPr>
      </p:pic>
      <p:pic>
        <p:nvPicPr>
          <p:cNvPr id="4" name="图片 3" descr="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645" y="0"/>
            <a:ext cx="6980555" cy="6857365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沙滩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0265"/>
            <a:ext cx="9106535" cy="3971925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丁香园和杜鹃园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51460"/>
            <a:ext cx="9144000" cy="6354445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册——0大门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1290"/>
            <a:ext cx="9123680" cy="6299835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入口小广场副本3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08380"/>
            <a:ext cx="9153525" cy="4472940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60145"/>
            <a:ext cx="9131935" cy="3500755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无标题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37565"/>
            <a:ext cx="9135110" cy="4233545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丁香姑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4295" y="0"/>
            <a:ext cx="5434965" cy="6858000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千结同心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2905"/>
            <a:ext cx="9126220" cy="5843905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34742-12122516442641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905" y="913765"/>
            <a:ext cx="3895725" cy="5031105"/>
          </a:xfrm>
          <a:prstGeom prst="rect">
            <a:avLst/>
          </a:prstGeom>
        </p:spPr>
      </p:pic>
      <p:pic>
        <p:nvPicPr>
          <p:cNvPr id="3" name="图片 2" descr="0010023631915230_b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865" y="3128010"/>
            <a:ext cx="3861435" cy="2624455"/>
          </a:xfrm>
          <a:prstGeom prst="rect">
            <a:avLst/>
          </a:prstGeom>
        </p:spPr>
      </p:pic>
      <p:sp>
        <p:nvSpPr>
          <p:cNvPr id="5" name="云形标注 4"/>
          <p:cNvSpPr/>
          <p:nvPr/>
        </p:nvSpPr>
        <p:spPr>
          <a:xfrm>
            <a:off x="5601335" y="1709420"/>
            <a:ext cx="1652270" cy="969010"/>
          </a:xfrm>
          <a:prstGeom prst="cloudCallout">
            <a:avLst>
              <a:gd name="adj1" fmla="val 42966"/>
              <a:gd name="adj2" fmla="val 70117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40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吃了</a:t>
            </a:r>
            <a:endParaRPr kumimoji="0" lang="zh-CN" altLang="en-US" sz="240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云形标注 6"/>
          <p:cNvSpPr/>
          <p:nvPr/>
        </p:nvSpPr>
        <p:spPr>
          <a:xfrm>
            <a:off x="3172460" y="676910"/>
            <a:ext cx="1652270" cy="969010"/>
          </a:xfrm>
          <a:prstGeom prst="cloudCallout">
            <a:avLst>
              <a:gd name="adj1" fmla="val -48232"/>
              <a:gd name="adj2" fmla="val 90563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40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吃了吗？</a:t>
            </a:r>
            <a:endParaRPr kumimoji="0" lang="zh-CN" altLang="en-US" sz="240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5" grpId="0" bldLvl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水边建筑意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33045"/>
            <a:ext cx="9143365" cy="6313170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3" name="Picture 1" descr="F:\F盘资料\农业项目\淄川佰兴软籽石榴产业园总体规划图册\石榴园图册\9.jpg"/>
          <p:cNvPicPr>
            <a:picLocks noChangeAspect="1" noChangeArrowheads="1"/>
          </p:cNvPicPr>
          <p:nvPr/>
        </p:nvPicPr>
        <p:blipFill>
          <a:blip r:embed="rId1" cstate="print"/>
          <a:srcRect l="6726" t="12768" b="6633"/>
          <a:stretch>
            <a:fillRect/>
          </a:stretch>
        </p:blipFill>
        <p:spPr bwMode="auto">
          <a:xfrm>
            <a:off x="0" y="356870"/>
            <a:ext cx="9128125" cy="55778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64784"/>
            <a:ext cx="5681663" cy="3858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文本框 1"/>
          <p:cNvSpPr txBox="1"/>
          <p:nvPr/>
        </p:nvSpPr>
        <p:spPr>
          <a:xfrm>
            <a:off x="5887085" y="669290"/>
            <a:ext cx="314896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lt"/>
              </a:rPr>
              <a:t>按照马家庄村现有路网和规划方案，规划建议保留1/3的建设用地，即约6.7公顷的村庄建设用地保留改建，可复垦耕地13.42公顷。按照总户数520户，分三种户型，其面积分别为90㎡、120㎡、160㎡。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wipe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6" name="图片 2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65810"/>
            <a:ext cx="5283835" cy="436689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5283518" y="3509010"/>
          <a:ext cx="3887470" cy="16236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5300"/>
                <a:gridCol w="935355"/>
                <a:gridCol w="1057910"/>
                <a:gridCol w="561975"/>
                <a:gridCol w="836930"/>
              </a:tblGrid>
              <a:tr h="6915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分期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5968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总建筑面积（㎡）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5968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总占地面积（㎡）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5968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平均层数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5968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容积率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5968"/>
                    </a:solidFill>
                  </a:tcPr>
                </a:tc>
              </a:tr>
              <a:tr h="31115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一期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15326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20030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3.2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0.77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4"/>
                    </a:solidFill>
                  </a:tcPr>
                </a:tc>
              </a:tr>
              <a:tr h="3098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二期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8610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19770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2.5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0.43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4"/>
                    </a:solidFill>
                  </a:tcPr>
                </a:tc>
              </a:tr>
              <a:tr h="31115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总计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23936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40000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4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4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0.60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4"/>
                    </a:solidFill>
                  </a:tcPr>
                </a:tc>
              </a:tr>
            </a:tbl>
          </a:graphicData>
        </a:graphic>
      </p:graphicFrame>
      <p:pic>
        <p:nvPicPr>
          <p:cNvPr id="7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835" y="765810"/>
            <a:ext cx="3887470" cy="2642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24815"/>
            <a:ext cx="5038725" cy="2638425"/>
          </a:xfrm>
          <a:prstGeom prst="rect">
            <a:avLst/>
          </a:prstGeom>
        </p:spPr>
      </p:pic>
      <p:pic>
        <p:nvPicPr>
          <p:cNvPr id="3" name="图片 2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260" y="424815"/>
            <a:ext cx="3221990" cy="2637790"/>
          </a:xfrm>
          <a:prstGeom prst="rect">
            <a:avLst/>
          </a:prstGeom>
        </p:spPr>
      </p:pic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" y="4241165"/>
            <a:ext cx="2117090" cy="2157730"/>
          </a:xfrm>
          <a:prstGeom prst="rect">
            <a:avLst/>
          </a:prstGeom>
        </p:spPr>
      </p:pic>
      <p:pic>
        <p:nvPicPr>
          <p:cNvPr id="5" name="图片 4" descr="图片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925" y="3183890"/>
            <a:ext cx="4925060" cy="2891155"/>
          </a:xfrm>
          <a:prstGeom prst="rect">
            <a:avLst/>
          </a:prstGeom>
        </p:spPr>
      </p:pic>
      <p:pic>
        <p:nvPicPr>
          <p:cNvPr id="6" name="图片 5" descr="图片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650" y="4826000"/>
            <a:ext cx="3065780" cy="1769745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1760" y="230505"/>
            <a:ext cx="592836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该休闲综合体建成的意义：</a:t>
            </a:r>
            <a:endParaRPr lang="zh-CN" altLang="zh-CN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年经济收益  1.3亿</a:t>
            </a:r>
            <a:endParaRPr lang="zh-CN" altLang="zh-CN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提供</a:t>
            </a:r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12</a:t>
            </a:r>
            <a:r>
              <a:rPr lang="zh-CN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00亩的森林花果园  植物文化园</a:t>
            </a:r>
            <a:endParaRPr lang="zh-CN" altLang="zh-CN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3000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亩产业园</a:t>
            </a:r>
            <a:endParaRPr lang="zh-CN" altLang="zh-CN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600床位的康养中心     </a:t>
            </a:r>
            <a:endParaRPr lang="zh-CN" altLang="zh-CN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520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户的现代社区一处</a:t>
            </a:r>
            <a:r>
              <a:rPr lang="zh-CN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</a:t>
            </a:r>
            <a:endParaRPr lang="zh-CN" altLang="zh-CN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zh-CN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提供就业岗位3200个</a:t>
            </a:r>
            <a:endParaRPr lang="zh-CN" altLang="zh-CN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5380" y="3032125"/>
            <a:ext cx="7075170" cy="3423285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圆角矩形 2"/>
          <p:cNvSpPr/>
          <p:nvPr/>
        </p:nvSpPr>
        <p:spPr>
          <a:xfrm>
            <a:off x="541020" y="349885"/>
            <a:ext cx="2352040" cy="1078865"/>
          </a:xfrm>
          <a:prstGeom prst="roundRect">
            <a:avLst/>
          </a:prstGeom>
          <a:gradFill>
            <a:gsLst>
              <a:gs pos="9000">
                <a:srgbClr val="7030A0"/>
              </a:gs>
              <a:gs pos="0">
                <a:schemeClr val="bg2"/>
              </a:gs>
              <a:gs pos="33000">
                <a:schemeClr val="accent1">
                  <a:lumMod val="45000"/>
                  <a:lumOff val="55000"/>
                </a:schemeClr>
              </a:gs>
              <a:gs pos="100000">
                <a:schemeClr val="bg2"/>
              </a:gs>
              <a:gs pos="71000">
                <a:schemeClr val="accent1">
                  <a:lumMod val="45000"/>
                  <a:lumOff val="55000"/>
                </a:schemeClr>
              </a:gs>
              <a:gs pos="95000">
                <a:srgbClr val="7030A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产业为基础</a:t>
            </a:r>
            <a:endParaRPr kumimoji="0" lang="zh-CN" altLang="en-US" sz="2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541020" y="1614170"/>
            <a:ext cx="2352040" cy="1078865"/>
          </a:xfrm>
          <a:prstGeom prst="roundRect">
            <a:avLst/>
          </a:prstGeom>
          <a:gradFill>
            <a:gsLst>
              <a:gs pos="9000">
                <a:srgbClr val="7030A0"/>
              </a:gs>
              <a:gs pos="0">
                <a:schemeClr val="bg2"/>
              </a:gs>
              <a:gs pos="33000">
                <a:schemeClr val="accent1">
                  <a:lumMod val="45000"/>
                  <a:lumOff val="55000"/>
                </a:schemeClr>
              </a:gs>
              <a:gs pos="100000">
                <a:schemeClr val="bg2"/>
              </a:gs>
              <a:gs pos="71000">
                <a:schemeClr val="accent1">
                  <a:lumMod val="45000"/>
                  <a:lumOff val="55000"/>
                </a:schemeClr>
              </a:gs>
              <a:gs pos="95000">
                <a:srgbClr val="7030A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文化为灵魂</a:t>
            </a:r>
            <a:endParaRPr kumimoji="0" lang="zh-CN" altLang="en-US" sz="2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592455" y="4145280"/>
            <a:ext cx="2352040" cy="1078865"/>
          </a:xfrm>
          <a:prstGeom prst="roundRect">
            <a:avLst/>
          </a:prstGeom>
          <a:gradFill>
            <a:gsLst>
              <a:gs pos="9000">
                <a:srgbClr val="7030A0"/>
              </a:gs>
              <a:gs pos="0">
                <a:schemeClr val="bg2"/>
              </a:gs>
              <a:gs pos="33000">
                <a:schemeClr val="accent1">
                  <a:lumMod val="45000"/>
                  <a:lumOff val="55000"/>
                </a:schemeClr>
              </a:gs>
              <a:gs pos="100000">
                <a:schemeClr val="bg2"/>
              </a:gs>
              <a:gs pos="71000">
                <a:schemeClr val="accent1">
                  <a:lumMod val="45000"/>
                  <a:lumOff val="55000"/>
                </a:schemeClr>
              </a:gs>
              <a:gs pos="95000">
                <a:srgbClr val="7030A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市民乡村消费</a:t>
            </a:r>
            <a:endParaRPr kumimoji="0" lang="zh-CN" altLang="en-US" sz="2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2455" y="5455920"/>
            <a:ext cx="2352040" cy="1078865"/>
          </a:xfrm>
          <a:prstGeom prst="roundRect">
            <a:avLst/>
          </a:prstGeom>
          <a:gradFill>
            <a:gsLst>
              <a:gs pos="9000">
                <a:srgbClr val="7030A0"/>
              </a:gs>
              <a:gs pos="0">
                <a:schemeClr val="bg2"/>
              </a:gs>
              <a:gs pos="33000">
                <a:schemeClr val="accent1">
                  <a:lumMod val="45000"/>
                  <a:lumOff val="55000"/>
                </a:schemeClr>
              </a:gs>
              <a:gs pos="100000">
                <a:schemeClr val="bg2"/>
              </a:gs>
              <a:gs pos="71000">
                <a:schemeClr val="accent1">
                  <a:lumMod val="45000"/>
                  <a:lumOff val="55000"/>
                </a:schemeClr>
              </a:gs>
              <a:gs pos="95000">
                <a:srgbClr val="7030A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城乡互动</a:t>
            </a:r>
            <a:endParaRPr kumimoji="0" lang="zh-CN" altLang="en-US" sz="2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592455" y="2889250"/>
            <a:ext cx="2352040" cy="1078865"/>
          </a:xfrm>
          <a:prstGeom prst="roundRect">
            <a:avLst/>
          </a:prstGeom>
          <a:gradFill>
            <a:gsLst>
              <a:gs pos="9000">
                <a:srgbClr val="7030A0"/>
              </a:gs>
              <a:gs pos="0">
                <a:schemeClr val="bg2"/>
              </a:gs>
              <a:gs pos="33000">
                <a:schemeClr val="accent1">
                  <a:lumMod val="45000"/>
                  <a:lumOff val="55000"/>
                </a:schemeClr>
              </a:gs>
              <a:gs pos="100000">
                <a:schemeClr val="bg2"/>
              </a:gs>
              <a:gs pos="71000">
                <a:schemeClr val="accent1">
                  <a:lumMod val="45000"/>
                  <a:lumOff val="55000"/>
                </a:schemeClr>
              </a:gs>
              <a:gs pos="95000">
                <a:srgbClr val="7030A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体验为活力</a:t>
            </a:r>
            <a:endParaRPr kumimoji="0" lang="zh-CN" altLang="en-US" sz="2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右大括号 1"/>
          <p:cNvSpPr/>
          <p:nvPr/>
        </p:nvSpPr>
        <p:spPr>
          <a:xfrm>
            <a:off x="3491865" y="908685"/>
            <a:ext cx="1517650" cy="5256530"/>
          </a:xfrm>
          <a:prstGeom prst="rightBrace">
            <a:avLst/>
          </a:prstGeom>
          <a:noFill/>
          <a:ln w="222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404485" y="2652395"/>
            <a:ext cx="1861820" cy="1769110"/>
          </a:xfrm>
          <a:prstGeom prst="ellipse">
            <a:avLst/>
          </a:prstGeom>
          <a:gradFill>
            <a:gsLst>
              <a:gs pos="99000">
                <a:schemeClr val="bg1"/>
              </a:gs>
              <a:gs pos="2000">
                <a:schemeClr val="bg1"/>
              </a:gs>
              <a:gs pos="0">
                <a:schemeClr val="accent1">
                  <a:lumMod val="5000"/>
                  <a:lumOff val="95000"/>
                </a:schemeClr>
              </a:gs>
              <a:gs pos="33000">
                <a:schemeClr val="accent1">
                  <a:lumMod val="45000"/>
                  <a:lumOff val="55000"/>
                </a:schemeClr>
              </a:gs>
              <a:gs pos="76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3200" b="1" baseline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综合体</a:t>
            </a:r>
            <a:endParaRPr kumimoji="0" lang="zh-CN" altLang="en-US" sz="3200" b="1" baseline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5" grpId="0" animBg="1"/>
      <p:bldP spid="6" grpId="0" animBg="1"/>
      <p:bldP spid="2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68680" y="109220"/>
            <a:ext cx="7252335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zh-CN">
                <a:latin typeface="黑体" panose="02010609060101010101" pitchFamily="49" charset="-122"/>
                <a:ea typeface="黑体" panose="02010609060101010101" pitchFamily="49" charset="-122"/>
              </a:rPr>
              <a:t>课堂作业：</a:t>
            </a:r>
            <a:endParaRPr lang="zh-CN" altLang="zh-CN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endParaRPr lang="zh-CN" altLang="zh-CN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zh-CN">
                <a:latin typeface="黑体" panose="02010609060101010101" pitchFamily="49" charset="-122"/>
                <a:ea typeface="黑体" panose="02010609060101010101" pitchFamily="49" charset="-122"/>
              </a:rPr>
              <a:t>从网上了解成功的休闲农业的案例：</a:t>
            </a:r>
            <a:endParaRPr lang="zh-CN" altLang="zh-CN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</a:rPr>
              <a:t>A——</a:t>
            </a:r>
            <a:r>
              <a:rPr lang="zh-CN" altLang="zh-CN">
                <a:latin typeface="黑体" panose="02010609060101010101" pitchFamily="49" charset="-122"/>
                <a:ea typeface="黑体" panose="02010609060101010101" pitchFamily="49" charset="-122"/>
              </a:rPr>
              <a:t>梅县雁南飞茶田度假村</a:t>
            </a:r>
            <a:endParaRPr lang="zh-CN" altLang="zh-CN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</a:rPr>
              <a:t>B——</a:t>
            </a:r>
            <a:r>
              <a:rPr lang="zh-CN" altLang="zh-CN">
                <a:latin typeface="黑体" panose="02010609060101010101" pitchFamily="49" charset="-122"/>
                <a:ea typeface="黑体" panose="02010609060101010101" pitchFamily="49" charset="-122"/>
              </a:rPr>
              <a:t>成都五朵金花休闲观光农业区（这五个村子，各有特色，形成“一村一品一业”产业：花乡农居、幸福梅林、江家菜地、东篱菊园、荷塘月色）</a:t>
            </a:r>
            <a:endParaRPr lang="zh-CN" altLang="zh-CN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endParaRPr lang="zh-CN" altLang="zh-CN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endParaRPr lang="zh-CN" altLang="zh-CN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endParaRPr lang="zh-CN" altLang="zh-CN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endParaRPr lang="zh-CN" altLang="zh-CN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endParaRPr lang="zh-CN" altLang="zh-CN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endParaRPr lang="zh-CN" altLang="zh-CN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1.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自己在网上查：了解休闲农业的七大类型</a:t>
            </a:r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30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种模式</a:t>
            </a:r>
            <a:endParaRPr lang="zh-CN" altLang="zh-CN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555" y="3028950"/>
            <a:ext cx="2689860" cy="13665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970" y="3037840"/>
            <a:ext cx="2131695" cy="13576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405" y="3028950"/>
            <a:ext cx="2463165" cy="1438275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对象 1"/>
          <p:cNvGraphicFramePr/>
          <p:nvPr>
            <p:custDataLst>
              <p:tags r:id="rId1"/>
            </p:custDataLst>
          </p:nvPr>
        </p:nvGraphicFramePr>
        <p:xfrm>
          <a:off x="0" y="405130"/>
          <a:ext cx="4562475" cy="5345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2" imgW="6438900" imgH="7543800" progId="Paint.Picture">
                  <p:embed/>
                </p:oleObj>
              </mc:Choice>
              <mc:Fallback>
                <p:oleObj name="" r:id="rId2" imgW="6438900" imgH="7543800" progId="Paint.Picture">
                  <p:embed/>
                  <p:pic>
                    <p:nvPicPr>
                      <p:cNvPr id="0" name="图片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405130"/>
                        <a:ext cx="4562475" cy="5345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/>
          <p:nvPr/>
        </p:nvGraphicFramePr>
        <p:xfrm>
          <a:off x="4717415" y="516890"/>
          <a:ext cx="4248150" cy="512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4" imgW="6305550" imgH="7600950" progId="Paint.Picture">
                  <p:embed/>
                </p:oleObj>
              </mc:Choice>
              <mc:Fallback>
                <p:oleObj name="" r:id="rId4" imgW="6305550" imgH="760095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17415" y="516890"/>
                        <a:ext cx="4248150" cy="5121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对象 1"/>
          <p:cNvGraphicFramePr/>
          <p:nvPr/>
        </p:nvGraphicFramePr>
        <p:xfrm>
          <a:off x="266700" y="615950"/>
          <a:ext cx="3992880" cy="5182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6334125" imgH="8220075" progId="Paint.Picture">
                  <p:embed/>
                </p:oleObj>
              </mc:Choice>
              <mc:Fallback>
                <p:oleObj name="" r:id="rId1" imgW="6334125" imgH="8220075" progId="Paint.Picture">
                  <p:embed/>
                  <p:pic>
                    <p:nvPicPr>
                      <p:cNvPr id="0" name="图片 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66700" y="615950"/>
                        <a:ext cx="3992880" cy="5182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/>
          <p:nvPr/>
        </p:nvGraphicFramePr>
        <p:xfrm>
          <a:off x="4378960" y="615950"/>
          <a:ext cx="4155440" cy="5182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6362700" imgH="7934325" progId="Paint.Picture">
                  <p:embed/>
                </p:oleObj>
              </mc:Choice>
              <mc:Fallback>
                <p:oleObj name="" r:id="rId3" imgW="6362700" imgH="79343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78960" y="615950"/>
                        <a:ext cx="4155440" cy="5182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67865-1510240T00977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88340" y="1179195"/>
            <a:ext cx="5572125" cy="5572125"/>
          </a:xfrm>
          <a:prstGeom prst="rect">
            <a:avLst/>
          </a:prstGeom>
        </p:spPr>
      </p:pic>
      <p:pic>
        <p:nvPicPr>
          <p:cNvPr id="3" name="图片 2" descr="17535200副本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245" y="278765"/>
            <a:ext cx="4512310" cy="3425825"/>
          </a:xfrm>
          <a:prstGeom prst="rect">
            <a:avLst/>
          </a:prstGeom>
        </p:spPr>
      </p:pic>
      <p:sp>
        <p:nvSpPr>
          <p:cNvPr id="5" name="云形标注 4"/>
          <p:cNvSpPr/>
          <p:nvPr/>
        </p:nvSpPr>
        <p:spPr>
          <a:xfrm>
            <a:off x="4141470" y="210185"/>
            <a:ext cx="1652270" cy="969010"/>
          </a:xfrm>
          <a:prstGeom prst="cloudCallout">
            <a:avLst>
              <a:gd name="adj1" fmla="val 43466"/>
              <a:gd name="adj2" fmla="val 77785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240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天不错！</a:t>
            </a:r>
            <a:endParaRPr kumimoji="0" lang="en-US" altLang="zh-CN" sz="240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云形标注 3"/>
          <p:cNvSpPr/>
          <p:nvPr/>
        </p:nvSpPr>
        <p:spPr>
          <a:xfrm>
            <a:off x="83820" y="391160"/>
            <a:ext cx="1981200" cy="969010"/>
          </a:xfrm>
          <a:prstGeom prst="cloudCallout">
            <a:avLst>
              <a:gd name="adj1" fmla="val 12761"/>
              <a:gd name="adj2" fmla="val 100720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00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多么蓝的天儿</a:t>
            </a:r>
            <a:endParaRPr kumimoji="0" lang="zh-CN" altLang="en-US" sz="200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bldLvl="0" animBg="1"/>
      <p:bldP spid="4" grpId="0" animBg="1"/>
      <p:bldP spid="4" grpId="1" bldLvl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对象 1"/>
          <p:cNvGraphicFramePr/>
          <p:nvPr/>
        </p:nvGraphicFramePr>
        <p:xfrm>
          <a:off x="109855" y="441960"/>
          <a:ext cx="4581525" cy="5697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6372225" imgH="7924800" progId="Paint.Picture">
                  <p:embed/>
                </p:oleObj>
              </mc:Choice>
              <mc:Fallback>
                <p:oleObj name="" r:id="rId1" imgW="6372225" imgH="7924800" progId="Paint.Picture">
                  <p:embed/>
                  <p:pic>
                    <p:nvPicPr>
                      <p:cNvPr id="0" name="图片 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09855" y="441960"/>
                        <a:ext cx="4581525" cy="5697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/>
          <p:nvPr/>
        </p:nvGraphicFramePr>
        <p:xfrm>
          <a:off x="4861560" y="441960"/>
          <a:ext cx="4187825" cy="4937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6334125" imgH="7467600" progId="Paint.Picture">
                  <p:embed/>
                </p:oleObj>
              </mc:Choice>
              <mc:Fallback>
                <p:oleObj name="" r:id="rId3" imgW="6334125" imgH="746760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1560" y="441960"/>
                        <a:ext cx="4187825" cy="4937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586105" y="1122045"/>
            <a:ext cx="2304415" cy="431800"/>
          </a:xfrm>
          <a:prstGeom prst="rect">
            <a:avLst/>
          </a:prstGeom>
          <a:gradFill>
            <a:gsLst>
              <a:gs pos="0">
                <a:srgbClr val="EECDE0"/>
              </a:gs>
              <a:gs pos="100000">
                <a:srgbClr val="401A5D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4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1——4</a:t>
            </a:r>
            <a:endParaRPr kumimoji="0" lang="en-US" altLang="zh-CN" sz="24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86105" y="239395"/>
            <a:ext cx="4497070" cy="648335"/>
          </a:xfrm>
          <a:prstGeom prst="rect">
            <a:avLst/>
          </a:prstGeom>
          <a:gradFill>
            <a:gsLst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惊人的数字对比及产生的原因</a:t>
            </a:r>
            <a:endParaRPr kumimoji="0" lang="zh-CN" alt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4650" y="2370455"/>
            <a:ext cx="4231005" cy="2778760"/>
          </a:xfrm>
          <a:prstGeom prst="rect">
            <a:avLst/>
          </a:prstGeom>
          <a:solidFill>
            <a:schemeClr val="bg1">
              <a:alpha val="71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algn="l"/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中国每个农民负担土地</a:t>
            </a:r>
            <a:r>
              <a:rPr lang="en-US" altLang="zh-CN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4.35</a:t>
            </a:r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亩</a:t>
            </a:r>
            <a:endParaRPr lang="zh-CN" altLang="en-US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巴西   </a:t>
            </a:r>
            <a:r>
              <a:rPr lang="en-US" altLang="zh-CN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1/13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法国  </a:t>
            </a:r>
            <a:r>
              <a:rPr lang="en-US" altLang="zh-CN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1/48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美国</a:t>
            </a:r>
            <a:r>
              <a:rPr lang="en-US" altLang="zh-CN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1/230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加拿大</a:t>
            </a:r>
            <a:r>
              <a:rPr lang="en-US" altLang="zh-CN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1/376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澳大利亚</a:t>
            </a:r>
            <a:r>
              <a:rPr lang="en-US" altLang="zh-CN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1/406</a:t>
            </a:r>
            <a:endParaRPr kumimoji="0" lang="en-US" alt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98795" y="239395"/>
            <a:ext cx="3128645" cy="2778760"/>
          </a:xfrm>
          <a:prstGeom prst="rect">
            <a:avLst/>
          </a:prstGeom>
          <a:solidFill>
            <a:schemeClr val="bg1">
              <a:alpha val="71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algn="l"/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每个劳动力的产值：</a:t>
            </a:r>
            <a:endParaRPr lang="zh-CN" altLang="en-US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日本</a:t>
            </a:r>
            <a:r>
              <a:rPr lang="en-US" altLang="zh-CN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1/3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法国</a:t>
            </a:r>
            <a:r>
              <a:rPr lang="en-US" altLang="zh-CN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1/39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美国</a:t>
            </a:r>
            <a:r>
              <a:rPr lang="en-US" altLang="zh-CN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1/84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/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加拿大</a:t>
            </a:r>
            <a:r>
              <a:rPr lang="en-US" altLang="zh-CN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1/111</a:t>
            </a:r>
            <a:endParaRPr kumimoji="0" lang="en-US" alt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894580" y="3140710"/>
            <a:ext cx="4213860" cy="3190875"/>
          </a:xfrm>
          <a:prstGeom prst="rect">
            <a:avLst/>
          </a:prstGeom>
          <a:solidFill>
            <a:schemeClr val="bg1">
              <a:alpha val="71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algn="l"/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农民素质：</a:t>
            </a:r>
            <a:endParaRPr lang="zh-CN" altLang="en-US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algn="l"/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美国的农场主多数是州立大</a:t>
            </a:r>
            <a:endParaRPr lang="zh-CN" altLang="en-US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algn="l"/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学农学院毕业。</a:t>
            </a:r>
            <a:endParaRPr lang="zh-CN" altLang="en-US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algn="l"/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西欧国家农民文化水平高之</a:t>
            </a:r>
            <a:endParaRPr lang="zh-CN" altLang="en-US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algn="l"/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外，还要经过专门培训并考</a:t>
            </a:r>
            <a:endParaRPr lang="zh-CN" altLang="en-US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algn="l"/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试合格拿到</a:t>
            </a:r>
            <a:r>
              <a:rPr lang="en-US" altLang="zh-CN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“</a:t>
            </a:r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绿色证书</a:t>
            </a:r>
            <a:r>
              <a:rPr lang="en-US" altLang="zh-CN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”</a:t>
            </a:r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后才</a:t>
            </a:r>
            <a:endParaRPr lang="zh-CN" altLang="en-US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algn="l"/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有资格成为农民。</a:t>
            </a:r>
            <a:endParaRPr kumimoji="0" lang="en-US" alt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5270" y="5377815"/>
            <a:ext cx="4350385" cy="1198880"/>
          </a:xfrm>
          <a:prstGeom prst="rect">
            <a:avLst/>
          </a:prstGeom>
          <a:solidFill>
            <a:schemeClr val="bg1">
              <a:alpha val="71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algn="l"/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农产品附加值：</a:t>
            </a:r>
            <a:endParaRPr lang="zh-CN" altLang="en-US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algn="l"/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发达国家，食品的工业产值与</a:t>
            </a:r>
            <a:endParaRPr lang="zh-CN" altLang="en-US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algn="l"/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农业产值比</a:t>
            </a:r>
            <a:r>
              <a:rPr lang="en-US" altLang="zh-CN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&gt;3/1</a:t>
            </a:r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，我国是</a:t>
            </a:r>
            <a:r>
              <a:rPr lang="en-US" altLang="zh-CN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0.5/1</a:t>
            </a:r>
            <a:endParaRPr kumimoji="0" lang="en-US" alt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86105" y="1652270"/>
            <a:ext cx="2304415" cy="431800"/>
          </a:xfrm>
          <a:prstGeom prst="rect">
            <a:avLst/>
          </a:prstGeom>
          <a:gradFill>
            <a:gsLst>
              <a:gs pos="0">
                <a:srgbClr val="EECDE0"/>
              </a:gs>
              <a:gs pos="100000">
                <a:srgbClr val="401A5D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4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1——170</a:t>
            </a:r>
            <a:endParaRPr kumimoji="0" lang="en-US" altLang="zh-CN" sz="24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" name="矩形标注 10"/>
          <p:cNvSpPr/>
          <p:nvPr/>
        </p:nvSpPr>
        <p:spPr>
          <a:xfrm>
            <a:off x="3563620" y="1196975"/>
            <a:ext cx="1368425" cy="791845"/>
          </a:xfrm>
          <a:prstGeom prst="wedgeRectCallout">
            <a:avLst>
              <a:gd name="adj1" fmla="val -86983"/>
              <a:gd name="adj2" fmla="val -4049"/>
            </a:avLst>
          </a:prstGeom>
          <a:gradFill>
            <a:gsLst>
              <a:gs pos="0">
                <a:srgbClr val="EECDE0"/>
              </a:gs>
              <a:gs pos="100000">
                <a:srgbClr val="401A5D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60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kumimoji="0" lang="zh-CN" altLang="en-US" sz="60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2" grpId="0" bldLvl="0" animBg="1"/>
      <p:bldP spid="10" grpId="0" bldLvl="0" animBg="1"/>
      <p:bldP spid="11" grpId="0" bldLvl="0" animBg="1"/>
      <p:bldP spid="5" grpId="0" bldLvl="0" animBg="1"/>
      <p:bldP spid="6" grpId="0" bldLvl="0" animBg="1"/>
      <p:bldP spid="9" grpId="0" bldLvl="0" animBg="1"/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6553170" y="5624640"/>
            <a:ext cx="2133000" cy="27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CustomShape 4"/>
          <p:cNvSpPr/>
          <p:nvPr/>
        </p:nvSpPr>
        <p:spPr>
          <a:xfrm>
            <a:off x="211410" y="1360530"/>
            <a:ext cx="8932140" cy="11004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>
              <a:lnSpc>
                <a:spcPct val="120000"/>
              </a:lnSpc>
            </a:pPr>
            <a:endParaRPr lang="en-US" sz="2100" b="0" strike="noStrike" spc="-1" dirty="0">
              <a:solidFill>
                <a:schemeClr val="tx1"/>
              </a:solidFill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en-US" sz="21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en-US" sz="2100" b="0" strike="noStrike" spc="-1" dirty="0">
              <a:latin typeface="Arial" panose="020B06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9410" y="509905"/>
            <a:ext cx="8638540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</a:pPr>
            <a:r>
              <a:rPr lang="zh-CN" b="1" spc="-1" dirty="0" smtClean="0">
                <a:latin typeface="Arial" panose="020B0604020202020204"/>
                <a:ea typeface="微软雅黑" panose="020B0503020204020204" charset="-122"/>
                <a:sym typeface="+mn-ea"/>
              </a:rPr>
              <a:t>三、</a:t>
            </a:r>
            <a:r>
              <a:rPr lang="zh-CN" b="1" spc="-1" dirty="0">
                <a:latin typeface="Arial" panose="020B0604020202020204"/>
                <a:ea typeface="微软雅黑" panose="020B0503020204020204" charset="-122"/>
                <a:sym typeface="+mn-ea"/>
              </a:rPr>
              <a:t>发达国家乡村现状</a:t>
            </a:r>
            <a:r>
              <a:rPr lang="en-US" b="1" spc="-1" dirty="0">
                <a:latin typeface="Arial" panose="020B0604020202020204"/>
                <a:ea typeface="微软雅黑" panose="020B0503020204020204" charset="-122"/>
                <a:sym typeface="+mn-ea"/>
              </a:rPr>
              <a:t>——</a:t>
            </a:r>
            <a:r>
              <a:rPr lang="en-US" b="1" spc="-1" dirty="0" err="1" smtClean="0">
                <a:latin typeface="Arial" panose="020B0604020202020204"/>
                <a:ea typeface="微软雅黑" panose="020B0503020204020204" charset="-122"/>
                <a:sym typeface="+mn-ea"/>
              </a:rPr>
              <a:t>真实的采访</a:t>
            </a:r>
            <a:r>
              <a:rPr lang="zh-CN" altLang="en-US" b="1" spc="-1" dirty="0" smtClean="0">
                <a:latin typeface="Arial" panose="020B0604020202020204"/>
                <a:ea typeface="微软雅黑" panose="020B0503020204020204" charset="-122"/>
                <a:sym typeface="+mn-ea"/>
              </a:rPr>
              <a:t>（</a:t>
            </a:r>
            <a:r>
              <a:rPr lang="en-US" altLang="zh-CN" b="1" spc="-1" dirty="0" smtClean="0">
                <a:latin typeface="Arial" panose="020B0604020202020204"/>
                <a:ea typeface="微软雅黑" panose="020B0503020204020204" charset="-122"/>
                <a:sym typeface="+mn-ea"/>
              </a:rPr>
              <a:t>2012</a:t>
            </a:r>
            <a:r>
              <a:rPr lang="zh-CN" altLang="en-US" b="1" spc="-1" dirty="0" smtClean="0">
                <a:latin typeface="Arial" panose="020B0604020202020204"/>
                <a:ea typeface="微软雅黑" panose="020B0503020204020204" charset="-122"/>
                <a:sym typeface="+mn-ea"/>
              </a:rPr>
              <a:t>年美国）</a:t>
            </a:r>
            <a:endParaRPr lang="en-US" b="0" strike="noStrike" spc="-1" dirty="0">
              <a:solidFill>
                <a:schemeClr val="tx1"/>
              </a:solidFill>
              <a:latin typeface="Arial" panose="020B0604020202020204"/>
            </a:endParaRPr>
          </a:p>
          <a:p>
            <a:pPr algn="l">
              <a:lnSpc>
                <a:spcPct val="100000"/>
              </a:lnSpc>
            </a:pPr>
            <a:endParaRPr lang="en-US" b="0" strike="noStrike" spc="-1" dirty="0">
              <a:solidFill>
                <a:schemeClr val="tx1"/>
              </a:solidFill>
              <a:latin typeface="Arial" panose="020B0604020202020204"/>
            </a:endParaRPr>
          </a:p>
          <a:p>
            <a:pPr algn="l">
              <a:lnSpc>
                <a:spcPct val="150000"/>
              </a:lnSpc>
            </a:pPr>
            <a:r>
              <a:rPr lang="zh-CN" b="1" spc="-1" dirty="0">
                <a:latin typeface="Arial" panose="020B0604020202020204"/>
                <a:ea typeface="黑体" panose="02010609060101010101" pitchFamily="49" charset="-122"/>
                <a:sym typeface="+mn-ea"/>
              </a:rPr>
              <a:t>室内面积达</a:t>
            </a:r>
            <a:r>
              <a:rPr lang="en-US" b="1" spc="-1" dirty="0">
                <a:latin typeface="Arial" panose="020B0604020202020204"/>
                <a:ea typeface="黑体" panose="02010609060101010101" pitchFamily="49" charset="-122"/>
                <a:sym typeface="+mn-ea"/>
              </a:rPr>
              <a:t>2200</a:t>
            </a:r>
            <a:r>
              <a:rPr lang="zh-CN" b="1" spc="-1" dirty="0">
                <a:latin typeface="Arial" panose="020B0604020202020204"/>
                <a:ea typeface="黑体" panose="02010609060101010101" pitchFamily="49" charset="-122"/>
                <a:sym typeface="+mn-ea"/>
              </a:rPr>
              <a:t>平方英尺的乡村别墅，地板上铺着厚厚的地毯。</a:t>
            </a:r>
            <a:endParaRPr lang="en-US" b="0" strike="noStrike" spc="-1" dirty="0">
              <a:solidFill>
                <a:schemeClr val="tx1"/>
              </a:solidFill>
              <a:latin typeface="Arial" panose="020B0604020202020204"/>
            </a:endParaRPr>
          </a:p>
          <a:p>
            <a:pPr algn="l">
              <a:lnSpc>
                <a:spcPct val="150000"/>
              </a:lnSpc>
            </a:pPr>
            <a:r>
              <a:rPr lang="zh-CN" b="1" spc="-1" dirty="0">
                <a:latin typeface="Arial" panose="020B0604020202020204"/>
                <a:ea typeface="黑体" panose="02010609060101010101" pitchFamily="49" charset="-122"/>
                <a:sym typeface="+mn-ea"/>
              </a:rPr>
              <a:t>大客厅里，摆放着</a:t>
            </a:r>
            <a:r>
              <a:rPr lang="en-US" b="1" spc="-1" dirty="0">
                <a:latin typeface="Arial" panose="020B0604020202020204"/>
                <a:ea typeface="黑体" panose="02010609060101010101" pitchFamily="49" charset="-122"/>
                <a:sym typeface="+mn-ea"/>
              </a:rPr>
              <a:t>50</a:t>
            </a:r>
            <a:r>
              <a:rPr lang="zh-CN" b="1" spc="-1" dirty="0">
                <a:latin typeface="Arial" panose="020B0604020202020204"/>
                <a:ea typeface="黑体" panose="02010609060101010101" pitchFamily="49" charset="-122"/>
                <a:sym typeface="+mn-ea"/>
              </a:rPr>
              <a:t>英寸大屏幕电视，卫星电视接收机；</a:t>
            </a:r>
            <a:endParaRPr lang="en-US" b="0" strike="noStrike" spc="-1" dirty="0">
              <a:solidFill>
                <a:schemeClr val="tx1"/>
              </a:solidFill>
              <a:latin typeface="Arial" panose="020B0604020202020204"/>
            </a:endParaRPr>
          </a:p>
          <a:p>
            <a:pPr algn="l">
              <a:lnSpc>
                <a:spcPct val="150000"/>
              </a:lnSpc>
            </a:pPr>
            <a:r>
              <a:rPr lang="zh-CN" b="1" spc="-1" dirty="0">
                <a:latin typeface="Arial" panose="020B0604020202020204"/>
                <a:ea typeface="黑体" panose="02010609060101010101" pitchFamily="49" charset="-122"/>
                <a:sym typeface="+mn-ea"/>
              </a:rPr>
              <a:t>落地玻璃墙边，立着发亮的钢琴；</a:t>
            </a:r>
            <a:endParaRPr lang="en-US" b="0" strike="noStrike" spc="-1" dirty="0">
              <a:solidFill>
                <a:schemeClr val="tx1"/>
              </a:solidFill>
              <a:latin typeface="Arial" panose="020B0604020202020204"/>
            </a:endParaRPr>
          </a:p>
          <a:p>
            <a:pPr algn="l">
              <a:lnSpc>
                <a:spcPct val="150000"/>
              </a:lnSpc>
            </a:pPr>
            <a:r>
              <a:rPr lang="zh-CN" b="1" spc="-1" dirty="0">
                <a:latin typeface="Arial" panose="020B0604020202020204"/>
                <a:ea typeface="黑体" panose="02010609060101010101" pitchFamily="49" charset="-122"/>
                <a:sym typeface="+mn-ea"/>
              </a:rPr>
              <a:t>一面墙的书架，装满了各种农业书籍。</a:t>
            </a:r>
            <a:endParaRPr lang="en-US" b="0" strike="noStrike" spc="-1" dirty="0">
              <a:solidFill>
                <a:schemeClr val="tx1"/>
              </a:solidFill>
              <a:latin typeface="Arial" panose="020B0604020202020204"/>
            </a:endParaRPr>
          </a:p>
          <a:p>
            <a:pPr algn="l">
              <a:lnSpc>
                <a:spcPct val="150000"/>
              </a:lnSpc>
            </a:pPr>
            <a:r>
              <a:rPr lang="zh-CN" b="1" spc="-1" dirty="0">
                <a:latin typeface="Arial" panose="020B0604020202020204"/>
                <a:ea typeface="黑体" panose="02010609060101010101" pitchFamily="49" charset="-122"/>
                <a:sym typeface="+mn-ea"/>
              </a:rPr>
              <a:t>小客厅里，电脑、扫描仪、传真机，两套洗手间，冷热水供应；</a:t>
            </a:r>
            <a:endParaRPr lang="en-US" b="0" strike="noStrike" spc="-1" dirty="0">
              <a:solidFill>
                <a:schemeClr val="tx1"/>
              </a:solidFill>
              <a:latin typeface="Arial" panose="020B0604020202020204"/>
            </a:endParaRPr>
          </a:p>
          <a:p>
            <a:pPr algn="l">
              <a:lnSpc>
                <a:spcPct val="150000"/>
              </a:lnSpc>
            </a:pPr>
            <a:r>
              <a:rPr lang="zh-CN" b="1" spc="-1" dirty="0">
                <a:latin typeface="Arial" panose="020B0604020202020204"/>
                <a:ea typeface="黑体" panose="02010609060101010101" pitchFamily="49" charset="-122"/>
                <a:sym typeface="+mn-ea"/>
              </a:rPr>
              <a:t>室外有一个小型游泳池</a:t>
            </a:r>
            <a:endParaRPr lang="en-US" b="0" strike="noStrike" spc="-1" dirty="0">
              <a:solidFill>
                <a:schemeClr val="tx1"/>
              </a:solidFill>
              <a:latin typeface="Arial" panose="020B0604020202020204"/>
            </a:endParaRPr>
          </a:p>
          <a:p>
            <a:pPr algn="l">
              <a:lnSpc>
                <a:spcPct val="150000"/>
              </a:lnSpc>
            </a:pPr>
            <a:r>
              <a:rPr lang="zh-CN" b="1" spc="-1" dirty="0">
                <a:latin typeface="Arial" panose="020B0604020202020204"/>
                <a:ea typeface="黑体" panose="02010609060101010101" pitchFamily="49" charset="-122"/>
                <a:sym typeface="+mn-ea"/>
              </a:rPr>
              <a:t>黛安娜告诉我，她家在</a:t>
            </a:r>
            <a:r>
              <a:rPr lang="en-US" b="1" spc="-1" dirty="0">
                <a:latin typeface="Arial" panose="020B0604020202020204"/>
                <a:ea typeface="黑体" panose="02010609060101010101" pitchFamily="49" charset="-122"/>
                <a:sym typeface="+mn-ea"/>
              </a:rPr>
              <a:t>75</a:t>
            </a:r>
            <a:r>
              <a:rPr lang="zh-CN" b="1" spc="-1" dirty="0">
                <a:latin typeface="Arial" panose="020B0604020202020204"/>
                <a:ea typeface="黑体" panose="02010609060101010101" pitchFamily="49" charset="-122"/>
                <a:sym typeface="+mn-ea"/>
              </a:rPr>
              <a:t>英里外的风景区有专供度假用的别墅</a:t>
            </a:r>
            <a:endParaRPr lang="en-US" b="0" strike="noStrike" spc="-1" dirty="0">
              <a:solidFill>
                <a:schemeClr val="tx1"/>
              </a:solidFill>
              <a:latin typeface="Arial" panose="020B0604020202020204"/>
            </a:endParaRPr>
          </a:p>
          <a:p>
            <a:pPr algn="l">
              <a:lnSpc>
                <a:spcPct val="150000"/>
              </a:lnSpc>
            </a:pPr>
            <a:r>
              <a:rPr lang="zh-CN" b="1" spc="-1" dirty="0">
                <a:latin typeface="Arial" panose="020B0604020202020204"/>
                <a:ea typeface="黑体" panose="02010609060101010101" pitchFamily="49" charset="-122"/>
                <a:sym typeface="+mn-ea"/>
              </a:rPr>
              <a:t>此外，他们每年还要出游</a:t>
            </a:r>
            <a:r>
              <a:rPr lang="en-US" b="1" spc="-1" dirty="0">
                <a:latin typeface="Arial" panose="020B0604020202020204"/>
                <a:ea typeface="黑体" panose="02010609060101010101" pitchFamily="49" charset="-122"/>
                <a:sym typeface="+mn-ea"/>
              </a:rPr>
              <a:t>10</a:t>
            </a:r>
            <a:r>
              <a:rPr lang="zh-CN" b="1" spc="-1" dirty="0">
                <a:latin typeface="Arial" panose="020B0604020202020204"/>
                <a:ea typeface="黑体" panose="02010609060101010101" pitchFamily="49" charset="-122"/>
                <a:sym typeface="+mn-ea"/>
              </a:rPr>
              <a:t>次</a:t>
            </a:r>
            <a:endParaRPr lang="en-US" b="0" strike="noStrike" spc="-1" dirty="0">
              <a:solidFill>
                <a:schemeClr val="tx1"/>
              </a:solidFill>
              <a:latin typeface="Arial" panose="020B0604020202020204"/>
            </a:endParaRPr>
          </a:p>
          <a:p>
            <a:pPr algn="l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6553170" y="5624640"/>
            <a:ext cx="2133000" cy="27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" name="CustomShape 2"/>
          <p:cNvSpPr/>
          <p:nvPr/>
        </p:nvSpPr>
        <p:spPr>
          <a:xfrm>
            <a:off x="596160" y="514275"/>
            <a:ext cx="8090010" cy="21443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b="0" strike="noStrike" spc="-1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厨房：超大的冰箱、消毒洗碗机、电磁炉、烤箱、微波炉、电动垃圾处理器。、电话、</a:t>
            </a:r>
            <a:r>
              <a:rPr lang="en-US" b="0" strike="noStrike" spc="-1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CD</a:t>
            </a:r>
            <a:r>
              <a:rPr lang="zh-CN" b="0" strike="noStrike" spc="-1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播放机</a:t>
            </a:r>
            <a:endParaRPr lang="en-US" b="0" strike="noStrike" spc="-1" dirty="0">
              <a:solidFill>
                <a:schemeClr val="tx1"/>
              </a:solidFill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en-US" sz="21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en-US" sz="21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en-US" sz="2100" b="0" strike="noStrike" spc="-1" dirty="0">
              <a:latin typeface="Arial" panose="020B0604020202020204"/>
            </a:endParaRPr>
          </a:p>
        </p:txBody>
      </p:sp>
      <p:sp>
        <p:nvSpPr>
          <p:cNvPr id="249" name="CustomShape 7"/>
          <p:cNvSpPr/>
          <p:nvPr/>
        </p:nvSpPr>
        <p:spPr>
          <a:xfrm>
            <a:off x="596160" y="1850310"/>
            <a:ext cx="7781400" cy="135953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sz="2100" b="1" strike="noStrike" spc="-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餐厅</a:t>
            </a:r>
            <a:r>
              <a:rPr lang="en-US" sz="2100" b="1" strike="noStrike" spc="-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  <a:r>
              <a:rPr lang="zh-CN" sz="2100" b="1" strike="noStrike" spc="-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是一面巨大的落地玻璃窗，可以看到茂密的树林和广阔的田园</a:t>
            </a:r>
            <a:r>
              <a:rPr lang="en-US" sz="2100" b="1" strike="noStrike" spc="-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sz="2100" b="1" strike="noStrike" spc="-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突然几十只梅花鹿闯入了视线</a:t>
            </a:r>
            <a:endParaRPr lang="en-US" sz="2100" b="0" strike="noStrike" spc="-1" dirty="0">
              <a:solidFill>
                <a:schemeClr val="tx1"/>
              </a:solidFill>
              <a:latin typeface="Arial" panose="020B0604020202020204"/>
            </a:endParaRPr>
          </a:p>
          <a:p>
            <a:pPr algn="l">
              <a:lnSpc>
                <a:spcPct val="150000"/>
              </a:lnSpc>
            </a:pPr>
            <a:endParaRPr lang="en-US" sz="2100" b="0" strike="noStrike" spc="-1" dirty="0">
              <a:solidFill>
                <a:schemeClr val="tx1"/>
              </a:solidFill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3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0" dur="3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REFSHAPE" val="812005644"/>
  <p:tag name="KSO_WM_UNIT_PLACING_PICTURE_USER_VIEWPORT" val="{&quot;height&quot;:9720,&quot;width&quot;:15360}"/>
</p:tagLst>
</file>

<file path=ppt/tags/tag2.xml><?xml version="1.0" encoding="utf-8"?>
<p:tagLst xmlns:p="http://schemas.openxmlformats.org/presentationml/2006/main">
  <p:tag name="REFSHAPE" val="49279691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544_4*l_h_f*1_1_1"/>
  <p:tag name="KSO_WM_TEMPLATE_CATEGORY" val="custom"/>
  <p:tag name="KSO_WM_TEMPLATE_INDEX" val="20202544"/>
  <p:tag name="KSO_WM_UNIT_LAYERLEVEL" val="1_1_1"/>
  <p:tag name="KSO_WM_TAG_VERSION" val="1.0"/>
  <p:tag name="KSO_WM_BEAUTIFY_FLAG" val="#wm#"/>
  <p:tag name="KSO_WM_UNIT_PRESET_TEXT" val="单击此处添加文本具体内容"/>
  <p:tag name="KSO_WM_UNIT_NOCLEAR" val="0"/>
  <p:tag name="KSO_WM_UNIT_VALUE" val="20"/>
  <p:tag name="KSO_WM_DIAGRAM_GROUP_CODE" val="l1-1"/>
  <p:tag name="KSO_WM_UNIT_TYPE" val="l_h_f"/>
  <p:tag name="KSO_WM_UNIT_INDEX" val="1_1_1"/>
  <p:tag name="KSO_WM_UNIT_TEXT_FILL_FORE_SCHEMECOLOR_INDEX" val="5"/>
  <p:tag name="KSO_WM_UNIT_TEXT_FILL_TYPE" val="1"/>
  <p:tag name="KSO_WM_UNIT_USESOURCEFORMAT_APPLY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544_4*l_h_f*1_1_1"/>
  <p:tag name="KSO_WM_TEMPLATE_CATEGORY" val="custom"/>
  <p:tag name="KSO_WM_TEMPLATE_INDEX" val="20202544"/>
  <p:tag name="KSO_WM_UNIT_LAYERLEVEL" val="1_1_1"/>
  <p:tag name="KSO_WM_TAG_VERSION" val="1.0"/>
  <p:tag name="KSO_WM_BEAUTIFY_FLAG" val="#wm#"/>
  <p:tag name="KSO_WM_UNIT_PRESET_TEXT" val="单击此处添加文本具体内容"/>
  <p:tag name="KSO_WM_UNIT_NOCLEAR" val="0"/>
  <p:tag name="KSO_WM_UNIT_VALUE" val="20"/>
  <p:tag name="KSO_WM_DIAGRAM_GROUP_CODE" val="l1-1"/>
  <p:tag name="KSO_WM_UNIT_TYPE" val="l_h_f"/>
  <p:tag name="KSO_WM_UNIT_INDEX" val="1_1_1"/>
  <p:tag name="KSO_WM_UNIT_TEXT_FILL_FORE_SCHEMECOLOR_INDEX" val="5"/>
  <p:tag name="KSO_WM_UNIT_TEXT_FILL_TYPE" val="1"/>
  <p:tag name="KSO_WM_UNIT_USESOURCEFORMAT_APPLY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544_4*l_h_f*1_1_1"/>
  <p:tag name="KSO_WM_TEMPLATE_CATEGORY" val="custom"/>
  <p:tag name="KSO_WM_TEMPLATE_INDEX" val="20202544"/>
  <p:tag name="KSO_WM_UNIT_LAYERLEVEL" val="1_1_1"/>
  <p:tag name="KSO_WM_TAG_VERSION" val="1.0"/>
  <p:tag name="KSO_WM_BEAUTIFY_FLAG" val="#wm#"/>
  <p:tag name="KSO_WM_UNIT_PRESET_TEXT" val="单击此处添加文本具体内容"/>
  <p:tag name="KSO_WM_UNIT_NOCLEAR" val="0"/>
  <p:tag name="KSO_WM_UNIT_VALUE" val="20"/>
  <p:tag name="KSO_WM_DIAGRAM_GROUP_CODE" val="l1-1"/>
  <p:tag name="KSO_WM_UNIT_TYPE" val="l_h_f"/>
  <p:tag name="KSO_WM_UNIT_INDEX" val="1_1_1"/>
  <p:tag name="KSO_WM_UNIT_TEXT_FILL_FORE_SCHEMECOLOR_INDEX" val="5"/>
  <p:tag name="KSO_WM_UNIT_TEXT_FILL_TYPE" val="1"/>
  <p:tag name="KSO_WM_UNIT_USESOURCEFORMAT_APPLY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544_4*l_h_f*1_1_1"/>
  <p:tag name="KSO_WM_TEMPLATE_CATEGORY" val="custom"/>
  <p:tag name="KSO_WM_TEMPLATE_INDEX" val="20202544"/>
  <p:tag name="KSO_WM_UNIT_LAYERLEVEL" val="1_1_1"/>
  <p:tag name="KSO_WM_TAG_VERSION" val="1.0"/>
  <p:tag name="KSO_WM_BEAUTIFY_FLAG" val="#wm#"/>
  <p:tag name="KSO_WM_UNIT_PRESET_TEXT" val="单击此处添加文本具体内容"/>
  <p:tag name="KSO_WM_UNIT_NOCLEAR" val="0"/>
  <p:tag name="KSO_WM_UNIT_VALUE" val="20"/>
  <p:tag name="KSO_WM_DIAGRAM_GROUP_CODE" val="l1-1"/>
  <p:tag name="KSO_WM_UNIT_TYPE" val="l_h_f"/>
  <p:tag name="KSO_WM_UNIT_INDEX" val="1_1_1"/>
  <p:tag name="KSO_WM_UNIT_TEXT_FILL_FORE_SCHEMECOLOR_INDEX" val="5"/>
  <p:tag name="KSO_WM_UNIT_TEXT_FILL_TYPE" val="1"/>
  <p:tag name="KSO_WM_UNIT_USESOURCEFORMAT_APPLY" val="1"/>
</p:tagLst>
</file>

<file path=ppt/tags/tag7.xml><?xml version="1.0" encoding="utf-8"?>
<p:tagLst xmlns:p="http://schemas.openxmlformats.org/presentationml/2006/main">
  <p:tag name="KSO_WM_UNIT_TABLE_BEAUTIFY" val="smartTable{d1b837d9-2585-4115-a49f-e31dcbbb725a}"/>
</p:tagLst>
</file>

<file path=ppt/tags/tag8.xml><?xml version="1.0" encoding="utf-8"?>
<p:tagLst xmlns:p="http://schemas.openxmlformats.org/presentationml/2006/main">
  <p:tag name="REFSHAPE" val="836139924"/>
  <p:tag name="KSO_WM_UNIT_PLACING_PICTURE_USER_VIEWPORT" val="{&quot;height&quot;:11889,&quot;width&quot;:10148}"/>
</p:tagLst>
</file>

<file path=ppt/tags/tag9.xml><?xml version="1.0" encoding="utf-8"?>
<p:tagLst xmlns:p="http://schemas.openxmlformats.org/presentationml/2006/main">
  <p:tag name="COMMONDATA" val="eyJoZGlkIjoiNmViNmFjNWQwZmU0NWFlMjg5ZmVmZTVmZDE2ZTFlNTgifQ=="/>
</p:tagLst>
</file>

<file path=ppt/theme/theme1.xml><?xml version="1.0" encoding="utf-8"?>
<a:theme xmlns:a="http://schemas.openxmlformats.org/drawingml/2006/main" name="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FF">
            <a:alpha val="70999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none" lIns="90170" tIns="46990" rIns="90170" bIns="4699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>
            <a:alpha val="70999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none" lIns="90170" tIns="46990" rIns="90170" bIns="4699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Designs\Soaring.pot</Template>
  <TotalTime>0</TotalTime>
  <Words>4037</Words>
  <Application>WPS 演示</Application>
  <PresentationFormat>全屏显示(4:3)</PresentationFormat>
  <Paragraphs>442</Paragraphs>
  <Slides>60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7</vt:i4>
      </vt:variant>
      <vt:variant>
        <vt:lpstr>幻灯片标题</vt:lpstr>
      </vt:variant>
      <vt:variant>
        <vt:i4>60</vt:i4>
      </vt:variant>
    </vt:vector>
  </HeadingPairs>
  <TitlesOfParts>
    <vt:vector size="80" baseType="lpstr">
      <vt:lpstr>Arial</vt:lpstr>
      <vt:lpstr>宋体</vt:lpstr>
      <vt:lpstr>Wingdings</vt:lpstr>
      <vt:lpstr>Times New Roman</vt:lpstr>
      <vt:lpstr>黑体</vt:lpstr>
      <vt:lpstr>Arial</vt:lpstr>
      <vt:lpstr>微软雅黑</vt:lpstr>
      <vt:lpstr>Arial Unicode MS</vt:lpstr>
      <vt:lpstr>Calibri</vt:lpstr>
      <vt:lpstr>方正小标宋简体</vt:lpstr>
      <vt:lpstr>方正粗黑宋简体</vt:lpstr>
      <vt:lpstr>仿宋</vt:lpstr>
      <vt:lpstr>Soaring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Administrator</cp:lastModifiedBy>
  <cp:revision>402</cp:revision>
  <dcterms:created xsi:type="dcterms:W3CDTF">2004-03-15T09:11:00Z</dcterms:created>
  <dcterms:modified xsi:type="dcterms:W3CDTF">2022-08-27T02:04:29Z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2052-11.1.0.9021</vt:lpwstr>
  </property>
  <property fmtid="{D5CDD505-2E9C-101B-9397-08002B2CF9AE}" pid="3" name="ICV">
    <vt:lpwstr>E0900C22FD464158823935310665C10C</vt:lpwstr>
  </property>
</Properties>
</file>