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9"/>
  </p:notesMasterIdLst>
  <p:sldIdLst>
    <p:sldId id="256" r:id="rId2"/>
    <p:sldId id="257" r:id="rId3"/>
    <p:sldId id="295" r:id="rId4"/>
    <p:sldId id="258" r:id="rId5"/>
    <p:sldId id="263" r:id="rId6"/>
    <p:sldId id="259" r:id="rId7"/>
    <p:sldId id="260" r:id="rId8"/>
    <p:sldId id="262" r:id="rId9"/>
    <p:sldId id="273" r:id="rId10"/>
    <p:sldId id="276" r:id="rId11"/>
    <p:sldId id="275" r:id="rId12"/>
    <p:sldId id="267" r:id="rId13"/>
    <p:sldId id="277" r:id="rId14"/>
    <p:sldId id="278" r:id="rId15"/>
    <p:sldId id="279" r:id="rId16"/>
    <p:sldId id="280" r:id="rId17"/>
    <p:sldId id="281" r:id="rId18"/>
    <p:sldId id="268" r:id="rId19"/>
    <p:sldId id="287" r:id="rId20"/>
    <p:sldId id="293" r:id="rId21"/>
    <p:sldId id="294" r:id="rId22"/>
    <p:sldId id="292" r:id="rId23"/>
    <p:sldId id="454" r:id="rId24"/>
    <p:sldId id="311" r:id="rId25"/>
    <p:sldId id="312" r:id="rId26"/>
    <p:sldId id="447" r:id="rId27"/>
    <p:sldId id="315" r:id="rId28"/>
    <p:sldId id="316" r:id="rId29"/>
    <p:sldId id="318" r:id="rId30"/>
    <p:sldId id="336" r:id="rId31"/>
    <p:sldId id="337" r:id="rId32"/>
    <p:sldId id="319" r:id="rId33"/>
    <p:sldId id="321" r:id="rId34"/>
    <p:sldId id="323" r:id="rId35"/>
    <p:sldId id="327" r:id="rId36"/>
    <p:sldId id="329" r:id="rId37"/>
    <p:sldId id="333" r:id="rId38"/>
    <p:sldId id="326" r:id="rId39"/>
    <p:sldId id="334" r:id="rId40"/>
    <p:sldId id="314" r:id="rId41"/>
    <p:sldId id="283" r:id="rId42"/>
    <p:sldId id="446" r:id="rId43"/>
    <p:sldId id="289" r:id="rId44"/>
    <p:sldId id="339" r:id="rId45"/>
    <p:sldId id="453" r:id="rId46"/>
    <p:sldId id="343" r:id="rId47"/>
    <p:sldId id="342" r:id="rId48"/>
    <p:sldId id="282" r:id="rId49"/>
    <p:sldId id="350" r:id="rId50"/>
    <p:sldId id="352" r:id="rId51"/>
    <p:sldId id="344" r:id="rId52"/>
    <p:sldId id="348" r:id="rId53"/>
    <p:sldId id="421" r:id="rId54"/>
    <p:sldId id="422" r:id="rId55"/>
    <p:sldId id="347" r:id="rId56"/>
    <p:sldId id="420" r:id="rId57"/>
    <p:sldId id="349" r:id="rId58"/>
    <p:sldId id="345" r:id="rId59"/>
    <p:sldId id="346" r:id="rId60"/>
    <p:sldId id="424" r:id="rId61"/>
    <p:sldId id="425" r:id="rId62"/>
    <p:sldId id="423" r:id="rId63"/>
    <p:sldId id="361" r:id="rId64"/>
    <p:sldId id="426" r:id="rId65"/>
    <p:sldId id="427" r:id="rId66"/>
    <p:sldId id="430" r:id="rId67"/>
    <p:sldId id="428" r:id="rId68"/>
    <p:sldId id="429" r:id="rId69"/>
    <p:sldId id="431" r:id="rId70"/>
    <p:sldId id="433" r:id="rId71"/>
    <p:sldId id="434" r:id="rId72"/>
    <p:sldId id="435" r:id="rId73"/>
    <p:sldId id="418" r:id="rId74"/>
    <p:sldId id="419" r:id="rId75"/>
    <p:sldId id="438" r:id="rId76"/>
    <p:sldId id="441" r:id="rId77"/>
    <p:sldId id="444" r:id="rId78"/>
    <p:sldId id="451" r:id="rId79"/>
    <p:sldId id="452" r:id="rId80"/>
    <p:sldId id="448" r:id="rId81"/>
    <p:sldId id="449" r:id="rId82"/>
    <p:sldId id="450" r:id="rId83"/>
    <p:sldId id="455" r:id="rId84"/>
    <p:sldId id="456" r:id="rId85"/>
    <p:sldId id="457" r:id="rId86"/>
    <p:sldId id="458" r:id="rId87"/>
    <p:sldId id="417" r:id="rId88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99FFCC"/>
    <a:srgbClr val="FF99FF"/>
    <a:srgbClr val="DDFAC2"/>
    <a:srgbClr val="97F046"/>
    <a:srgbClr val="006C31"/>
    <a:srgbClr val="C9F79F"/>
    <a:srgbClr val="FF66CC"/>
    <a:srgbClr val="EBFCDC"/>
    <a:srgbClr val="B8E0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088" autoAdjust="0"/>
    <p:restoredTop sz="91788" autoAdjust="0"/>
  </p:normalViewPr>
  <p:slideViewPr>
    <p:cSldViewPr>
      <p:cViewPr varScale="1">
        <p:scale>
          <a:sx n="59" d="100"/>
          <a:sy n="59" d="100"/>
        </p:scale>
        <p:origin x="1544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171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17CCD1-EA4C-4C74-9A34-558C816E36B9}" type="datetimeFigureOut">
              <a:rPr lang="zh-CN" altLang="en-US" smtClean="0"/>
              <a:pPr/>
              <a:t>2021/9/14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31DE2F-D846-4A49-BE52-0FC775FBDE4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baike.so.com/doc/1415866-1496731.html" TargetMode="External"/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baike.so.com/doc/6207579-6420846.html" TargetMode="External"/><Relationship Id="rId5" Type="http://schemas.openxmlformats.org/officeDocument/2006/relationships/hyperlink" Target="http://baike.so.com/doc/6024646-6237643.html" TargetMode="External"/><Relationship Id="rId4" Type="http://schemas.openxmlformats.org/officeDocument/2006/relationships/hyperlink" Target="http://baike.so.com/doc/5846093-6058930.html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31DE2F-D846-4A49-BE52-0FC775FBDE41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0252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31DE2F-D846-4A49-BE52-0FC775FBDE41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5940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1DE2F-D846-4A49-BE52-0FC775FBDE41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31DE2F-D846-4A49-BE52-0FC775FBDE41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2925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1DE2F-D846-4A49-BE52-0FC775FBDE41}" type="slidenum">
              <a:rPr lang="zh-CN" altLang="en-US" smtClean="0"/>
              <a:pPr/>
              <a:t>57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原是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拉丁文</a:t>
            </a:r>
            <a:r>
              <a:rPr lang="en-US" altLang="zh-CN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"</a:t>
            </a:r>
            <a:r>
              <a:rPr lang="zh-CN" alt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细小的花鞋</a:t>
            </a:r>
            <a:r>
              <a:rPr lang="en-US" altLang="zh-CN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"</a:t>
            </a:r>
            <a:r>
              <a:rPr lang="zh-CN" alt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的意思。当它最初出生于南美洲安第斯山区时，当地的老乡们对它并不好感，认为它是一个不愿与人沟通的</a:t>
            </a:r>
            <a:r>
              <a:rPr lang="en-US" altLang="zh-CN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"</a:t>
            </a:r>
            <a:r>
              <a:rPr lang="zh-CN" alt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鼓气袋</a:t>
            </a:r>
            <a:r>
              <a:rPr lang="en-US" altLang="zh-CN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"</a:t>
            </a:r>
            <a:r>
              <a:rPr lang="zh-CN" alt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，除了孩子们从野外摘来玩耍外，多数成年人对它均不屑一顾。谁料后来有人把它形容为</a:t>
            </a:r>
            <a:r>
              <a:rPr lang="en-US" altLang="zh-CN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"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4"/>
              </a:rPr>
              <a:t>荷包</a:t>
            </a:r>
            <a:r>
              <a:rPr lang="en-US" altLang="zh-CN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"</a:t>
            </a:r>
            <a:r>
              <a:rPr lang="zh-CN" alt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之后，当地土人的观念就彻底更新了。的确，自从荷包花问世以来，在国际花卉市场上它一直无往而不胜，很快传播到世界各国，成为家庭室内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5"/>
              </a:rPr>
              <a:t>盆花</a:t>
            </a:r>
            <a:r>
              <a:rPr lang="zh-CN" alt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的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6"/>
              </a:rPr>
              <a:t>新秀</a:t>
            </a:r>
            <a:r>
              <a:rPr lang="zh-CN" alt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1DE2F-D846-4A49-BE52-0FC775FBDE41}" type="slidenum">
              <a:rPr lang="zh-CN" altLang="en-US" smtClean="0"/>
              <a:pPr/>
              <a:t>64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2021/9/14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2021/9/14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2021/9/14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2021/9/14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2021/9/14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2021/9/14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2021/9/14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2021/9/14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2021/9/14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2021/9/14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2021/9/14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2021/9/14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7.jpeg"/><Relationship Id="rId7" Type="http://schemas.openxmlformats.org/officeDocument/2006/relationships/hyperlink" Target="http://www.hebeisun.net/prod_view.asp?sid=2424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11" Type="http://schemas.openxmlformats.org/officeDocument/2006/relationships/image" Target="../media/image44.jpeg"/><Relationship Id="rId5" Type="http://schemas.openxmlformats.org/officeDocument/2006/relationships/image" Target="../media/image39.jpeg"/><Relationship Id="rId10" Type="http://schemas.openxmlformats.org/officeDocument/2006/relationships/image" Target="../media/image43.jpeg"/><Relationship Id="rId4" Type="http://schemas.openxmlformats.org/officeDocument/2006/relationships/image" Target="../media/image38.jpeg"/><Relationship Id="rId9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hyperlink" Target="http://bbs.agronet.com.cn/PostAttachment.aspx?PostID=6612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png"/><Relationship Id="rId4" Type="http://schemas.openxmlformats.org/officeDocument/2006/relationships/image" Target="../media/image93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12" Type="http://schemas.openxmlformats.org/officeDocument/2006/relationships/image" Target="../media/image105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eg"/><Relationship Id="rId11" Type="http://schemas.openxmlformats.org/officeDocument/2006/relationships/image" Target="../media/image104.jpeg"/><Relationship Id="rId5" Type="http://schemas.openxmlformats.org/officeDocument/2006/relationships/image" Target="../media/image98.jpeg"/><Relationship Id="rId10" Type="http://schemas.openxmlformats.org/officeDocument/2006/relationships/image" Target="../media/image103.jpeg"/><Relationship Id="rId4" Type="http://schemas.openxmlformats.org/officeDocument/2006/relationships/image" Target="../media/image97.jpeg"/><Relationship Id="rId9" Type="http://schemas.openxmlformats.org/officeDocument/2006/relationships/image" Target="../media/image10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emf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7" Type="http://schemas.openxmlformats.org/officeDocument/2006/relationships/image" Target="../media/image132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7" Type="http://schemas.openxmlformats.org/officeDocument/2006/relationships/image" Target="../media/image137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jpeg"/><Relationship Id="rId5" Type="http://schemas.openxmlformats.org/officeDocument/2006/relationships/hyperlink" Target="https://baike.baidu.com/item/%E5%8C%85%E8%A2%B1%E8%8A%B1" TargetMode="External"/><Relationship Id="rId4" Type="http://schemas.openxmlformats.org/officeDocument/2006/relationships/image" Target="../media/image13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jpeg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8.jpeg"/><Relationship Id="rId5" Type="http://schemas.openxmlformats.org/officeDocument/2006/relationships/image" Target="../media/image157.jpeg"/><Relationship Id="rId4" Type="http://schemas.openxmlformats.org/officeDocument/2006/relationships/image" Target="../media/image15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3.jpeg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7" Type="http://schemas.openxmlformats.org/officeDocument/2006/relationships/image" Target="../media/image169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8.jpeg"/><Relationship Id="rId5" Type="http://schemas.openxmlformats.org/officeDocument/2006/relationships/image" Target="../media/image167.jpeg"/><Relationship Id="rId4" Type="http://schemas.openxmlformats.org/officeDocument/2006/relationships/image" Target="../media/image16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www.yuanlin.com/b2b/Product/2006-12/2006121493010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jpeg"/><Relationship Id="rId3" Type="http://schemas.openxmlformats.org/officeDocument/2006/relationships/image" Target="../media/image173.jpeg"/><Relationship Id="rId7" Type="http://schemas.openxmlformats.org/officeDocument/2006/relationships/image" Target="../media/image177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6.jpeg"/><Relationship Id="rId5" Type="http://schemas.openxmlformats.org/officeDocument/2006/relationships/image" Target="../media/image175.jpeg"/><Relationship Id="rId10" Type="http://schemas.openxmlformats.org/officeDocument/2006/relationships/image" Target="../media/image180.jpeg"/><Relationship Id="rId4" Type="http://schemas.openxmlformats.org/officeDocument/2006/relationships/image" Target="../media/image174.jpeg"/><Relationship Id="rId9" Type="http://schemas.openxmlformats.org/officeDocument/2006/relationships/image" Target="../media/image17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4.jpeg"/><Relationship Id="rId5" Type="http://schemas.openxmlformats.org/officeDocument/2006/relationships/image" Target="../media/image183.jpeg"/><Relationship Id="rId4" Type="http://schemas.openxmlformats.org/officeDocument/2006/relationships/image" Target="../media/image18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0.jpeg"/><Relationship Id="rId4" Type="http://schemas.openxmlformats.org/officeDocument/2006/relationships/image" Target="../media/image189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4.jpeg"/><Relationship Id="rId4" Type="http://schemas.openxmlformats.org/officeDocument/2006/relationships/image" Target="../media/image19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9.jpeg"/><Relationship Id="rId5" Type="http://schemas.openxmlformats.org/officeDocument/2006/relationships/image" Target="../media/image198.jpeg"/><Relationship Id="rId4" Type="http://schemas.openxmlformats.org/officeDocument/2006/relationships/image" Target="../media/image19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6.png"/><Relationship Id="rId5" Type="http://schemas.openxmlformats.org/officeDocument/2006/relationships/image" Target="../media/image205.jpeg"/><Relationship Id="rId4" Type="http://schemas.openxmlformats.org/officeDocument/2006/relationships/image" Target="../media/image20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2.png"/><Relationship Id="rId4" Type="http://schemas.openxmlformats.org/officeDocument/2006/relationships/image" Target="../media/image21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9.jpeg"/><Relationship Id="rId4" Type="http://schemas.openxmlformats.org/officeDocument/2006/relationships/image" Target="../media/image218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eg"/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4.jpeg"/><Relationship Id="rId5" Type="http://schemas.openxmlformats.org/officeDocument/2006/relationships/image" Target="../media/image223.jpeg"/><Relationship Id="rId4" Type="http://schemas.openxmlformats.org/officeDocument/2006/relationships/image" Target="../media/image222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eg"/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8.jpeg"/><Relationship Id="rId4" Type="http://schemas.openxmlformats.org/officeDocument/2006/relationships/image" Target="../media/image227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1.jpeg"/><Relationship Id="rId4" Type="http://schemas.openxmlformats.org/officeDocument/2006/relationships/image" Target="../media/image230.jpe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8.jpeg"/><Relationship Id="rId3" Type="http://schemas.openxmlformats.org/officeDocument/2006/relationships/image" Target="../media/image233.jpeg"/><Relationship Id="rId7" Type="http://schemas.openxmlformats.org/officeDocument/2006/relationships/image" Target="../media/image237.jpeg"/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6.jpeg"/><Relationship Id="rId5" Type="http://schemas.openxmlformats.org/officeDocument/2006/relationships/image" Target="../media/image235.jpeg"/><Relationship Id="rId10" Type="http://schemas.openxmlformats.org/officeDocument/2006/relationships/image" Target="../media/image240.jpeg"/><Relationship Id="rId4" Type="http://schemas.openxmlformats.org/officeDocument/2006/relationships/image" Target="../media/image234.jpeg"/><Relationship Id="rId9" Type="http://schemas.openxmlformats.org/officeDocument/2006/relationships/image" Target="../media/image239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jpeg"/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3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jpeg"/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6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jpeg"/><Relationship Id="rId2" Type="http://schemas.openxmlformats.org/officeDocument/2006/relationships/image" Target="../media/image2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1.jpeg"/><Relationship Id="rId5" Type="http://schemas.openxmlformats.org/officeDocument/2006/relationships/image" Target="../media/image250.jpeg"/><Relationship Id="rId4" Type="http://schemas.openxmlformats.org/officeDocument/2006/relationships/image" Target="../media/image249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0.jpeg"/><Relationship Id="rId7" Type="http://schemas.openxmlformats.org/officeDocument/2006/relationships/image" Target="../media/image1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hyperlink" Target="http://www.163.bz/Get/llgx/112613443.htm" TargetMode="External"/><Relationship Id="rId4" Type="http://schemas.openxmlformats.org/officeDocument/2006/relationships/image" Target="../media/image11.jpe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9.jpeg"/><Relationship Id="rId3" Type="http://schemas.openxmlformats.org/officeDocument/2006/relationships/image" Target="../media/image254.jpeg"/><Relationship Id="rId7" Type="http://schemas.openxmlformats.org/officeDocument/2006/relationships/image" Target="../media/image258.jpeg"/><Relationship Id="rId2" Type="http://schemas.openxmlformats.org/officeDocument/2006/relationships/image" Target="../media/image2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7.jpeg"/><Relationship Id="rId5" Type="http://schemas.openxmlformats.org/officeDocument/2006/relationships/image" Target="../media/image256.jpeg"/><Relationship Id="rId10" Type="http://schemas.openxmlformats.org/officeDocument/2006/relationships/image" Target="../media/image261.jpeg"/><Relationship Id="rId4" Type="http://schemas.openxmlformats.org/officeDocument/2006/relationships/image" Target="../media/image255.jpeg"/><Relationship Id="rId9" Type="http://schemas.openxmlformats.org/officeDocument/2006/relationships/image" Target="../media/image260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jpeg"/><Relationship Id="rId2" Type="http://schemas.openxmlformats.org/officeDocument/2006/relationships/image" Target="../media/image2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4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jpeg"/><Relationship Id="rId2" Type="http://schemas.openxmlformats.org/officeDocument/2006/relationships/image" Target="../media/image2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9.png"/><Relationship Id="rId5" Type="http://schemas.openxmlformats.org/officeDocument/2006/relationships/image" Target="../media/image268.jpeg"/><Relationship Id="rId4" Type="http://schemas.openxmlformats.org/officeDocument/2006/relationships/image" Target="../media/image26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jpeg"/><Relationship Id="rId2" Type="http://schemas.openxmlformats.org/officeDocument/2006/relationships/image" Target="../media/image270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jpeg"/><Relationship Id="rId2" Type="http://schemas.openxmlformats.org/officeDocument/2006/relationships/image" Target="../media/image27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5.jpeg"/><Relationship Id="rId4" Type="http://schemas.openxmlformats.org/officeDocument/2006/relationships/image" Target="../media/image274.jpe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2.jpeg"/><Relationship Id="rId3" Type="http://schemas.openxmlformats.org/officeDocument/2006/relationships/image" Target="../media/image277.jpeg"/><Relationship Id="rId7" Type="http://schemas.openxmlformats.org/officeDocument/2006/relationships/image" Target="../media/image281.png"/><Relationship Id="rId2" Type="http://schemas.openxmlformats.org/officeDocument/2006/relationships/image" Target="../media/image2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0.jpeg"/><Relationship Id="rId5" Type="http://schemas.openxmlformats.org/officeDocument/2006/relationships/image" Target="../media/image279.jpeg"/><Relationship Id="rId4" Type="http://schemas.openxmlformats.org/officeDocument/2006/relationships/image" Target="../media/image278.jpe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9.jpeg"/><Relationship Id="rId3" Type="http://schemas.openxmlformats.org/officeDocument/2006/relationships/image" Target="../media/image284.jpeg"/><Relationship Id="rId7" Type="http://schemas.openxmlformats.org/officeDocument/2006/relationships/image" Target="../media/image288.jpeg"/><Relationship Id="rId2" Type="http://schemas.openxmlformats.org/officeDocument/2006/relationships/image" Target="../media/image2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7.jpeg"/><Relationship Id="rId5" Type="http://schemas.openxmlformats.org/officeDocument/2006/relationships/image" Target="../media/image286.jpeg"/><Relationship Id="rId4" Type="http://schemas.openxmlformats.org/officeDocument/2006/relationships/image" Target="../media/image285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jpeg"/><Relationship Id="rId7" Type="http://schemas.openxmlformats.org/officeDocument/2006/relationships/image" Target="../media/image295.jpeg"/><Relationship Id="rId2" Type="http://schemas.openxmlformats.org/officeDocument/2006/relationships/image" Target="../media/image2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4.jpeg"/><Relationship Id="rId5" Type="http://schemas.openxmlformats.org/officeDocument/2006/relationships/image" Target="../media/image293.jpeg"/><Relationship Id="rId4" Type="http://schemas.openxmlformats.org/officeDocument/2006/relationships/image" Target="../media/image292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png"/><Relationship Id="rId2" Type="http://schemas.openxmlformats.org/officeDocument/2006/relationships/image" Target="../media/image296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jpeg"/><Relationship Id="rId2" Type="http://schemas.openxmlformats.org/officeDocument/2006/relationships/image" Target="../media/image2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3.png"/><Relationship Id="rId5" Type="http://schemas.openxmlformats.org/officeDocument/2006/relationships/image" Target="../media/image302.png"/><Relationship Id="rId4" Type="http://schemas.openxmlformats.org/officeDocument/2006/relationships/image" Target="../media/image30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5.png"/><Relationship Id="rId2" Type="http://schemas.openxmlformats.org/officeDocument/2006/relationships/image" Target="../media/image3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8.png"/><Relationship Id="rId5" Type="http://schemas.openxmlformats.org/officeDocument/2006/relationships/image" Target="../media/image307.png"/><Relationship Id="rId4" Type="http://schemas.openxmlformats.org/officeDocument/2006/relationships/image" Target="../media/image306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30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3.png"/><Relationship Id="rId5" Type="http://schemas.openxmlformats.org/officeDocument/2006/relationships/image" Target="../media/image312.png"/><Relationship Id="rId4" Type="http://schemas.openxmlformats.org/officeDocument/2006/relationships/image" Target="../media/image31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5.png"/><Relationship Id="rId2" Type="http://schemas.openxmlformats.org/officeDocument/2006/relationships/image" Target="../media/image3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6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png"/><Relationship Id="rId2" Type="http://schemas.openxmlformats.org/officeDocument/2006/relationships/image" Target="../media/image3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9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矩形 6"/>
          <p:cNvSpPr>
            <a:spLocks noChangeArrowheads="1"/>
          </p:cNvSpPr>
          <p:nvPr/>
        </p:nvSpPr>
        <p:spPr bwMode="auto">
          <a:xfrm>
            <a:off x="2071670" y="692696"/>
            <a:ext cx="4714908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4400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  <a:cs typeface="Times New Roman" pitchFamily="18" charset="0"/>
              </a:rPr>
              <a:t>《</a:t>
            </a:r>
            <a:r>
              <a:rPr lang="zh-CN" altLang="en-US" sz="4400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  <a:cs typeface="Times New Roman" pitchFamily="18" charset="0"/>
              </a:rPr>
              <a:t>观赏园艺学</a:t>
            </a:r>
            <a:r>
              <a:rPr lang="en-US" altLang="zh-CN" sz="4400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  <a:cs typeface="Times New Roman" pitchFamily="18" charset="0"/>
              </a:rPr>
              <a:t>A2》</a:t>
            </a:r>
            <a:endParaRPr lang="zh-CN" altLang="en-US" sz="4400" dirty="0">
              <a:solidFill>
                <a:srgbClr val="0000CC"/>
              </a:solidFill>
              <a:latin typeface="华文楷体" pitchFamily="2" charset="-122"/>
              <a:ea typeface="华文楷体" pitchFamily="2" charset="-122"/>
              <a:cs typeface="Times New Roman" pitchFamily="18" charset="0"/>
            </a:endParaRPr>
          </a:p>
        </p:txBody>
      </p:sp>
      <p:sp>
        <p:nvSpPr>
          <p:cNvPr id="16388" name="矩形 4"/>
          <p:cNvSpPr>
            <a:spLocks noChangeArrowheads="1"/>
          </p:cNvSpPr>
          <p:nvPr/>
        </p:nvSpPr>
        <p:spPr bwMode="auto">
          <a:xfrm>
            <a:off x="152400" y="5618163"/>
            <a:ext cx="891540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2800" dirty="0">
                <a:solidFill>
                  <a:srgbClr val="0000CC"/>
                </a:solidFill>
                <a:latin typeface="隶书" pitchFamily="49" charset="-122"/>
                <a:ea typeface="隶书" pitchFamily="49" charset="-122"/>
              </a:rPr>
              <a:t>孙 </a:t>
            </a:r>
            <a:r>
              <a:rPr lang="zh-CN" altLang="en-US" sz="2800">
                <a:solidFill>
                  <a:srgbClr val="0000CC"/>
                </a:solidFill>
                <a:latin typeface="隶书" pitchFamily="49" charset="-122"/>
                <a:ea typeface="隶书" pitchFamily="49" charset="-122"/>
              </a:rPr>
              <a:t>霞  教授</a:t>
            </a:r>
            <a:br>
              <a:rPr lang="en-US" altLang="zh-CN" sz="2800" b="1" dirty="0">
                <a:solidFill>
                  <a:srgbClr val="0000CC"/>
                </a:solidFill>
                <a:latin typeface="隶书" pitchFamily="49" charset="-122"/>
                <a:ea typeface="隶书" pitchFamily="49" charset="-122"/>
              </a:rPr>
            </a:br>
            <a:r>
              <a:rPr lang="zh-CN" altLang="en-US" sz="2800" dirty="0">
                <a:solidFill>
                  <a:srgbClr val="0000CC"/>
                </a:solidFill>
                <a:latin typeface="隶书" pitchFamily="49" charset="-122"/>
                <a:ea typeface="隶书" pitchFamily="49" charset="-122"/>
              </a:rPr>
              <a:t>园艺科学与工程学院观赏园艺系 </a:t>
            </a:r>
            <a:r>
              <a:rPr lang="en-US" altLang="zh-CN" sz="2800" dirty="0">
                <a:solidFill>
                  <a:srgbClr val="0000CC"/>
                </a:solidFill>
                <a:latin typeface="Times New Roman" pitchFamily="18" charset="0"/>
                <a:ea typeface="隶书" pitchFamily="49" charset="-122"/>
                <a:cs typeface="Times New Roman" pitchFamily="18" charset="0"/>
              </a:rPr>
              <a:t>sunxia65@sina.com</a:t>
            </a:r>
            <a:endParaRPr lang="zh-CN" altLang="en-US" sz="2800" dirty="0">
              <a:solidFill>
                <a:srgbClr val="0000CC"/>
              </a:solidFill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785818" y="2428868"/>
            <a:ext cx="7715272" cy="3152533"/>
            <a:chOff x="0" y="1269218"/>
            <a:chExt cx="9316529" cy="4361617"/>
          </a:xfrm>
        </p:grpSpPr>
        <p:pic>
          <p:nvPicPr>
            <p:cNvPr id="9" name="Picture 2" descr="C:\Documents and Settings\Administrator\桌面\蝶恋花5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658245" y="1269218"/>
              <a:ext cx="4658284" cy="4361617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1" name="Picture 2" descr="E:\本科硕士博士专业大纲课上课时间安排\本科生\园艺学院本科教学大纲2015.8.31.doc\孙霞编写的教学大纲及课件2015-11\各论草本花卉课件及大纲\DSC06098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1308501"/>
              <a:ext cx="4571981" cy="4309522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sp>
        <p:nvSpPr>
          <p:cNvPr id="16386" name="Rectangle 6"/>
          <p:cNvSpPr>
            <a:spLocks noChangeArrowheads="1"/>
          </p:cNvSpPr>
          <p:nvPr/>
        </p:nvSpPr>
        <p:spPr bwMode="auto">
          <a:xfrm>
            <a:off x="2714612" y="1628800"/>
            <a:ext cx="34305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zh-CN" altLang="en-US" sz="2800" b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  <a:cs typeface="Times New Roman" pitchFamily="18" charset="0"/>
              </a:rPr>
              <a:t>上篇：草本观赏植物</a:t>
            </a:r>
            <a:endParaRPr lang="zh-CN" altLang="en-US" sz="2800" dirty="0">
              <a:solidFill>
                <a:srgbClr val="FF0000"/>
              </a:solidFill>
              <a:latin typeface="华文楷体" pitchFamily="2" charset="-122"/>
              <a:ea typeface="华文楷体" pitchFamily="2" charset="-122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57158" y="285728"/>
            <a:ext cx="8429684" cy="6375841"/>
            <a:chOff x="357158" y="357166"/>
            <a:chExt cx="8429684" cy="6375841"/>
          </a:xfrm>
        </p:grpSpPr>
        <p:pic>
          <p:nvPicPr>
            <p:cNvPr id="2" name="Picture 16" descr="http://www.fpcn.net/uploads/allimg/130722/2-130H20I92C2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715140" y="507781"/>
              <a:ext cx="2034978" cy="306409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" name="Picture 20" descr="http://www.fpcn.net/uploads/allimg/130722/2-130H20J11T9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72000" y="3786190"/>
              <a:ext cx="4214842" cy="294681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" name="Picture 24" descr="http://www.fpcn.net/uploads/allimg/130722/2-130H20IS1612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7158" y="4000504"/>
              <a:ext cx="3929090" cy="269674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" name="Picture 22" descr="http://www.fpcn.net/uploads/allimg/130722/2-130H20IR4604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7158" y="1000109"/>
              <a:ext cx="3929090" cy="278608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Picture 4" descr="http://www.fpcn.net/uploads/allimg/130722/2-130H20J229538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572000" y="500042"/>
              <a:ext cx="2004564" cy="3071834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7" name="矩形 6"/>
            <p:cNvSpPr/>
            <p:nvPr/>
          </p:nvSpPr>
          <p:spPr>
            <a:xfrm>
              <a:off x="1285852" y="357166"/>
              <a:ext cx="157163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800" b="1" dirty="0">
                  <a:solidFill>
                    <a:srgbClr val="0000CC"/>
                  </a:solidFill>
                  <a:latin typeface="华文楷体" pitchFamily="2" charset="-122"/>
                  <a:ea typeface="华文楷体" pitchFamily="2" charset="-122"/>
                </a:rPr>
                <a:t>石竹</a:t>
              </a:r>
              <a:endParaRPr lang="zh-CN" altLang="en-US" sz="2800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357158" y="523004"/>
            <a:ext cx="8560809" cy="5602745"/>
            <a:chOff x="357158" y="523004"/>
            <a:chExt cx="8560809" cy="5602745"/>
          </a:xfrm>
        </p:grpSpPr>
        <p:pic>
          <p:nvPicPr>
            <p:cNvPr id="31746" name="Picture 2" descr="http://www.fpcn.net/uploads/allimg/131109/2-13110914462GB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857752" y="523004"/>
              <a:ext cx="4037025" cy="26817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1748" name="Picture 4" descr="http://www.fpcn.net/uploads/allimg/131109/2-131109144632196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57752" y="3357562"/>
              <a:ext cx="4060215" cy="269714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1750" name="Picture 6" descr="http://www.fpcn.net/uploads/allimg/131109/2-13110914463aL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7158" y="2857496"/>
              <a:ext cx="4357671" cy="326825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6" name="矩形 5"/>
          <p:cNvSpPr/>
          <p:nvPr/>
        </p:nvSpPr>
        <p:spPr>
          <a:xfrm>
            <a:off x="1785918" y="1428736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金鱼草</a:t>
            </a:r>
            <a:endParaRPr lang="zh-CN" altLang="en-US" sz="2800" dirty="0">
              <a:solidFill>
                <a:srgbClr val="0000CC"/>
              </a:solidFill>
              <a:latin typeface="华文楷体" pitchFamily="2" charset="-122"/>
              <a:ea typeface="华文楷体" pitchFamily="2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14282" y="500042"/>
            <a:ext cx="21467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 b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  <a:cs typeface="+mj-cs"/>
              </a:rPr>
              <a:t>四、繁 殖</a:t>
            </a:r>
          </a:p>
        </p:txBody>
      </p:sp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71438" y="3714752"/>
            <a:ext cx="22859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dirty="0">
                <a:solidFill>
                  <a:srgbClr val="0000CC"/>
                </a:solidFill>
                <a:latin typeface="Times New Roman" pitchFamily="18" charset="0"/>
                <a:ea typeface="楷体_GB2312" pitchFamily="49" charset="-122"/>
                <a:cs typeface="Times New Roman" pitchFamily="18" charset="0"/>
              </a:rPr>
              <a:t>4.</a:t>
            </a:r>
            <a:r>
              <a:rPr lang="zh-CN" altLang="en-US" sz="2400" b="1" dirty="0">
                <a:solidFill>
                  <a:srgbClr val="0000CC"/>
                </a:solidFill>
                <a:latin typeface="Times New Roman" pitchFamily="18" charset="0"/>
                <a:ea typeface="楷体_GB2312" pitchFamily="49" charset="-122"/>
                <a:cs typeface="Times New Roman" pitchFamily="18" charset="0"/>
              </a:rPr>
              <a:t>1</a:t>
            </a:r>
            <a:r>
              <a:rPr lang="en-US" altLang="zh-CN" sz="2400" b="1" dirty="0">
                <a:solidFill>
                  <a:srgbClr val="0000CC"/>
                </a:solidFill>
                <a:latin typeface="Times New Roman" pitchFamily="18" charset="0"/>
                <a:ea typeface="楷体_GB2312" pitchFamily="49" charset="-122"/>
                <a:cs typeface="Times New Roman" pitchFamily="18" charset="0"/>
              </a:rPr>
              <a:t>  </a:t>
            </a:r>
            <a:r>
              <a:rPr lang="zh-CN" altLang="en-US" sz="2400" b="1" dirty="0">
                <a:solidFill>
                  <a:srgbClr val="0000CC"/>
                </a:solidFill>
                <a:latin typeface="Times New Roman" pitchFamily="18" charset="0"/>
                <a:ea typeface="楷体_GB2312" pitchFamily="49" charset="-122"/>
                <a:cs typeface="Times New Roman" pitchFamily="18" charset="0"/>
              </a:rPr>
              <a:t>播种繁殖</a:t>
            </a:r>
            <a:endParaRPr lang="en-US" altLang="zh-CN" sz="2400" b="1" dirty="0">
              <a:solidFill>
                <a:srgbClr val="0000CC"/>
              </a:solidFill>
              <a:latin typeface="Times New Roman" pitchFamily="18" charset="0"/>
              <a:ea typeface="楷体_GB2312" pitchFamily="49" charset="-122"/>
              <a:cs typeface="Times New Roman" pitchFamily="18" charset="0"/>
            </a:endParaRPr>
          </a:p>
        </p:txBody>
      </p:sp>
      <p:sp>
        <p:nvSpPr>
          <p:cNvPr id="8" name="左大括号 7"/>
          <p:cNvSpPr/>
          <p:nvPr/>
        </p:nvSpPr>
        <p:spPr>
          <a:xfrm>
            <a:off x="2000232" y="2276872"/>
            <a:ext cx="428628" cy="3312147"/>
          </a:xfrm>
          <a:prstGeom prst="leftBrac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F65E30ED-410C-4A3E-8BC0-FC4F443495C1}"/>
              </a:ext>
            </a:extLst>
          </p:cNvPr>
          <p:cNvGrpSpPr/>
          <p:nvPr/>
        </p:nvGrpSpPr>
        <p:grpSpPr>
          <a:xfrm>
            <a:off x="2411571" y="5005625"/>
            <a:ext cx="2760242" cy="1015663"/>
            <a:chOff x="2411571" y="5005625"/>
            <a:chExt cx="2760242" cy="1015663"/>
          </a:xfrm>
        </p:grpSpPr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2411571" y="5342257"/>
              <a:ext cx="150653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 b="1" dirty="0">
                  <a:solidFill>
                    <a:srgbClr val="0000CC"/>
                  </a:solidFill>
                  <a:latin typeface="Times New Roman" pitchFamily="18" charset="0"/>
                  <a:ea typeface="楷体_GB2312" pitchFamily="49" charset="-122"/>
                  <a:cs typeface="Times New Roman" pitchFamily="18" charset="0"/>
                </a:rPr>
                <a:t>B.</a:t>
              </a:r>
              <a:r>
                <a:rPr lang="zh-CN" altLang="en-US" sz="2400" b="1" dirty="0">
                  <a:solidFill>
                    <a:srgbClr val="0000CC"/>
                  </a:solidFill>
                  <a:latin typeface="Times New Roman" pitchFamily="18" charset="0"/>
                  <a:ea typeface="楷体_GB2312" pitchFamily="49" charset="-122"/>
                  <a:cs typeface="Times New Roman" pitchFamily="18" charset="0"/>
                </a:rPr>
                <a:t>播种</a:t>
              </a:r>
            </a:p>
          </p:txBody>
        </p: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8613C9F5-8F67-4EFE-AE43-8A4CD7ED390A}"/>
                </a:ext>
              </a:extLst>
            </p:cNvPr>
            <p:cNvGrpSpPr/>
            <p:nvPr/>
          </p:nvGrpSpPr>
          <p:grpSpPr>
            <a:xfrm>
              <a:off x="3506324" y="5005625"/>
              <a:ext cx="1665489" cy="1015663"/>
              <a:chOff x="3506324" y="4573356"/>
              <a:chExt cx="1665489" cy="1015663"/>
            </a:xfrm>
          </p:grpSpPr>
          <p:sp>
            <p:nvSpPr>
              <p:cNvPr id="7" name="Text Box 5"/>
              <p:cNvSpPr txBox="1">
                <a:spLocks noChangeArrowheads="1"/>
              </p:cNvSpPr>
              <p:nvPr/>
            </p:nvSpPr>
            <p:spPr bwMode="auto">
              <a:xfrm>
                <a:off x="3814491" y="4573356"/>
                <a:ext cx="1357322" cy="10156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  <a:buFont typeface="Arial" pitchFamily="34" charset="0"/>
                  <a:buChar char="•"/>
                </a:pPr>
                <a:r>
                  <a:rPr lang="zh-CN" altLang="en-US" sz="2400" b="1" dirty="0">
                    <a:solidFill>
                      <a:srgbClr val="0000CC"/>
                    </a:solidFill>
                    <a:latin typeface="Times New Roman" pitchFamily="18" charset="0"/>
                    <a:ea typeface="楷体_GB2312" pitchFamily="49" charset="-122"/>
                    <a:cs typeface="Times New Roman" pitchFamily="18" charset="0"/>
                  </a:rPr>
                  <a:t>时间</a:t>
                </a:r>
              </a:p>
              <a:p>
                <a:pPr>
                  <a:spcBef>
                    <a:spcPct val="50000"/>
                  </a:spcBef>
                  <a:buFont typeface="Arial" pitchFamily="34" charset="0"/>
                  <a:buChar char="•"/>
                </a:pPr>
                <a:r>
                  <a:rPr lang="zh-CN" altLang="en-US" sz="2400" b="1" dirty="0">
                    <a:solidFill>
                      <a:srgbClr val="0000CC"/>
                    </a:solidFill>
                    <a:latin typeface="Times New Roman" pitchFamily="18" charset="0"/>
                    <a:ea typeface="楷体_GB2312" pitchFamily="49" charset="-122"/>
                    <a:cs typeface="Times New Roman" pitchFamily="18" charset="0"/>
                  </a:rPr>
                  <a:t>方法</a:t>
                </a:r>
              </a:p>
            </p:txBody>
          </p:sp>
          <p:sp>
            <p:nvSpPr>
              <p:cNvPr id="9" name="左大括号 8"/>
              <p:cNvSpPr/>
              <p:nvPr/>
            </p:nvSpPr>
            <p:spPr>
              <a:xfrm>
                <a:off x="3506324" y="4699903"/>
                <a:ext cx="357190" cy="857256"/>
              </a:xfrm>
              <a:prstGeom prst="leftBrac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F67C45BD-ED05-40D2-858A-DC480214A737}"/>
              </a:ext>
            </a:extLst>
          </p:cNvPr>
          <p:cNvGrpSpPr/>
          <p:nvPr/>
        </p:nvGrpSpPr>
        <p:grpSpPr>
          <a:xfrm>
            <a:off x="2383612" y="649966"/>
            <a:ext cx="4890113" cy="2779034"/>
            <a:chOff x="2383612" y="789366"/>
            <a:chExt cx="4890113" cy="2779034"/>
          </a:xfrm>
        </p:grpSpPr>
        <p:sp>
          <p:nvSpPr>
            <p:cNvPr id="5" name="Text Box 2"/>
            <p:cNvSpPr txBox="1">
              <a:spLocks noChangeArrowheads="1"/>
            </p:cNvSpPr>
            <p:nvPr/>
          </p:nvSpPr>
          <p:spPr bwMode="auto">
            <a:xfrm>
              <a:off x="2383612" y="2122932"/>
              <a:ext cx="165417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 b="1" dirty="0">
                  <a:solidFill>
                    <a:srgbClr val="0000CC"/>
                  </a:solidFill>
                  <a:latin typeface="Times New Roman" pitchFamily="18" charset="0"/>
                  <a:ea typeface="楷体_GB2312" pitchFamily="49" charset="-122"/>
                  <a:cs typeface="Times New Roman" pitchFamily="18" charset="0"/>
                </a:rPr>
                <a:t>A.</a:t>
              </a:r>
              <a:r>
                <a:rPr lang="zh-CN" altLang="en-US" sz="2400" b="1" dirty="0">
                  <a:solidFill>
                    <a:srgbClr val="0000CC"/>
                  </a:solidFill>
                  <a:latin typeface="Times New Roman" pitchFamily="18" charset="0"/>
                  <a:ea typeface="楷体_GB2312" pitchFamily="49" charset="-122"/>
                  <a:cs typeface="Times New Roman" pitchFamily="18" charset="0"/>
                </a:rPr>
                <a:t>选种</a:t>
              </a:r>
            </a:p>
          </p:txBody>
        </p: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1468681A-43DE-4B1D-BCF2-C01B83384AD5}"/>
                </a:ext>
              </a:extLst>
            </p:cNvPr>
            <p:cNvGrpSpPr/>
            <p:nvPr/>
          </p:nvGrpSpPr>
          <p:grpSpPr>
            <a:xfrm>
              <a:off x="3457301" y="789366"/>
              <a:ext cx="3816424" cy="2779034"/>
              <a:chOff x="3635896" y="1117301"/>
              <a:chExt cx="3816424" cy="2779034"/>
            </a:xfrm>
          </p:grpSpPr>
          <p:sp>
            <p:nvSpPr>
              <p:cNvPr id="4" name="Text Box 3"/>
              <p:cNvSpPr txBox="1">
                <a:spLocks noChangeArrowheads="1"/>
              </p:cNvSpPr>
              <p:nvPr/>
            </p:nvSpPr>
            <p:spPr bwMode="auto">
              <a:xfrm>
                <a:off x="4155342" y="1117301"/>
                <a:ext cx="3296978" cy="26776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  <a:buFontTx/>
                  <a:buChar char="•"/>
                </a:pPr>
                <a:r>
                  <a:rPr lang="zh-CN" altLang="en-US" sz="2400" b="1" dirty="0">
                    <a:solidFill>
                      <a:srgbClr val="0000CC"/>
                    </a:solidFill>
                    <a:latin typeface="Times New Roman" pitchFamily="18" charset="0"/>
                    <a:ea typeface="楷体_GB2312" pitchFamily="49" charset="-122"/>
                    <a:cs typeface="Times New Roman" pitchFamily="18" charset="0"/>
                  </a:rPr>
                  <a:t>充分成熟</a:t>
                </a:r>
              </a:p>
              <a:p>
                <a:pPr>
                  <a:spcBef>
                    <a:spcPct val="50000"/>
                  </a:spcBef>
                  <a:buFontTx/>
                  <a:buChar char="•"/>
                </a:pPr>
                <a:r>
                  <a:rPr lang="zh-CN" altLang="en-US" sz="2400" b="1" dirty="0">
                    <a:solidFill>
                      <a:srgbClr val="0000CC"/>
                    </a:solidFill>
                    <a:latin typeface="Times New Roman" pitchFamily="18" charset="0"/>
                    <a:ea typeface="楷体_GB2312" pitchFamily="49" charset="-122"/>
                    <a:cs typeface="Times New Roman" pitchFamily="18" charset="0"/>
                  </a:rPr>
                  <a:t>充实、粒大而重</a:t>
                </a:r>
              </a:p>
              <a:p>
                <a:pPr>
                  <a:spcBef>
                    <a:spcPct val="50000"/>
                  </a:spcBef>
                  <a:buFontTx/>
                  <a:buChar char="•"/>
                </a:pPr>
                <a:r>
                  <a:rPr lang="zh-CN" altLang="en-US" sz="2400" b="1" dirty="0">
                    <a:solidFill>
                      <a:srgbClr val="0000CC"/>
                    </a:solidFill>
                    <a:latin typeface="Times New Roman" pitchFamily="18" charset="0"/>
                    <a:ea typeface="楷体_GB2312" pitchFamily="49" charset="-122"/>
                    <a:cs typeface="Times New Roman" pitchFamily="18" charset="0"/>
                  </a:rPr>
                  <a:t>新鲜富有生活力</a:t>
                </a:r>
              </a:p>
              <a:p>
                <a:pPr>
                  <a:spcBef>
                    <a:spcPct val="50000"/>
                  </a:spcBef>
                  <a:buFontTx/>
                  <a:buChar char="•"/>
                </a:pPr>
                <a:r>
                  <a:rPr lang="zh-CN" altLang="en-US" sz="2400" b="1" dirty="0">
                    <a:solidFill>
                      <a:srgbClr val="0000CC"/>
                    </a:solidFill>
                    <a:latin typeface="Times New Roman" pitchFamily="18" charset="0"/>
                    <a:ea typeface="楷体_GB2312" pitchFamily="49" charset="-122"/>
                    <a:cs typeface="Times New Roman" pitchFamily="18" charset="0"/>
                  </a:rPr>
                  <a:t>大小均一</a:t>
                </a:r>
              </a:p>
              <a:p>
                <a:pPr>
                  <a:spcBef>
                    <a:spcPct val="50000"/>
                  </a:spcBef>
                  <a:buFontTx/>
                  <a:buChar char="•"/>
                </a:pPr>
                <a:r>
                  <a:rPr lang="zh-CN" altLang="en-US" sz="2400" b="1" dirty="0">
                    <a:solidFill>
                      <a:srgbClr val="0000CC"/>
                    </a:solidFill>
                    <a:latin typeface="Times New Roman" pitchFamily="18" charset="0"/>
                    <a:ea typeface="楷体_GB2312" pitchFamily="49" charset="-122"/>
                    <a:cs typeface="Times New Roman" pitchFamily="18" charset="0"/>
                  </a:rPr>
                  <a:t>品种纯正、无混杂</a:t>
                </a:r>
              </a:p>
            </p:txBody>
          </p:sp>
          <p:sp>
            <p:nvSpPr>
              <p:cNvPr id="10" name="左大括号 9"/>
              <p:cNvSpPr/>
              <p:nvPr/>
            </p:nvSpPr>
            <p:spPr>
              <a:xfrm>
                <a:off x="3635896" y="1396005"/>
                <a:ext cx="357190" cy="2500330"/>
              </a:xfrm>
              <a:prstGeom prst="leftBrac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1" name="AutoShape 10"/>
          <p:cNvSpPr>
            <a:spLocks noChangeArrowheads="1"/>
          </p:cNvSpPr>
          <p:nvPr/>
        </p:nvSpPr>
        <p:spPr bwMode="auto">
          <a:xfrm>
            <a:off x="4858985" y="3327622"/>
            <a:ext cx="4030463" cy="3312146"/>
          </a:xfrm>
          <a:prstGeom prst="wedgeRoundRectCallout">
            <a:avLst>
              <a:gd name="adj1" fmla="val -64046"/>
              <a:gd name="adj2" fmla="val -4190"/>
              <a:gd name="adj3" fmla="val 16667"/>
            </a:avLst>
          </a:prstGeom>
          <a:solidFill>
            <a:srgbClr val="DDFAC2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zh-CN" altLang="en-US" sz="2400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① 因地而异</a:t>
            </a:r>
          </a:p>
          <a:p>
            <a:r>
              <a:rPr lang="zh-CN" altLang="en-US" sz="2400" b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一年生花卉：春季晚霜过后播种，南方</a:t>
            </a:r>
            <a:r>
              <a:rPr lang="en-US" altLang="zh-CN" sz="2400" b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2</a:t>
            </a:r>
            <a:r>
              <a:rPr lang="zh-CN" altLang="en-US" sz="2400" b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月下旬</a:t>
            </a:r>
            <a:r>
              <a:rPr lang="en-US" altLang="zh-CN" sz="2400" b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-3</a:t>
            </a:r>
            <a:r>
              <a:rPr lang="zh-CN" altLang="en-US" sz="2400" b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月上旬，北方</a:t>
            </a:r>
            <a:r>
              <a:rPr lang="en-US" altLang="zh-CN" sz="2400" b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4</a:t>
            </a:r>
            <a:r>
              <a:rPr lang="zh-CN" altLang="en-US" sz="2400" b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月上中旬。</a:t>
            </a:r>
          </a:p>
          <a:p>
            <a:r>
              <a:rPr lang="zh-CN" altLang="en-US" sz="2400" b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二年生花卉：北方</a:t>
            </a:r>
            <a:r>
              <a:rPr lang="en-US" altLang="zh-CN" sz="2400" b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8</a:t>
            </a:r>
            <a:r>
              <a:rPr lang="zh-CN" altLang="en-US" sz="2400" b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月下旬</a:t>
            </a:r>
            <a:r>
              <a:rPr lang="en-US" altLang="zh-CN" sz="2400" b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-9</a:t>
            </a:r>
            <a:r>
              <a:rPr lang="zh-CN" altLang="en-US" sz="2400" b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月上旬，</a:t>
            </a:r>
            <a:r>
              <a:rPr lang="zh-CN" altLang="en-US" sz="2400" b="1" kern="1100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南方</a:t>
            </a:r>
            <a:r>
              <a:rPr lang="en-US" altLang="zh-CN" sz="2400" b="1" kern="1100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9</a:t>
            </a:r>
            <a:r>
              <a:rPr lang="zh-CN" altLang="en-US" sz="2400" b="1" kern="1100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月下旬</a:t>
            </a:r>
            <a:r>
              <a:rPr lang="en-US" altLang="zh-CN" sz="2400" b="1" kern="1100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-10</a:t>
            </a:r>
            <a:r>
              <a:rPr lang="zh-CN" altLang="en-US" sz="2400" b="1" kern="1100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月上旬</a:t>
            </a:r>
            <a:r>
              <a:rPr lang="zh-CN" altLang="en-US" sz="2400" b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。</a:t>
            </a:r>
          </a:p>
          <a:p>
            <a:r>
              <a:rPr lang="zh-CN" altLang="en-US" sz="2400" b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  </a:t>
            </a:r>
            <a:r>
              <a:rPr lang="zh-CN" altLang="en-US" sz="2400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② 因用途而异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285720" y="1857364"/>
            <a:ext cx="8143932" cy="3249613"/>
            <a:chOff x="-155050" y="1857364"/>
            <a:chExt cx="8143932" cy="3249613"/>
          </a:xfrm>
        </p:grpSpPr>
        <p:sp>
          <p:nvSpPr>
            <p:cNvPr id="722948" name="Text Box 4"/>
            <p:cNvSpPr txBox="1">
              <a:spLocks noChangeArrowheads="1"/>
            </p:cNvSpPr>
            <p:nvPr/>
          </p:nvSpPr>
          <p:spPr bwMode="auto">
            <a:xfrm>
              <a:off x="-155050" y="3214686"/>
              <a:ext cx="258391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zh-CN" sz="2800" b="1" dirty="0">
                  <a:solidFill>
                    <a:srgbClr val="0000CC"/>
                  </a:solidFill>
                  <a:latin typeface="Times New Roman" pitchFamily="18" charset="0"/>
                  <a:ea typeface="楷体_GB2312" pitchFamily="49" charset="-122"/>
                  <a:cs typeface="Times New Roman" pitchFamily="18" charset="0"/>
                </a:rPr>
                <a:t>4.2  </a:t>
              </a:r>
              <a:r>
                <a:rPr lang="zh-CN" altLang="en-US" sz="2800" b="1" dirty="0">
                  <a:solidFill>
                    <a:srgbClr val="0000CC"/>
                  </a:solidFill>
                  <a:latin typeface="Times New Roman" pitchFamily="18" charset="0"/>
                  <a:ea typeface="楷体_GB2312" pitchFamily="49" charset="-122"/>
                  <a:cs typeface="Times New Roman" pitchFamily="18" charset="0"/>
                </a:rPr>
                <a:t>扦插繁殖</a:t>
              </a: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857791" y="1857364"/>
              <a:ext cx="7131091" cy="3249613"/>
              <a:chOff x="-919188" y="1857364"/>
              <a:chExt cx="7926781" cy="3249613"/>
            </a:xfrm>
          </p:grpSpPr>
          <p:sp>
            <p:nvSpPr>
              <p:cNvPr id="722947" name="Text Box 3"/>
              <p:cNvSpPr txBox="1">
                <a:spLocks noChangeArrowheads="1"/>
              </p:cNvSpPr>
              <p:nvPr/>
            </p:nvSpPr>
            <p:spPr bwMode="auto">
              <a:xfrm>
                <a:off x="1462455" y="1857364"/>
                <a:ext cx="5545138" cy="32496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60000"/>
                  </a:spcBef>
                </a:pPr>
                <a:r>
                  <a:rPr lang="zh-CN" altLang="en-US" sz="2800" b="1" dirty="0">
                    <a:solidFill>
                      <a:srgbClr val="0000CC"/>
                    </a:solidFill>
                    <a:latin typeface="Times New Roman" pitchFamily="18" charset="0"/>
                    <a:ea typeface="楷体_GB2312" pitchFamily="49" charset="-122"/>
                    <a:cs typeface="Times New Roman" pitchFamily="18" charset="0"/>
                  </a:rPr>
                  <a:t>（1）不结实；</a:t>
                </a:r>
              </a:p>
              <a:p>
                <a:pPr>
                  <a:spcBef>
                    <a:spcPct val="60000"/>
                  </a:spcBef>
                </a:pPr>
                <a:r>
                  <a:rPr lang="zh-CN" altLang="en-US" sz="2800" b="1" dirty="0">
                    <a:solidFill>
                      <a:srgbClr val="0000CC"/>
                    </a:solidFill>
                    <a:latin typeface="Times New Roman" pitchFamily="18" charset="0"/>
                    <a:ea typeface="楷体_GB2312" pitchFamily="49" charset="-122"/>
                    <a:cs typeface="Times New Roman" pitchFamily="18" charset="0"/>
                  </a:rPr>
                  <a:t>（2）种子不足或出苗不佳；</a:t>
                </a:r>
              </a:p>
              <a:p>
                <a:pPr>
                  <a:spcBef>
                    <a:spcPct val="60000"/>
                  </a:spcBef>
                </a:pPr>
                <a:r>
                  <a:rPr lang="zh-CN" altLang="en-US" sz="2800" b="1" dirty="0">
                    <a:solidFill>
                      <a:srgbClr val="0000CC"/>
                    </a:solidFill>
                    <a:latin typeface="Times New Roman" pitchFamily="18" charset="0"/>
                    <a:ea typeface="楷体_GB2312" pitchFamily="49" charset="-122"/>
                    <a:cs typeface="Times New Roman" pitchFamily="18" charset="0"/>
                  </a:rPr>
                  <a:t>（3）获取整齐而矮小的植株；</a:t>
                </a:r>
              </a:p>
              <a:p>
                <a:pPr>
                  <a:spcBef>
                    <a:spcPct val="60000"/>
                  </a:spcBef>
                </a:pPr>
                <a:r>
                  <a:rPr lang="zh-CN" altLang="en-US" sz="2800" b="1" dirty="0">
                    <a:solidFill>
                      <a:srgbClr val="0000CC"/>
                    </a:solidFill>
                    <a:latin typeface="Times New Roman" pitchFamily="18" charset="0"/>
                    <a:ea typeface="楷体_GB2312" pitchFamily="49" charset="-122"/>
                    <a:cs typeface="Times New Roman" pitchFamily="18" charset="0"/>
                  </a:rPr>
                  <a:t>（4）获取</a:t>
                </a:r>
                <a:r>
                  <a:rPr lang="zh-CN" altLang="en-US" sz="2800" b="1" dirty="0">
                    <a:solidFill>
                      <a:srgbClr val="00B050"/>
                    </a:solidFill>
                    <a:latin typeface="Times New Roman" pitchFamily="18" charset="0"/>
                    <a:ea typeface="楷体_GB2312" pitchFamily="49" charset="-122"/>
                    <a:cs typeface="Times New Roman" pitchFamily="18" charset="0"/>
                  </a:rPr>
                  <a:t>纯色系</a:t>
                </a:r>
                <a:r>
                  <a:rPr lang="zh-CN" altLang="en-US" sz="2800" b="1" dirty="0">
                    <a:solidFill>
                      <a:srgbClr val="0000CC"/>
                    </a:solidFill>
                    <a:latin typeface="Times New Roman" pitchFamily="18" charset="0"/>
                    <a:ea typeface="楷体_GB2312" pitchFamily="49" charset="-122"/>
                    <a:cs typeface="Times New Roman" pitchFamily="18" charset="0"/>
                  </a:rPr>
                  <a:t>的植株；</a:t>
                </a:r>
              </a:p>
              <a:p>
                <a:pPr>
                  <a:spcBef>
                    <a:spcPct val="60000"/>
                  </a:spcBef>
                </a:pPr>
                <a:r>
                  <a:rPr lang="zh-CN" altLang="en-US" sz="2800" b="1" dirty="0">
                    <a:solidFill>
                      <a:srgbClr val="0000CC"/>
                    </a:solidFill>
                    <a:latin typeface="Times New Roman" pitchFamily="18" charset="0"/>
                    <a:ea typeface="楷体_GB2312" pitchFamily="49" charset="-122"/>
                    <a:cs typeface="Times New Roman" pitchFamily="18" charset="0"/>
                  </a:rPr>
                  <a:t>（5）保存优良的母株</a:t>
                </a:r>
              </a:p>
            </p:txBody>
          </p:sp>
          <p:grpSp>
            <p:nvGrpSpPr>
              <p:cNvPr id="2" name="Group 5"/>
              <p:cNvGrpSpPr>
                <a:grpSpLocks/>
              </p:cNvGrpSpPr>
              <p:nvPr/>
            </p:nvGrpSpPr>
            <p:grpSpPr bwMode="auto">
              <a:xfrm>
                <a:off x="-919188" y="2143117"/>
                <a:ext cx="2025650" cy="2735263"/>
                <a:chOff x="-18" y="1390"/>
                <a:chExt cx="1276" cy="1723"/>
              </a:xfrm>
            </p:grpSpPr>
            <p:sp>
              <p:nvSpPr>
                <p:cNvPr id="32774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-18" y="2335"/>
                  <a:ext cx="1150" cy="2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>
                  <a:spAutoFit/>
                </a:bodyPr>
                <a:lstStyle/>
                <a:p>
                  <a:r>
                    <a:rPr lang="en-US" altLang="zh-CN" sz="2400" b="1" dirty="0">
                      <a:solidFill>
                        <a:srgbClr val="FF0000"/>
                      </a:solidFill>
                      <a:latin typeface="Times New Roman" pitchFamily="18" charset="0"/>
                      <a:ea typeface="楷体_GB2312" pitchFamily="49" charset="-122"/>
                      <a:cs typeface="Times New Roman" pitchFamily="18" charset="0"/>
                    </a:rPr>
                    <a:t>(</a:t>
                  </a:r>
                  <a:r>
                    <a:rPr lang="zh-CN" altLang="en-US" sz="2400" b="1" dirty="0">
                      <a:solidFill>
                        <a:srgbClr val="FF0000"/>
                      </a:solidFill>
                      <a:latin typeface="Times New Roman" pitchFamily="18" charset="0"/>
                      <a:ea typeface="楷体_GB2312" pitchFamily="49" charset="-122"/>
                      <a:cs typeface="Times New Roman" pitchFamily="18" charset="0"/>
                    </a:rPr>
                    <a:t>原 因</a:t>
                  </a:r>
                  <a:r>
                    <a:rPr lang="en-US" altLang="zh-CN" sz="2400" b="1" dirty="0">
                      <a:solidFill>
                        <a:srgbClr val="FF0000"/>
                      </a:solidFill>
                      <a:latin typeface="Times New Roman" pitchFamily="18" charset="0"/>
                      <a:ea typeface="楷体_GB2312" pitchFamily="49" charset="-122"/>
                      <a:cs typeface="Times New Roman" pitchFamily="18" charset="0"/>
                    </a:rPr>
                    <a:t>)</a:t>
                  </a:r>
                  <a:endParaRPr lang="zh-CN" altLang="en-US" sz="2400" b="1" dirty="0">
                    <a:solidFill>
                      <a:srgbClr val="FF0000"/>
                    </a:solidFill>
                    <a:latin typeface="Times New Roman" pitchFamily="18" charset="0"/>
                    <a:ea typeface="楷体_GB2312" pitchFamily="49" charset="-122"/>
                    <a:cs typeface="Times New Roman" pitchFamily="18" charset="0"/>
                  </a:endParaRPr>
                </a:p>
              </p:txBody>
            </p:sp>
            <p:sp>
              <p:nvSpPr>
                <p:cNvPr id="32775" name="AutoShape 7"/>
                <p:cNvSpPr>
                  <a:spLocks/>
                </p:cNvSpPr>
                <p:nvPr/>
              </p:nvSpPr>
              <p:spPr bwMode="auto">
                <a:xfrm>
                  <a:off x="1032" y="1390"/>
                  <a:ext cx="226" cy="1723"/>
                </a:xfrm>
                <a:prstGeom prst="leftBrace">
                  <a:avLst>
                    <a:gd name="adj1" fmla="val 63532"/>
                    <a:gd name="adj2" fmla="val 50000"/>
                  </a:avLst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CN" altLang="en-US" dirty="0">
                    <a:solidFill>
                      <a:srgbClr val="FF0000"/>
                    </a:solidFill>
                  </a:endParaRPr>
                </a:p>
              </p:txBody>
            </p:sp>
          </p:grpSp>
        </p:grpSp>
      </p:grp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519114" y="500042"/>
            <a:ext cx="4267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 b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  <a:cs typeface="+mj-cs"/>
              </a:rPr>
              <a:t>五、栽培管理要点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99772" y="1773238"/>
            <a:ext cx="8287070" cy="3324225"/>
            <a:chOff x="796" y="1117"/>
            <a:chExt cx="4494" cy="2094"/>
          </a:xfrm>
        </p:grpSpPr>
        <p:sp>
          <p:nvSpPr>
            <p:cNvPr id="33797" name="Text Box 5"/>
            <p:cNvSpPr txBox="1">
              <a:spLocks noChangeArrowheads="1"/>
            </p:cNvSpPr>
            <p:nvPr/>
          </p:nvSpPr>
          <p:spPr bwMode="auto">
            <a:xfrm>
              <a:off x="979" y="1117"/>
              <a:ext cx="4311" cy="20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30000"/>
                </a:spcBef>
              </a:pPr>
              <a:r>
                <a:rPr lang="zh-CN" altLang="en-US" sz="2800" b="1" dirty="0">
                  <a:solidFill>
                    <a:srgbClr val="0000CC"/>
                  </a:solidFill>
                  <a:latin typeface="Times New Roman" pitchFamily="18" charset="0"/>
                  <a:ea typeface="楷体_GB2312" pitchFamily="49" charset="-122"/>
                  <a:cs typeface="Times New Roman" pitchFamily="18" charset="0"/>
                </a:rPr>
                <a:t>1、间苗</a:t>
              </a:r>
            </a:p>
            <a:p>
              <a:pPr>
                <a:spcBef>
                  <a:spcPct val="30000"/>
                </a:spcBef>
              </a:pPr>
              <a:r>
                <a:rPr lang="zh-CN" altLang="en-US" sz="2800" b="1" dirty="0">
                  <a:solidFill>
                    <a:srgbClr val="0000CC"/>
                  </a:solidFill>
                  <a:latin typeface="Times New Roman" pitchFamily="18" charset="0"/>
                  <a:ea typeface="楷体_GB2312" pitchFamily="49" charset="-122"/>
                  <a:cs typeface="Times New Roman" pitchFamily="18" charset="0"/>
                </a:rPr>
                <a:t>2、移植（</a:t>
              </a:r>
              <a:r>
                <a:rPr lang="zh-CN" altLang="en-US" sz="2400" b="1" dirty="0">
                  <a:solidFill>
                    <a:srgbClr val="0000CC"/>
                  </a:solidFill>
                  <a:latin typeface="Times New Roman" pitchFamily="18" charset="0"/>
                  <a:ea typeface="楷体_GB2312" pitchFamily="49" charset="-122"/>
                  <a:cs typeface="Times New Roman" pitchFamily="18" charset="0"/>
                </a:rPr>
                <a:t>注意：直根类花卉</a:t>
              </a:r>
              <a:r>
                <a:rPr lang="zh-CN" altLang="en-US" sz="2800" b="1" dirty="0">
                  <a:solidFill>
                    <a:srgbClr val="0000CC"/>
                  </a:solidFill>
                  <a:latin typeface="Times New Roman" pitchFamily="18" charset="0"/>
                  <a:ea typeface="楷体_GB2312" pitchFamily="49" charset="-122"/>
                  <a:cs typeface="Times New Roman" pitchFamily="18" charset="0"/>
                </a:rPr>
                <a:t>）</a:t>
              </a:r>
            </a:p>
            <a:p>
              <a:pPr>
                <a:spcBef>
                  <a:spcPct val="30000"/>
                </a:spcBef>
              </a:pPr>
              <a:r>
                <a:rPr lang="zh-CN" altLang="en-US" sz="2800" b="1" dirty="0">
                  <a:solidFill>
                    <a:srgbClr val="0000CC"/>
                  </a:solidFill>
                  <a:latin typeface="Times New Roman" pitchFamily="18" charset="0"/>
                  <a:ea typeface="楷体_GB2312" pitchFamily="49" charset="-122"/>
                  <a:cs typeface="Times New Roman" pitchFamily="18" charset="0"/>
                </a:rPr>
                <a:t>3、</a:t>
              </a:r>
              <a:r>
                <a:rPr lang="zh-CN" altLang="en-US" sz="2800" b="1" dirty="0">
                  <a:solidFill>
                    <a:srgbClr val="FF66CC"/>
                  </a:solidFill>
                  <a:latin typeface="Times New Roman" pitchFamily="18" charset="0"/>
                  <a:ea typeface="楷体_GB2312" pitchFamily="49" charset="-122"/>
                  <a:cs typeface="Times New Roman" pitchFamily="18" charset="0"/>
                </a:rPr>
                <a:t>摘心</a:t>
              </a:r>
            </a:p>
            <a:p>
              <a:pPr>
                <a:spcBef>
                  <a:spcPct val="30000"/>
                </a:spcBef>
              </a:pPr>
              <a:r>
                <a:rPr lang="zh-CN" altLang="en-US" sz="2800" b="1" dirty="0">
                  <a:solidFill>
                    <a:srgbClr val="0000CC"/>
                  </a:solidFill>
                  <a:latin typeface="Times New Roman" pitchFamily="18" charset="0"/>
                  <a:ea typeface="楷体_GB2312" pitchFamily="49" charset="-122"/>
                  <a:cs typeface="Times New Roman" pitchFamily="18" charset="0"/>
                </a:rPr>
                <a:t>4、肥水管理</a:t>
              </a:r>
            </a:p>
            <a:p>
              <a:pPr>
                <a:spcBef>
                  <a:spcPct val="30000"/>
                </a:spcBef>
              </a:pPr>
              <a:r>
                <a:rPr lang="zh-CN" altLang="en-US" sz="2800" b="1" dirty="0">
                  <a:solidFill>
                    <a:srgbClr val="0000CC"/>
                  </a:solidFill>
                  <a:latin typeface="Times New Roman" pitchFamily="18" charset="0"/>
                  <a:ea typeface="楷体_GB2312" pitchFamily="49" charset="-122"/>
                  <a:cs typeface="Times New Roman" pitchFamily="18" charset="0"/>
                </a:rPr>
                <a:t>5、花期控制</a:t>
              </a:r>
              <a:r>
                <a:rPr lang="zh-CN" altLang="en-US" sz="2400" b="1" dirty="0">
                  <a:solidFill>
                    <a:srgbClr val="0000CC"/>
                  </a:solidFill>
                  <a:latin typeface="Times New Roman" pitchFamily="18" charset="0"/>
                  <a:ea typeface="楷体_GB2312" pitchFamily="49" charset="-122"/>
                  <a:cs typeface="Times New Roman" pitchFamily="18" charset="0"/>
                </a:rPr>
                <a:t>（调节播种期、摘心处理、调节肥水管理）</a:t>
              </a:r>
              <a:endParaRPr lang="en-US" altLang="zh-CN" sz="2400" b="1" dirty="0">
                <a:solidFill>
                  <a:srgbClr val="0000CC"/>
                </a:solidFill>
                <a:latin typeface="Times New Roman" pitchFamily="18" charset="0"/>
                <a:ea typeface="楷体_GB2312" pitchFamily="49" charset="-122"/>
                <a:cs typeface="Times New Roman" pitchFamily="18" charset="0"/>
              </a:endParaRPr>
            </a:p>
            <a:p>
              <a:pPr>
                <a:spcBef>
                  <a:spcPct val="30000"/>
                </a:spcBef>
              </a:pPr>
              <a:r>
                <a:rPr lang="zh-CN" altLang="en-US" sz="2800" b="1" dirty="0">
                  <a:solidFill>
                    <a:srgbClr val="0000CC"/>
                  </a:solidFill>
                  <a:latin typeface="Times New Roman" pitchFamily="18" charset="0"/>
                  <a:ea typeface="楷体_GB2312" pitchFamily="49" charset="-122"/>
                  <a:cs typeface="Times New Roman" pitchFamily="18" charset="0"/>
                </a:rPr>
                <a:t>6、</a:t>
              </a:r>
              <a:r>
                <a:rPr lang="zh-CN" altLang="en-US" sz="2800" b="1" dirty="0">
                  <a:solidFill>
                    <a:srgbClr val="FF66CC"/>
                  </a:solidFill>
                  <a:latin typeface="Times New Roman" pitchFamily="18" charset="0"/>
                  <a:ea typeface="楷体_GB2312" pitchFamily="49" charset="-122"/>
                  <a:cs typeface="Times New Roman" pitchFamily="18" charset="0"/>
                </a:rPr>
                <a:t>防混杂 </a:t>
              </a:r>
              <a:r>
                <a:rPr lang="zh-CN" altLang="en-US" sz="2400" b="1" dirty="0">
                  <a:solidFill>
                    <a:srgbClr val="0000CC"/>
                  </a:solidFill>
                  <a:latin typeface="Times New Roman" pitchFamily="18" charset="0"/>
                  <a:ea typeface="楷体_GB2312" pitchFamily="49" charset="-122"/>
                  <a:cs typeface="Times New Roman" pitchFamily="18" charset="0"/>
                </a:rPr>
                <a:t>（制种生产）</a:t>
              </a:r>
            </a:p>
          </p:txBody>
        </p:sp>
        <p:sp>
          <p:nvSpPr>
            <p:cNvPr id="33798" name="AutoShape 6"/>
            <p:cNvSpPr>
              <a:spLocks/>
            </p:cNvSpPr>
            <p:nvPr/>
          </p:nvSpPr>
          <p:spPr bwMode="auto">
            <a:xfrm>
              <a:off x="796" y="1260"/>
              <a:ext cx="155" cy="1769"/>
            </a:xfrm>
            <a:prstGeom prst="leftBrace">
              <a:avLst>
                <a:gd name="adj1" fmla="val 64941"/>
                <a:gd name="adj2" fmla="val 50000"/>
              </a:avLst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187450" y="1628775"/>
            <a:ext cx="1655763" cy="2895600"/>
            <a:chOff x="748" y="1026"/>
            <a:chExt cx="1043" cy="1824"/>
          </a:xfrm>
        </p:grpSpPr>
        <p:sp>
          <p:nvSpPr>
            <p:cNvPr id="34825" name="Rectangle 3"/>
            <p:cNvSpPr>
              <a:spLocks noChangeArrowheads="1"/>
            </p:cNvSpPr>
            <p:nvPr/>
          </p:nvSpPr>
          <p:spPr bwMode="auto">
            <a:xfrm>
              <a:off x="930" y="1026"/>
              <a:ext cx="861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zh-CN" altLang="en-US" sz="2800" b="1" dirty="0">
                  <a:solidFill>
                    <a:srgbClr val="FF0066"/>
                  </a:solidFill>
                  <a:latin typeface="华文楷体" pitchFamily="2" charset="-122"/>
                  <a:ea typeface="华文楷体" pitchFamily="2" charset="-122"/>
                </a:rPr>
                <a:t>需摘心</a:t>
              </a:r>
            </a:p>
          </p:txBody>
        </p:sp>
        <p:sp>
          <p:nvSpPr>
            <p:cNvPr id="34826" name="Rectangle 4"/>
            <p:cNvSpPr>
              <a:spLocks noChangeArrowheads="1"/>
            </p:cNvSpPr>
            <p:nvPr/>
          </p:nvSpPr>
          <p:spPr bwMode="auto">
            <a:xfrm>
              <a:off x="884" y="2523"/>
              <a:ext cx="817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zh-CN" altLang="en-US" sz="2800" b="1" dirty="0">
                  <a:solidFill>
                    <a:srgbClr val="FF0066"/>
                  </a:solidFill>
                  <a:latin typeface="华文楷体" pitchFamily="2" charset="-122"/>
                  <a:ea typeface="华文楷体" pitchFamily="2" charset="-122"/>
                </a:rPr>
                <a:t>不摘心</a:t>
              </a:r>
            </a:p>
          </p:txBody>
        </p:sp>
        <p:sp>
          <p:nvSpPr>
            <p:cNvPr id="34827" name="AutoShape 5"/>
            <p:cNvSpPr>
              <a:spLocks/>
            </p:cNvSpPr>
            <p:nvPr/>
          </p:nvSpPr>
          <p:spPr bwMode="auto">
            <a:xfrm>
              <a:off x="748" y="1162"/>
              <a:ext cx="182" cy="1542"/>
            </a:xfrm>
            <a:prstGeom prst="leftBrace">
              <a:avLst>
                <a:gd name="adj1" fmla="val 70604"/>
                <a:gd name="adj2" fmla="val 50000"/>
              </a:avLst>
            </a:prstGeom>
            <a:noFill/>
            <a:ln w="38100">
              <a:solidFill>
                <a:srgbClr val="FF00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2916238" y="981075"/>
            <a:ext cx="4895850" cy="2087563"/>
            <a:chOff x="1837" y="618"/>
            <a:chExt cx="3084" cy="1315"/>
          </a:xfrm>
        </p:grpSpPr>
        <p:sp>
          <p:nvSpPr>
            <p:cNvPr id="34823" name="Rectangle 7"/>
            <p:cNvSpPr>
              <a:spLocks noChangeArrowheads="1"/>
            </p:cNvSpPr>
            <p:nvPr/>
          </p:nvSpPr>
          <p:spPr bwMode="auto">
            <a:xfrm>
              <a:off x="2018" y="754"/>
              <a:ext cx="2767" cy="1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800" b="1" dirty="0">
                  <a:solidFill>
                    <a:srgbClr val="0000CC"/>
                  </a:solidFill>
                  <a:latin typeface="华文楷体" pitchFamily="2" charset="-122"/>
                  <a:ea typeface="华文楷体" pitchFamily="2" charset="-122"/>
                  <a:cs typeface="Times New Roman" pitchFamily="18" charset="0"/>
                </a:rPr>
                <a:t>(1)</a:t>
              </a:r>
              <a:r>
                <a:rPr lang="zh-CN" altLang="en-US" sz="2800" b="1" dirty="0">
                  <a:solidFill>
                    <a:srgbClr val="0000CC"/>
                  </a:solidFill>
                  <a:latin typeface="华文楷体" pitchFamily="2" charset="-122"/>
                  <a:ea typeface="华文楷体" pitchFamily="2" charset="-122"/>
                  <a:cs typeface="Times New Roman" pitchFamily="18" charset="0"/>
                </a:rPr>
                <a:t>徒长、分枝少、花朵少</a:t>
              </a:r>
            </a:p>
            <a:p>
              <a:pPr>
                <a:spcBef>
                  <a:spcPct val="50000"/>
                </a:spcBef>
              </a:pPr>
              <a:r>
                <a:rPr lang="en-US" altLang="zh-CN" sz="2800" b="1" dirty="0">
                  <a:solidFill>
                    <a:srgbClr val="0000CC"/>
                  </a:solidFill>
                  <a:latin typeface="华文楷体" pitchFamily="2" charset="-122"/>
                  <a:ea typeface="华文楷体" pitchFamily="2" charset="-122"/>
                  <a:cs typeface="Times New Roman" pitchFamily="18" charset="0"/>
                </a:rPr>
                <a:t>(2)</a:t>
              </a:r>
              <a:r>
                <a:rPr lang="zh-CN" altLang="en-US" sz="2800" b="1" dirty="0">
                  <a:solidFill>
                    <a:srgbClr val="0000CC"/>
                  </a:solidFill>
                  <a:latin typeface="华文楷体" pitchFamily="2" charset="-122"/>
                  <a:ea typeface="华文楷体" pitchFamily="2" charset="-122"/>
                  <a:cs typeface="Times New Roman" pitchFamily="18" charset="0"/>
                </a:rPr>
                <a:t>供花坛栽植的植株</a:t>
              </a:r>
            </a:p>
            <a:p>
              <a:pPr>
                <a:spcBef>
                  <a:spcPct val="50000"/>
                </a:spcBef>
              </a:pPr>
              <a:r>
                <a:rPr lang="en-US" altLang="zh-CN" sz="2800" b="1" dirty="0">
                  <a:solidFill>
                    <a:srgbClr val="0000CC"/>
                  </a:solidFill>
                  <a:latin typeface="华文楷体" pitchFamily="2" charset="-122"/>
                  <a:ea typeface="华文楷体" pitchFamily="2" charset="-122"/>
                  <a:cs typeface="Times New Roman" pitchFamily="18" charset="0"/>
                </a:rPr>
                <a:t>(3)</a:t>
              </a:r>
              <a:r>
                <a:rPr lang="zh-CN" altLang="en-US" sz="2800" b="1" dirty="0">
                  <a:solidFill>
                    <a:srgbClr val="0000CC"/>
                  </a:solidFill>
                  <a:latin typeface="华文楷体" pitchFamily="2" charset="-122"/>
                  <a:ea typeface="华文楷体" pitchFamily="2" charset="-122"/>
                  <a:cs typeface="Times New Roman" pitchFamily="18" charset="0"/>
                </a:rPr>
                <a:t>延迟花期</a:t>
              </a:r>
            </a:p>
          </p:txBody>
        </p:sp>
        <p:sp>
          <p:nvSpPr>
            <p:cNvPr id="34824" name="AutoShape 8"/>
            <p:cNvSpPr>
              <a:spLocks noChangeArrowheads="1"/>
            </p:cNvSpPr>
            <p:nvPr/>
          </p:nvSpPr>
          <p:spPr bwMode="auto">
            <a:xfrm>
              <a:off x="1837" y="618"/>
              <a:ext cx="3084" cy="1315"/>
            </a:xfrm>
            <a:prstGeom prst="roundRect">
              <a:avLst>
                <a:gd name="adj" fmla="val 16667"/>
              </a:avLst>
            </a:prstGeom>
            <a:noFill/>
            <a:ln w="19050">
              <a:solidFill>
                <a:srgbClr val="0066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2916238" y="3429000"/>
            <a:ext cx="5541962" cy="2087563"/>
            <a:chOff x="1837" y="2160"/>
            <a:chExt cx="3491" cy="1315"/>
          </a:xfrm>
        </p:grpSpPr>
        <p:sp>
          <p:nvSpPr>
            <p:cNvPr id="34821" name="Text Box 10"/>
            <p:cNvSpPr txBox="1">
              <a:spLocks noChangeArrowheads="1"/>
            </p:cNvSpPr>
            <p:nvPr/>
          </p:nvSpPr>
          <p:spPr bwMode="auto">
            <a:xfrm>
              <a:off x="2018" y="2432"/>
              <a:ext cx="3310" cy="7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457200" indent="-457200">
                <a:spcBef>
                  <a:spcPct val="50000"/>
                </a:spcBef>
                <a:buFontTx/>
                <a:buAutoNum type="arabicParenBoth"/>
              </a:pPr>
              <a:r>
                <a:rPr lang="zh-CN" altLang="en-US" sz="2800" b="1" dirty="0">
                  <a:solidFill>
                    <a:srgbClr val="0000CC"/>
                  </a:solidFill>
                  <a:latin typeface="华文楷体" pitchFamily="2" charset="-122"/>
                  <a:ea typeface="华文楷体" pitchFamily="2" charset="-122"/>
                  <a:cs typeface="Times New Roman" pitchFamily="18" charset="0"/>
                </a:rPr>
                <a:t>自然分枝力强或花穗长而大</a:t>
              </a:r>
            </a:p>
            <a:p>
              <a:pPr marL="457200" indent="-457200">
                <a:spcBef>
                  <a:spcPct val="50000"/>
                </a:spcBef>
                <a:buFontTx/>
                <a:buAutoNum type="arabicParenBoth"/>
              </a:pPr>
              <a:r>
                <a:rPr lang="zh-CN" altLang="en-US" sz="2800" b="1" dirty="0">
                  <a:solidFill>
                    <a:srgbClr val="0000CC"/>
                  </a:solidFill>
                  <a:latin typeface="华文楷体" pitchFamily="2" charset="-122"/>
                  <a:ea typeface="华文楷体" pitchFamily="2" charset="-122"/>
                  <a:cs typeface="Times New Roman" pitchFamily="18" charset="0"/>
                </a:rPr>
                <a:t>提早开花</a:t>
              </a:r>
            </a:p>
          </p:txBody>
        </p:sp>
        <p:sp>
          <p:nvSpPr>
            <p:cNvPr id="34822" name="AutoShape 11"/>
            <p:cNvSpPr>
              <a:spLocks noChangeArrowheads="1"/>
            </p:cNvSpPr>
            <p:nvPr/>
          </p:nvSpPr>
          <p:spPr bwMode="auto">
            <a:xfrm>
              <a:off x="1837" y="2160"/>
              <a:ext cx="3447" cy="1315"/>
            </a:xfrm>
            <a:prstGeom prst="roundRect">
              <a:avLst>
                <a:gd name="adj" fmla="val 16667"/>
              </a:avLst>
            </a:prstGeom>
            <a:noFill/>
            <a:ln w="19050">
              <a:solidFill>
                <a:srgbClr val="0066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12" name="矩形 11"/>
          <p:cNvSpPr/>
          <p:nvPr/>
        </p:nvSpPr>
        <p:spPr>
          <a:xfrm>
            <a:off x="285720" y="2857496"/>
            <a:ext cx="906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66CC"/>
                </a:solidFill>
                <a:latin typeface="Times New Roman" pitchFamily="18" charset="0"/>
                <a:ea typeface="楷体_GB2312" pitchFamily="49" charset="-122"/>
                <a:cs typeface="Times New Roman" pitchFamily="18" charset="0"/>
              </a:rPr>
              <a:t>摘心</a:t>
            </a:r>
            <a:endParaRPr lang="zh-CN" altLang="en-US" sz="2800" dirty="0"/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71406" y="1328496"/>
            <a:ext cx="8786874" cy="4126405"/>
            <a:chOff x="-512933" y="1328496"/>
            <a:chExt cx="9013180" cy="4126405"/>
          </a:xfrm>
        </p:grpSpPr>
        <p:grpSp>
          <p:nvGrpSpPr>
            <p:cNvPr id="12" name="组合 11"/>
            <p:cNvGrpSpPr/>
            <p:nvPr/>
          </p:nvGrpSpPr>
          <p:grpSpPr>
            <a:xfrm>
              <a:off x="806423" y="1328496"/>
              <a:ext cx="7693824" cy="4126405"/>
              <a:chOff x="990601" y="1276092"/>
              <a:chExt cx="7693824" cy="4126405"/>
            </a:xfrm>
          </p:grpSpPr>
          <p:grpSp>
            <p:nvGrpSpPr>
              <p:cNvPr id="2" name="Group 2"/>
              <p:cNvGrpSpPr>
                <a:grpSpLocks/>
              </p:cNvGrpSpPr>
              <p:nvPr/>
            </p:nvGrpSpPr>
            <p:grpSpPr bwMode="auto">
              <a:xfrm>
                <a:off x="990601" y="1928813"/>
                <a:ext cx="2825751" cy="2614613"/>
                <a:chOff x="624" y="1215"/>
                <a:chExt cx="1780" cy="1647"/>
              </a:xfrm>
            </p:grpSpPr>
            <p:sp>
              <p:nvSpPr>
                <p:cNvPr id="36873" name="Text Box 3"/>
                <p:cNvSpPr txBox="1">
                  <a:spLocks noChangeArrowheads="1"/>
                </p:cNvSpPr>
                <p:nvPr/>
              </p:nvSpPr>
              <p:spPr bwMode="auto">
                <a:xfrm>
                  <a:off x="901" y="1215"/>
                  <a:ext cx="1317" cy="3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zh-CN" altLang="en-US" sz="2800" b="1" dirty="0">
                      <a:solidFill>
                        <a:srgbClr val="FF0066"/>
                      </a:solidFill>
                      <a:latin typeface="华文楷体" pitchFamily="2" charset="-122"/>
                      <a:ea typeface="华文楷体" pitchFamily="2" charset="-122"/>
                    </a:rPr>
                    <a:t>防机械混杂</a:t>
                  </a:r>
                  <a:r>
                    <a:rPr lang="zh-CN" altLang="en-US" dirty="0">
                      <a:latin typeface="华文楷体" pitchFamily="2" charset="-122"/>
                      <a:ea typeface="华文楷体" pitchFamily="2" charset="-122"/>
                    </a:rPr>
                    <a:t> </a:t>
                  </a:r>
                </a:p>
              </p:txBody>
            </p:sp>
            <p:sp>
              <p:nvSpPr>
                <p:cNvPr id="36874" name="Text Box 4"/>
                <p:cNvSpPr txBox="1">
                  <a:spLocks noChangeArrowheads="1"/>
                </p:cNvSpPr>
                <p:nvPr/>
              </p:nvSpPr>
              <p:spPr bwMode="auto">
                <a:xfrm>
                  <a:off x="855" y="2532"/>
                  <a:ext cx="1549" cy="3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zh-CN" altLang="en-US" sz="2800" b="1" dirty="0">
                      <a:solidFill>
                        <a:srgbClr val="FF0066"/>
                      </a:solidFill>
                      <a:latin typeface="华文楷体" pitchFamily="2" charset="-122"/>
                      <a:ea typeface="华文楷体" pitchFamily="2" charset="-122"/>
                    </a:rPr>
                    <a:t>防生物学混杂</a:t>
                  </a:r>
                  <a:r>
                    <a:rPr lang="zh-CN" altLang="en-US" dirty="0">
                      <a:latin typeface="华文楷体" pitchFamily="2" charset="-122"/>
                      <a:ea typeface="华文楷体" pitchFamily="2" charset="-122"/>
                    </a:rPr>
                    <a:t> </a:t>
                  </a:r>
                </a:p>
              </p:txBody>
            </p:sp>
            <p:sp>
              <p:nvSpPr>
                <p:cNvPr id="36875" name="AutoShape 5"/>
                <p:cNvSpPr>
                  <a:spLocks/>
                </p:cNvSpPr>
                <p:nvPr/>
              </p:nvSpPr>
              <p:spPr bwMode="auto">
                <a:xfrm>
                  <a:off x="624" y="1362"/>
                  <a:ext cx="219" cy="1395"/>
                </a:xfrm>
                <a:prstGeom prst="leftBrace">
                  <a:avLst>
                    <a:gd name="adj1" fmla="val 74771"/>
                    <a:gd name="adj2" fmla="val 50000"/>
                  </a:avLst>
                </a:prstGeom>
                <a:noFill/>
                <a:ln w="25400">
                  <a:solidFill>
                    <a:srgbClr val="FF0066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36871" name="Text Box 7"/>
              <p:cNvSpPr txBox="1">
                <a:spLocks noChangeArrowheads="1"/>
              </p:cNvSpPr>
              <p:nvPr/>
            </p:nvSpPr>
            <p:spPr bwMode="auto">
              <a:xfrm>
                <a:off x="3619486" y="1276092"/>
                <a:ext cx="5064939" cy="19020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30000"/>
                  </a:spcBef>
                  <a:buClr>
                    <a:srgbClr val="FF0066"/>
                  </a:buClr>
                  <a:buFont typeface="Wingdings" pitchFamily="2" charset="2"/>
                  <a:buChar char="v"/>
                </a:pPr>
                <a:r>
                  <a:rPr kumimoji="1" lang="zh-CN" altLang="en-US" sz="2400" b="1" dirty="0">
                    <a:solidFill>
                      <a:srgbClr val="0000CC"/>
                    </a:solidFill>
                    <a:latin typeface="华文楷体" pitchFamily="2" charset="-122"/>
                    <a:ea typeface="华文楷体" pitchFamily="2" charset="-122"/>
                  </a:rPr>
                  <a:t>不重复利用繁殖用土或用地</a:t>
                </a:r>
              </a:p>
              <a:p>
                <a:pPr>
                  <a:spcBef>
                    <a:spcPct val="30000"/>
                  </a:spcBef>
                  <a:buClr>
                    <a:srgbClr val="FF0066"/>
                  </a:buClr>
                  <a:buFont typeface="Wingdings" pitchFamily="2" charset="2"/>
                  <a:buChar char="v"/>
                </a:pPr>
                <a:r>
                  <a:rPr kumimoji="1" lang="zh-CN" altLang="en-US" sz="2400" b="1" dirty="0">
                    <a:solidFill>
                      <a:srgbClr val="0000CC"/>
                    </a:solidFill>
                    <a:latin typeface="华文楷体" pitchFamily="2" charset="-122"/>
                    <a:ea typeface="华文楷体" pitchFamily="2" charset="-122"/>
                  </a:rPr>
                  <a:t>播种前种子去杂</a:t>
                </a:r>
              </a:p>
              <a:p>
                <a:pPr>
                  <a:spcBef>
                    <a:spcPct val="30000"/>
                  </a:spcBef>
                  <a:buClr>
                    <a:srgbClr val="FF0066"/>
                  </a:buClr>
                  <a:buFont typeface="Wingdings" pitchFamily="2" charset="2"/>
                  <a:buChar char="v"/>
                </a:pPr>
                <a:r>
                  <a:rPr kumimoji="1" lang="zh-CN" altLang="en-US" sz="2400" b="1" dirty="0">
                    <a:solidFill>
                      <a:srgbClr val="0000CC"/>
                    </a:solidFill>
                    <a:latin typeface="华文楷体" pitchFamily="2" charset="-122"/>
                    <a:ea typeface="华文楷体" pitchFamily="2" charset="-122"/>
                  </a:rPr>
                  <a:t>播种时插标牌、画播种图</a:t>
                </a:r>
              </a:p>
              <a:p>
                <a:pPr>
                  <a:spcBef>
                    <a:spcPct val="30000"/>
                  </a:spcBef>
                  <a:buClr>
                    <a:srgbClr val="FF0066"/>
                  </a:buClr>
                  <a:buFont typeface="Wingdings" pitchFamily="2" charset="2"/>
                  <a:buChar char="v"/>
                </a:pPr>
                <a:r>
                  <a:rPr kumimoji="1" lang="zh-CN" altLang="en-US" sz="2400" b="1" dirty="0">
                    <a:solidFill>
                      <a:srgbClr val="0000CC"/>
                    </a:solidFill>
                    <a:latin typeface="华文楷体" pitchFamily="2" charset="-122"/>
                    <a:ea typeface="华文楷体" pitchFamily="2" charset="-122"/>
                  </a:rPr>
                  <a:t>移苗时谨慎操作，注意插牌标记</a:t>
                </a:r>
              </a:p>
            </p:txBody>
          </p:sp>
          <p:sp>
            <p:nvSpPr>
              <p:cNvPr id="36869" name="Text Box 10"/>
              <p:cNvSpPr txBox="1">
                <a:spLocks noChangeArrowheads="1"/>
              </p:cNvSpPr>
              <p:nvPr/>
            </p:nvSpPr>
            <p:spPr bwMode="auto">
              <a:xfrm>
                <a:off x="3692764" y="3500438"/>
                <a:ext cx="4112327" cy="19020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30000"/>
                  </a:spcBef>
                  <a:buClr>
                    <a:srgbClr val="FF0066"/>
                  </a:buClr>
                  <a:buFont typeface="Wingdings" pitchFamily="2" charset="2"/>
                  <a:buChar char="v"/>
                </a:pPr>
                <a:r>
                  <a:rPr kumimoji="1" lang="zh-CN" altLang="en-US" sz="2400" b="1" dirty="0">
                    <a:solidFill>
                      <a:srgbClr val="0000CC"/>
                    </a:solidFill>
                    <a:latin typeface="华文楷体" pitchFamily="2" charset="-122"/>
                    <a:ea typeface="华文楷体" pitchFamily="2" charset="-122"/>
                  </a:rPr>
                  <a:t>远距离空间隔离</a:t>
                </a:r>
                <a:endParaRPr kumimoji="1" lang="en-US" altLang="zh-CN" sz="2400" b="1" dirty="0">
                  <a:solidFill>
                    <a:srgbClr val="0000CC"/>
                  </a:solidFill>
                  <a:latin typeface="华文楷体" pitchFamily="2" charset="-122"/>
                  <a:ea typeface="华文楷体" pitchFamily="2" charset="-122"/>
                </a:endParaRPr>
              </a:p>
              <a:p>
                <a:pPr>
                  <a:spcBef>
                    <a:spcPct val="30000"/>
                  </a:spcBef>
                  <a:buClr>
                    <a:srgbClr val="FF0066"/>
                  </a:buClr>
                  <a:buFont typeface="Wingdings" pitchFamily="2" charset="2"/>
                  <a:buChar char="v"/>
                </a:pPr>
                <a:r>
                  <a:rPr kumimoji="1" lang="zh-CN" altLang="en-US" sz="2400" b="1" dirty="0">
                    <a:solidFill>
                      <a:srgbClr val="0000CC"/>
                    </a:solidFill>
                    <a:latin typeface="华文楷体" pitchFamily="2" charset="-122"/>
                    <a:ea typeface="华文楷体" pitchFamily="2" charset="-122"/>
                  </a:rPr>
                  <a:t>近距离阻隔隔离</a:t>
                </a:r>
              </a:p>
              <a:p>
                <a:pPr>
                  <a:spcBef>
                    <a:spcPct val="30000"/>
                  </a:spcBef>
                  <a:buClr>
                    <a:srgbClr val="FF0066"/>
                  </a:buClr>
                  <a:buFont typeface="Wingdings" pitchFamily="2" charset="2"/>
                  <a:buChar char="v"/>
                </a:pPr>
                <a:r>
                  <a:rPr kumimoji="1" lang="zh-CN" altLang="en-US" sz="2400" b="1" dirty="0">
                    <a:solidFill>
                      <a:srgbClr val="0000CC"/>
                    </a:solidFill>
                    <a:latin typeface="华文楷体" pitchFamily="2" charset="-122"/>
                    <a:ea typeface="华文楷体" pitchFamily="2" charset="-122"/>
                  </a:rPr>
                  <a:t>覆盖纱网</a:t>
                </a:r>
              </a:p>
              <a:p>
                <a:pPr>
                  <a:spcBef>
                    <a:spcPct val="30000"/>
                  </a:spcBef>
                  <a:buClr>
                    <a:srgbClr val="FF0066"/>
                  </a:buClr>
                  <a:buFont typeface="Wingdings" pitchFamily="2" charset="2"/>
                  <a:buChar char="v"/>
                </a:pPr>
                <a:r>
                  <a:rPr kumimoji="1" lang="zh-CN" altLang="en-US" sz="2400" b="1" dirty="0">
                    <a:solidFill>
                      <a:srgbClr val="0000CC"/>
                    </a:solidFill>
                    <a:latin typeface="华文楷体" pitchFamily="2" charset="-122"/>
                    <a:ea typeface="华文楷体" pitchFamily="2" charset="-122"/>
                  </a:rPr>
                  <a:t>套袋</a:t>
                </a:r>
              </a:p>
            </p:txBody>
          </p:sp>
        </p:grpSp>
        <p:sp>
          <p:nvSpPr>
            <p:cNvPr id="13" name="矩形 12"/>
            <p:cNvSpPr/>
            <p:nvPr/>
          </p:nvSpPr>
          <p:spPr>
            <a:xfrm>
              <a:off x="-512933" y="3071810"/>
              <a:ext cx="135646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 b="1" dirty="0">
                  <a:solidFill>
                    <a:srgbClr val="FF66CC"/>
                  </a:solidFill>
                  <a:latin typeface="Times New Roman" pitchFamily="18" charset="0"/>
                  <a:ea typeface="楷体_GB2312" pitchFamily="49" charset="-122"/>
                  <a:cs typeface="Times New Roman" pitchFamily="18" charset="0"/>
                </a:rPr>
                <a:t>防混杂 </a:t>
              </a:r>
              <a:endParaRPr lang="zh-CN" altLang="en-US" sz="2800" dirty="0"/>
            </a:p>
          </p:txBody>
        </p:sp>
      </p:grp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07" name="Text Box 7"/>
          <p:cNvSpPr txBox="1">
            <a:spLocks noChangeArrowheads="1"/>
          </p:cNvSpPr>
          <p:nvPr/>
        </p:nvSpPr>
        <p:spPr bwMode="auto">
          <a:xfrm>
            <a:off x="142844" y="1139595"/>
            <a:ext cx="54938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FF0066"/>
                </a:solidFill>
                <a:latin typeface="华文楷体" pitchFamily="2" charset="-122"/>
                <a:ea typeface="华文楷体" pitchFamily="2" charset="-122"/>
              </a:rPr>
              <a:t>六、观赏特点与应用方式</a:t>
            </a:r>
            <a:r>
              <a:rPr lang="zh-CN" altLang="en-US" sz="3600" dirty="0">
                <a:latin typeface="华文楷体" pitchFamily="2" charset="-122"/>
                <a:ea typeface="华文楷体" pitchFamily="2" charset="-122"/>
              </a:rPr>
              <a:t>  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142844" y="3714752"/>
            <a:ext cx="3357586" cy="1812925"/>
            <a:chOff x="1049" y="2200"/>
            <a:chExt cx="1728" cy="1142"/>
          </a:xfrm>
        </p:grpSpPr>
        <p:sp>
          <p:nvSpPr>
            <p:cNvPr id="37893" name="Text Box 8"/>
            <p:cNvSpPr txBox="1">
              <a:spLocks noChangeArrowheads="1"/>
            </p:cNvSpPr>
            <p:nvPr/>
          </p:nvSpPr>
          <p:spPr bwMode="auto">
            <a:xfrm>
              <a:off x="1049" y="2200"/>
              <a:ext cx="1728" cy="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514350" indent="-514350"/>
              <a:r>
                <a:rPr lang="en-US" altLang="zh-CN" sz="2800" b="1" dirty="0">
                  <a:solidFill>
                    <a:schemeClr val="folHlink"/>
                  </a:solidFill>
                  <a:latin typeface="Times New Roman" pitchFamily="18" charset="0"/>
                  <a:ea typeface="华文楷体" pitchFamily="2" charset="-122"/>
                  <a:cs typeface="Times New Roman" pitchFamily="18" charset="0"/>
                </a:rPr>
                <a:t>     6.1 </a:t>
              </a:r>
              <a:r>
                <a:rPr lang="zh-CN" altLang="en-US" sz="3200" b="1" dirty="0">
                  <a:solidFill>
                    <a:schemeClr val="folHlink"/>
                  </a:solidFill>
                  <a:latin typeface="Times New Roman" pitchFamily="18" charset="0"/>
                  <a:ea typeface="华文楷体" pitchFamily="2" charset="-122"/>
                  <a:cs typeface="Times New Roman" pitchFamily="18" charset="0"/>
                </a:rPr>
                <a:t>观赏特点  </a:t>
              </a:r>
              <a:endParaRPr lang="en-US" altLang="zh-CN" sz="3200" b="1" dirty="0">
                <a:solidFill>
                  <a:schemeClr val="folHlink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endParaRPr>
            </a:p>
            <a:p>
              <a:pPr marL="514350" indent="-514350"/>
              <a:r>
                <a:rPr lang="en-US" altLang="zh-CN" sz="2000" b="1" dirty="0">
                  <a:solidFill>
                    <a:schemeClr val="folHlink"/>
                  </a:solidFill>
                  <a:latin typeface="Times New Roman" pitchFamily="18" charset="0"/>
                  <a:ea typeface="华文楷体" pitchFamily="2" charset="-122"/>
                  <a:cs typeface="Times New Roman" pitchFamily="18" charset="0"/>
                </a:rPr>
                <a:t>(Ornamental characteristics)</a:t>
              </a:r>
              <a:endParaRPr lang="zh-CN" altLang="en-US" sz="3200" b="1" dirty="0">
                <a:solidFill>
                  <a:schemeClr val="folHlink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endParaRPr>
            </a:p>
            <a:p>
              <a:pPr algn="ctr"/>
              <a:r>
                <a:rPr lang="zh-CN" altLang="en-US" dirty="0">
                  <a:latin typeface="Arial" charset="0"/>
                </a:rPr>
                <a:t>  </a:t>
              </a:r>
            </a:p>
          </p:txBody>
        </p:sp>
        <p:sp>
          <p:nvSpPr>
            <p:cNvPr id="37896" name="Text Box 11"/>
            <p:cNvSpPr txBox="1">
              <a:spLocks noChangeArrowheads="1"/>
            </p:cNvSpPr>
            <p:nvPr/>
          </p:nvSpPr>
          <p:spPr bwMode="auto">
            <a:xfrm>
              <a:off x="1474" y="2974"/>
              <a:ext cx="93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zh-CN" altLang="en-US" sz="3200" b="1" dirty="0">
                <a:solidFill>
                  <a:schemeClr val="folHlink"/>
                </a:solidFill>
                <a:latin typeface="Times New Roman" pitchFamily="18" charset="0"/>
                <a:ea typeface="黑体" pitchFamily="2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3286116" y="1857364"/>
            <a:ext cx="5857884" cy="4017019"/>
            <a:chOff x="3500430" y="1857364"/>
            <a:chExt cx="5857884" cy="4017019"/>
          </a:xfrm>
        </p:grpSpPr>
        <p:grpSp>
          <p:nvGrpSpPr>
            <p:cNvPr id="19" name="组合 18"/>
            <p:cNvGrpSpPr/>
            <p:nvPr/>
          </p:nvGrpSpPr>
          <p:grpSpPr>
            <a:xfrm>
              <a:off x="3835984" y="4286256"/>
              <a:ext cx="5006913" cy="1588127"/>
              <a:chOff x="2383113" y="3805847"/>
              <a:chExt cx="7256250" cy="1588127"/>
            </a:xfrm>
          </p:grpSpPr>
          <p:sp>
            <p:nvSpPr>
              <p:cNvPr id="10" name="AutoShape 5"/>
              <p:cNvSpPr>
                <a:spLocks/>
              </p:cNvSpPr>
              <p:nvPr/>
            </p:nvSpPr>
            <p:spPr bwMode="auto">
              <a:xfrm>
                <a:off x="3714745" y="3929066"/>
                <a:ext cx="252693" cy="1360488"/>
              </a:xfrm>
              <a:prstGeom prst="leftBrace">
                <a:avLst>
                  <a:gd name="adj1" fmla="val 70604"/>
                  <a:gd name="adj2" fmla="val 50000"/>
                </a:avLst>
              </a:prstGeom>
              <a:noFill/>
              <a:ln w="25400">
                <a:solidFill>
                  <a:srgbClr val="FF00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13" name="组合 7"/>
              <p:cNvGrpSpPr/>
              <p:nvPr/>
            </p:nvGrpSpPr>
            <p:grpSpPr>
              <a:xfrm>
                <a:off x="2383113" y="3805847"/>
                <a:ext cx="7256250" cy="1588127"/>
                <a:chOff x="1340126" y="2437428"/>
                <a:chExt cx="7256250" cy="1588127"/>
              </a:xfrm>
            </p:grpSpPr>
            <p:sp>
              <p:nvSpPr>
                <p:cNvPr id="15" name="Text Box 4"/>
                <p:cNvSpPr txBox="1">
                  <a:spLocks noChangeArrowheads="1"/>
                </p:cNvSpPr>
                <p:nvPr/>
              </p:nvSpPr>
              <p:spPr bwMode="auto">
                <a:xfrm>
                  <a:off x="3131513" y="2437428"/>
                  <a:ext cx="5464863" cy="158812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ct val="70000"/>
                    </a:spcBef>
                    <a:spcAft>
                      <a:spcPct val="50000"/>
                    </a:spcAft>
                    <a:buBlip>
                      <a:blip r:embed="rId2"/>
                    </a:buBlip>
                  </a:pPr>
                  <a:r>
                    <a:rPr lang="zh-CN" altLang="en-US" b="1" dirty="0">
                      <a:solidFill>
                        <a:srgbClr val="0000CC"/>
                      </a:solidFill>
                      <a:latin typeface="华文楷体" pitchFamily="2" charset="-122"/>
                      <a:ea typeface="华文楷体" pitchFamily="2" charset="-122"/>
                    </a:rPr>
                    <a:t>园林景观应用时间短 </a:t>
                  </a:r>
                </a:p>
                <a:p>
                  <a:pPr algn="just">
                    <a:spcBef>
                      <a:spcPct val="70000"/>
                    </a:spcBef>
                    <a:spcAft>
                      <a:spcPct val="50000"/>
                    </a:spcAft>
                    <a:buBlip>
                      <a:blip r:embed="rId2"/>
                    </a:buBlip>
                  </a:pPr>
                  <a:r>
                    <a:rPr lang="zh-CN" altLang="en-US" b="1" dirty="0">
                      <a:solidFill>
                        <a:srgbClr val="0000CC"/>
                      </a:solidFill>
                      <a:latin typeface="华文楷体" pitchFamily="2" charset="-122"/>
                      <a:ea typeface="华文楷体" pitchFamily="2" charset="-122"/>
                    </a:rPr>
                    <a:t>耐荫性一二年生花卉相对缺乏</a:t>
                  </a:r>
                </a:p>
                <a:p>
                  <a:pPr>
                    <a:spcBef>
                      <a:spcPct val="70000"/>
                    </a:spcBef>
                    <a:buBlip>
                      <a:blip r:embed="rId2"/>
                    </a:buBlip>
                  </a:pPr>
                  <a:r>
                    <a:rPr lang="zh-CN" altLang="en-US" b="1" dirty="0">
                      <a:solidFill>
                        <a:srgbClr val="0000CC"/>
                      </a:solidFill>
                      <a:latin typeface="华文楷体" pitchFamily="2" charset="-122"/>
                      <a:ea typeface="华文楷体" pitchFamily="2" charset="-122"/>
                    </a:rPr>
                    <a:t>品种容易退化混杂 </a:t>
                  </a:r>
                </a:p>
              </p:txBody>
            </p:sp>
            <p:sp>
              <p:nvSpPr>
                <p:cNvPr id="17" name="Text Box 3"/>
                <p:cNvSpPr txBox="1">
                  <a:spLocks noChangeArrowheads="1"/>
                </p:cNvSpPr>
                <p:nvPr/>
              </p:nvSpPr>
              <p:spPr bwMode="auto">
                <a:xfrm>
                  <a:off x="1340126" y="2969287"/>
                  <a:ext cx="1584325" cy="5232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zh-CN" altLang="en-US" sz="2800" b="1" dirty="0">
                      <a:solidFill>
                        <a:srgbClr val="FF0066"/>
                      </a:solidFill>
                      <a:latin typeface="华文楷体" pitchFamily="2" charset="-122"/>
                      <a:ea typeface="华文楷体" pitchFamily="2" charset="-122"/>
                    </a:rPr>
                    <a:t>缺点</a:t>
                  </a:r>
                </a:p>
              </p:txBody>
            </p:sp>
          </p:grpSp>
        </p:grpSp>
        <p:grpSp>
          <p:nvGrpSpPr>
            <p:cNvPr id="22" name="组合 21"/>
            <p:cNvGrpSpPr/>
            <p:nvPr/>
          </p:nvGrpSpPr>
          <p:grpSpPr>
            <a:xfrm>
              <a:off x="3857620" y="1857364"/>
              <a:ext cx="5500694" cy="2169825"/>
              <a:chOff x="3149884" y="1687803"/>
              <a:chExt cx="5959678" cy="2169825"/>
            </a:xfrm>
          </p:grpSpPr>
          <p:grpSp>
            <p:nvGrpSpPr>
              <p:cNvPr id="20" name="组合 19"/>
              <p:cNvGrpSpPr/>
              <p:nvPr/>
            </p:nvGrpSpPr>
            <p:grpSpPr>
              <a:xfrm>
                <a:off x="4143372" y="1687803"/>
                <a:ext cx="4966190" cy="2169825"/>
                <a:chOff x="3786214" y="1428736"/>
                <a:chExt cx="4966190" cy="2169825"/>
              </a:xfrm>
            </p:grpSpPr>
            <p:sp>
              <p:nvSpPr>
                <p:cNvPr id="11" name="矩形 10"/>
                <p:cNvSpPr/>
                <p:nvPr/>
              </p:nvSpPr>
              <p:spPr>
                <a:xfrm>
                  <a:off x="4071934" y="1428736"/>
                  <a:ext cx="4680470" cy="216982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50000"/>
                    </a:lnSpc>
                    <a:buBlip>
                      <a:blip r:embed="rId3"/>
                    </a:buBlip>
                  </a:pPr>
                  <a:r>
                    <a:rPr lang="zh-CN" altLang="en-US" b="1" dirty="0">
                      <a:solidFill>
                        <a:srgbClr val="0000CC"/>
                      </a:solidFill>
                      <a:latin typeface="华文楷体" pitchFamily="2" charset="-122"/>
                      <a:ea typeface="华文楷体" pitchFamily="2" charset="-122"/>
                    </a:rPr>
                    <a:t>种类丰富多彩，色彩鲜艳</a:t>
                  </a:r>
                </a:p>
                <a:p>
                  <a:pPr>
                    <a:lnSpc>
                      <a:spcPct val="150000"/>
                    </a:lnSpc>
                    <a:buBlip>
                      <a:blip r:embed="rId3"/>
                    </a:buBlip>
                  </a:pPr>
                  <a:r>
                    <a:rPr lang="zh-CN" altLang="en-US" b="1" dirty="0">
                      <a:solidFill>
                        <a:srgbClr val="0000CC"/>
                      </a:solidFill>
                      <a:latin typeface="华文楷体" pitchFamily="2" charset="-122"/>
                      <a:ea typeface="华文楷体" pitchFamily="2" charset="-122"/>
                    </a:rPr>
                    <a:t>以观花为主</a:t>
                  </a:r>
                </a:p>
                <a:p>
                  <a:pPr>
                    <a:lnSpc>
                      <a:spcPct val="150000"/>
                    </a:lnSpc>
                    <a:buBlip>
                      <a:blip r:embed="rId3"/>
                    </a:buBlip>
                  </a:pPr>
                  <a:r>
                    <a:rPr lang="zh-CN" altLang="en-US" b="1" dirty="0">
                      <a:solidFill>
                        <a:srgbClr val="0000CC"/>
                      </a:solidFill>
                      <a:latin typeface="华文楷体" pitchFamily="2" charset="-122"/>
                      <a:ea typeface="华文楷体" pitchFamily="2" charset="-122"/>
                    </a:rPr>
                    <a:t>生活周期短，绿化见效快，群体效果好</a:t>
                  </a:r>
                </a:p>
                <a:p>
                  <a:pPr>
                    <a:lnSpc>
                      <a:spcPct val="150000"/>
                    </a:lnSpc>
                    <a:buBlip>
                      <a:blip r:embed="rId3"/>
                    </a:buBlip>
                  </a:pPr>
                  <a:r>
                    <a:rPr lang="zh-CN" altLang="en-US" b="1" dirty="0">
                      <a:solidFill>
                        <a:srgbClr val="0000CC"/>
                      </a:solidFill>
                      <a:latin typeface="华文楷体" pitchFamily="2" charset="-122"/>
                      <a:ea typeface="华文楷体" pitchFamily="2" charset="-122"/>
                    </a:rPr>
                    <a:t>引种运输方便，繁殖容易，系数大，</a:t>
                  </a:r>
                  <a:endParaRPr lang="en-US" altLang="zh-CN" b="1" dirty="0">
                    <a:solidFill>
                      <a:srgbClr val="0000CC"/>
                    </a:solidFill>
                    <a:latin typeface="华文楷体" pitchFamily="2" charset="-122"/>
                    <a:ea typeface="华文楷体" pitchFamily="2" charset="-122"/>
                  </a:endParaRPr>
                </a:p>
                <a:p>
                  <a:pPr>
                    <a:lnSpc>
                      <a:spcPct val="150000"/>
                    </a:lnSpc>
                  </a:pPr>
                  <a:r>
                    <a:rPr lang="zh-CN" altLang="en-US" b="1" dirty="0">
                      <a:solidFill>
                        <a:srgbClr val="0000CC"/>
                      </a:solidFill>
                      <a:latin typeface="华文楷体" pitchFamily="2" charset="-122"/>
                      <a:ea typeface="华文楷体" pitchFamily="2" charset="-122"/>
                    </a:rPr>
                    <a:t>   方便大面积使用</a:t>
                  </a:r>
                </a:p>
              </p:txBody>
            </p:sp>
            <p:sp>
              <p:nvSpPr>
                <p:cNvPr id="9" name="AutoShape 5"/>
                <p:cNvSpPr>
                  <a:spLocks/>
                </p:cNvSpPr>
                <p:nvPr/>
              </p:nvSpPr>
              <p:spPr bwMode="auto">
                <a:xfrm>
                  <a:off x="3786214" y="1643050"/>
                  <a:ext cx="214313" cy="1928826"/>
                </a:xfrm>
                <a:prstGeom prst="leftBrace">
                  <a:avLst>
                    <a:gd name="adj1" fmla="val 70604"/>
                    <a:gd name="adj2" fmla="val 50000"/>
                  </a:avLst>
                </a:prstGeom>
                <a:noFill/>
                <a:ln w="25400">
                  <a:solidFill>
                    <a:srgbClr val="FF0066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21" name="Text Box 3"/>
              <p:cNvSpPr txBox="1">
                <a:spLocks noChangeArrowheads="1"/>
              </p:cNvSpPr>
              <p:nvPr/>
            </p:nvSpPr>
            <p:spPr bwMode="auto">
              <a:xfrm>
                <a:off x="3149884" y="2643182"/>
                <a:ext cx="1207802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zh-CN" altLang="en-US" sz="2800" b="1" dirty="0">
                    <a:solidFill>
                      <a:srgbClr val="FF0066"/>
                    </a:solidFill>
                    <a:latin typeface="华文楷体" pitchFamily="2" charset="-122"/>
                    <a:ea typeface="华文楷体" pitchFamily="2" charset="-122"/>
                  </a:rPr>
                  <a:t>优点</a:t>
                </a:r>
              </a:p>
            </p:txBody>
          </p:sp>
        </p:grpSp>
        <p:sp>
          <p:nvSpPr>
            <p:cNvPr id="23" name="AutoShape 5"/>
            <p:cNvSpPr>
              <a:spLocks/>
            </p:cNvSpPr>
            <p:nvPr/>
          </p:nvSpPr>
          <p:spPr bwMode="auto">
            <a:xfrm>
              <a:off x="3500430" y="3071810"/>
              <a:ext cx="357190" cy="2000264"/>
            </a:xfrm>
            <a:prstGeom prst="leftBrace">
              <a:avLst>
                <a:gd name="adj1" fmla="val 70604"/>
                <a:gd name="adj2" fmla="val 50000"/>
              </a:avLst>
            </a:prstGeom>
            <a:noFill/>
            <a:ln w="25400">
              <a:solidFill>
                <a:srgbClr val="FF00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</p:grp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71406" y="571480"/>
            <a:ext cx="5431212" cy="1241421"/>
            <a:chOff x="1049" y="2200"/>
            <a:chExt cx="1051" cy="1142"/>
          </a:xfrm>
        </p:grpSpPr>
        <p:sp>
          <p:nvSpPr>
            <p:cNvPr id="4" name="Text Box 8"/>
            <p:cNvSpPr txBox="1">
              <a:spLocks noChangeArrowheads="1"/>
            </p:cNvSpPr>
            <p:nvPr/>
          </p:nvSpPr>
          <p:spPr bwMode="auto">
            <a:xfrm>
              <a:off x="1049" y="2200"/>
              <a:ext cx="1051" cy="9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514800" indent="-514800"/>
              <a:r>
                <a:rPr lang="en-US" altLang="zh-CN" sz="2800" b="1" dirty="0">
                  <a:solidFill>
                    <a:schemeClr val="folHlink"/>
                  </a:solidFill>
                  <a:latin typeface="Times New Roman" pitchFamily="18" charset="0"/>
                  <a:ea typeface="华文楷体" pitchFamily="2" charset="-122"/>
                  <a:cs typeface="Times New Roman" pitchFamily="18" charset="0"/>
                </a:rPr>
                <a:t>  6.2   </a:t>
              </a:r>
              <a:r>
                <a:rPr lang="zh-CN" altLang="en-US" sz="3200" b="1" dirty="0">
                  <a:solidFill>
                    <a:schemeClr val="folHlink"/>
                  </a:solidFill>
                  <a:latin typeface="Times New Roman" pitchFamily="18" charset="0"/>
                  <a:ea typeface="华文楷体" pitchFamily="2" charset="-122"/>
                  <a:cs typeface="Times New Roman" pitchFamily="18" charset="0"/>
                </a:rPr>
                <a:t>应用方式 </a:t>
              </a:r>
              <a:r>
                <a:rPr lang="zh-CN" altLang="en-US" sz="4000" b="1" dirty="0">
                  <a:solidFill>
                    <a:schemeClr val="folHlink"/>
                  </a:solidFill>
                  <a:latin typeface="Times New Roman" pitchFamily="18" charset="0"/>
                  <a:ea typeface="华文楷体" pitchFamily="2" charset="-122"/>
                  <a:cs typeface="Times New Roman" pitchFamily="18" charset="0"/>
                </a:rPr>
                <a:t> </a:t>
              </a:r>
              <a:r>
                <a:rPr lang="en-US" altLang="zh-CN" sz="2000" b="1" dirty="0">
                  <a:solidFill>
                    <a:schemeClr val="folHlink"/>
                  </a:solidFill>
                  <a:latin typeface="Times New Roman" pitchFamily="18" charset="0"/>
                  <a:ea typeface="华文楷体" pitchFamily="2" charset="-122"/>
                  <a:cs typeface="Times New Roman" pitchFamily="18" charset="0"/>
                </a:rPr>
                <a:t>(Application  mode)</a:t>
              </a:r>
              <a:endParaRPr lang="zh-CN" altLang="en-US" sz="2000" b="1" dirty="0">
                <a:solidFill>
                  <a:schemeClr val="folHlink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endParaRPr>
            </a:p>
            <a:p>
              <a:pPr algn="ctr"/>
              <a:r>
                <a:rPr lang="zh-CN" altLang="en-US" dirty="0">
                  <a:latin typeface="Arial" charset="0"/>
                </a:rPr>
                <a:t>  </a:t>
              </a:r>
            </a:p>
          </p:txBody>
        </p:sp>
        <p:sp>
          <p:nvSpPr>
            <p:cNvPr id="5" name="Text Box 11"/>
            <p:cNvSpPr txBox="1">
              <a:spLocks noChangeArrowheads="1"/>
            </p:cNvSpPr>
            <p:nvPr/>
          </p:nvSpPr>
          <p:spPr bwMode="auto">
            <a:xfrm>
              <a:off x="1474" y="2974"/>
              <a:ext cx="93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zh-CN" altLang="en-US" sz="3200" b="1" dirty="0">
                <a:solidFill>
                  <a:schemeClr val="folHlink"/>
                </a:solidFill>
                <a:latin typeface="Times New Roman" pitchFamily="18" charset="0"/>
                <a:ea typeface="黑体" pitchFamily="2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142844" y="1857364"/>
            <a:ext cx="8858280" cy="4286280"/>
            <a:chOff x="71406" y="857232"/>
            <a:chExt cx="9001188" cy="4286280"/>
          </a:xfrm>
        </p:grpSpPr>
        <p:grpSp>
          <p:nvGrpSpPr>
            <p:cNvPr id="22" name="组合 10"/>
            <p:cNvGrpSpPr/>
            <p:nvPr/>
          </p:nvGrpSpPr>
          <p:grpSpPr>
            <a:xfrm>
              <a:off x="71406" y="857232"/>
              <a:ext cx="9001188" cy="4286280"/>
              <a:chOff x="71406" y="857232"/>
              <a:chExt cx="9001188" cy="4286280"/>
            </a:xfrm>
          </p:grpSpPr>
          <p:pic>
            <p:nvPicPr>
              <p:cNvPr id="24" name="Picture 6" descr="mekami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018626" y="857232"/>
                <a:ext cx="4053968" cy="428628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25" name="Picture 5" descr="img4e227f71luheeo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1406" y="1742548"/>
                <a:ext cx="4870458" cy="325808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sp>
          <p:nvSpPr>
            <p:cNvPr id="23" name="矩形 22"/>
            <p:cNvSpPr/>
            <p:nvPr/>
          </p:nvSpPr>
          <p:spPr>
            <a:xfrm>
              <a:off x="857224" y="905516"/>
              <a:ext cx="274947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  <a:spcAft>
                  <a:spcPct val="50000"/>
                </a:spcAft>
                <a:buFont typeface="Wingdings" pitchFamily="2" charset="2"/>
                <a:buChar char="v"/>
              </a:pPr>
              <a:r>
                <a:rPr lang="zh-CN" altLang="en-US" sz="2800" b="1" dirty="0">
                  <a:solidFill>
                    <a:srgbClr val="0000CC"/>
                  </a:solidFill>
                  <a:latin typeface="华文楷体" pitchFamily="2" charset="-122"/>
                  <a:ea typeface="华文楷体" pitchFamily="2" charset="-122"/>
                </a:rPr>
                <a:t>花坛主体花材</a:t>
              </a:r>
              <a:r>
                <a:rPr lang="en-US" altLang="zh-CN" sz="2800" b="1" dirty="0">
                  <a:solidFill>
                    <a:srgbClr val="0000CC"/>
                  </a:solidFill>
                  <a:latin typeface="华文楷体" pitchFamily="2" charset="-122"/>
                  <a:ea typeface="华文楷体" pitchFamily="2" charset="-122"/>
                </a:rPr>
                <a:t> </a:t>
              </a: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197391" y="1214422"/>
            <a:ext cx="8810901" cy="5072098"/>
            <a:chOff x="397953" y="2214552"/>
            <a:chExt cx="8909541" cy="5072063"/>
          </a:xfrm>
        </p:grpSpPr>
        <p:sp>
          <p:nvSpPr>
            <p:cNvPr id="41" name="矩形 40"/>
            <p:cNvSpPr/>
            <p:nvPr/>
          </p:nvSpPr>
          <p:spPr>
            <a:xfrm>
              <a:off x="397953" y="2548586"/>
              <a:ext cx="4141849" cy="5232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  <a:spcAft>
                  <a:spcPct val="50000"/>
                </a:spcAft>
                <a:buFont typeface="Wingdings" pitchFamily="2" charset="2"/>
                <a:buChar char="v"/>
              </a:pPr>
              <a:r>
                <a:rPr lang="zh-CN" altLang="en-US" sz="2800" b="1" dirty="0">
                  <a:solidFill>
                    <a:srgbClr val="0000CC"/>
                  </a:solidFill>
                  <a:latin typeface="华文楷体" pitchFamily="2" charset="-122"/>
                  <a:ea typeface="华文楷体" pitchFamily="2" charset="-122"/>
                </a:rPr>
                <a:t>部分用于花境、岩石园</a:t>
              </a:r>
            </a:p>
          </p:txBody>
        </p:sp>
        <p:grpSp>
          <p:nvGrpSpPr>
            <p:cNvPr id="42" name="Group 12"/>
            <p:cNvGrpSpPr>
              <a:grpSpLocks/>
            </p:cNvGrpSpPr>
            <p:nvPr/>
          </p:nvGrpSpPr>
          <p:grpSpPr bwMode="auto">
            <a:xfrm>
              <a:off x="422249" y="2214552"/>
              <a:ext cx="8885245" cy="5072063"/>
              <a:chOff x="1481" y="671"/>
              <a:chExt cx="5597" cy="3195"/>
            </a:xfrm>
          </p:grpSpPr>
          <p:pic>
            <p:nvPicPr>
              <p:cNvPr id="43" name="Picture 10" descr="000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074" y="671"/>
                <a:ext cx="3004" cy="318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4" name="Picture 11" descr="DSCN4593"/>
              <p:cNvPicPr>
                <a:picLocks noChangeAspect="1" noChangeArrowheads="1"/>
              </p:cNvPicPr>
              <p:nvPr/>
            </p:nvPicPr>
            <p:blipFill>
              <a:blip r:embed="rId6" cstate="print">
                <a:lum bright="-6000" contrast="6000"/>
              </a:blip>
              <a:srcRect/>
              <a:stretch>
                <a:fillRect/>
              </a:stretch>
            </p:blipFill>
            <p:spPr bwMode="auto">
              <a:xfrm>
                <a:off x="1481" y="2021"/>
                <a:ext cx="2556" cy="184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</p:grpSp>
      <p:grpSp>
        <p:nvGrpSpPr>
          <p:cNvPr id="45" name="组合 44"/>
          <p:cNvGrpSpPr/>
          <p:nvPr/>
        </p:nvGrpSpPr>
        <p:grpSpPr>
          <a:xfrm>
            <a:off x="430945" y="1492778"/>
            <a:ext cx="8431774" cy="5143502"/>
            <a:chOff x="4129094" y="1500185"/>
            <a:chExt cx="3986219" cy="5143502"/>
          </a:xfrm>
        </p:grpSpPr>
        <p:grpSp>
          <p:nvGrpSpPr>
            <p:cNvPr id="46" name="Group 9"/>
            <p:cNvGrpSpPr>
              <a:grpSpLocks/>
            </p:cNvGrpSpPr>
            <p:nvPr/>
          </p:nvGrpSpPr>
          <p:grpSpPr bwMode="auto">
            <a:xfrm>
              <a:off x="4129095" y="1500185"/>
              <a:ext cx="3986220" cy="5143502"/>
              <a:chOff x="2601" y="945"/>
              <a:chExt cx="2511" cy="3240"/>
            </a:xfrm>
          </p:grpSpPr>
          <p:pic>
            <p:nvPicPr>
              <p:cNvPr id="48" name="Picture 7" descr="guayeju">
                <a:hlinkClick r:id="rId7"/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lum bright="6000" contrast="12000"/>
              </a:blip>
              <a:srcRect l="7396" t="13083" r="12796" b="9259"/>
              <a:stretch>
                <a:fillRect/>
              </a:stretch>
            </p:blipFill>
            <p:spPr bwMode="auto">
              <a:xfrm>
                <a:off x="2601" y="1662"/>
                <a:ext cx="1362" cy="252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9" name="Picture 8" descr="yln161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 l="51456" t="6477" r="4012" b="25778"/>
              <a:stretch>
                <a:fillRect/>
              </a:stretch>
            </p:blipFill>
            <p:spPr bwMode="auto">
              <a:xfrm>
                <a:off x="4048" y="945"/>
                <a:ext cx="1064" cy="234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sp>
          <p:nvSpPr>
            <p:cNvPr id="47" name="矩形 46"/>
            <p:cNvSpPr/>
            <p:nvPr/>
          </p:nvSpPr>
          <p:spPr>
            <a:xfrm>
              <a:off x="4703201" y="1895765"/>
              <a:ext cx="91187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spcAft>
                  <a:spcPct val="50000"/>
                </a:spcAft>
                <a:buFont typeface="Wingdings" pitchFamily="2" charset="2"/>
                <a:buChar char="v"/>
              </a:pPr>
              <a:r>
                <a:rPr lang="zh-CN" altLang="en-US" sz="2400" b="1" dirty="0">
                  <a:solidFill>
                    <a:srgbClr val="0000CC"/>
                  </a:solidFill>
                  <a:latin typeface="华文楷体" pitchFamily="2" charset="-122"/>
                  <a:ea typeface="华文楷体" pitchFamily="2" charset="-122"/>
                </a:rPr>
                <a:t>部分盆栽</a:t>
              </a: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142844" y="1583639"/>
            <a:ext cx="8858312" cy="5060071"/>
            <a:chOff x="-4234" y="1725372"/>
            <a:chExt cx="9379388" cy="5157394"/>
          </a:xfrm>
        </p:grpSpPr>
        <p:pic>
          <p:nvPicPr>
            <p:cNvPr id="51" name="Picture 7" descr="cao10 拷贝"/>
            <p:cNvPicPr>
              <a:picLocks noChangeAspect="1" noChangeArrowheads="1"/>
            </p:cNvPicPr>
            <p:nvPr/>
          </p:nvPicPr>
          <p:blipFill>
            <a:blip r:embed="rId10" cstate="print"/>
            <a:srcRect t="2254"/>
            <a:stretch>
              <a:fillRect/>
            </a:stretch>
          </p:blipFill>
          <p:spPr bwMode="auto">
            <a:xfrm>
              <a:off x="-4234" y="1725372"/>
              <a:ext cx="4462774" cy="515739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2" name="Picture 8" descr="yln071"/>
            <p:cNvPicPr>
              <a:picLocks noChangeAspect="1" noChangeArrowheads="1"/>
            </p:cNvPicPr>
            <p:nvPr/>
          </p:nvPicPr>
          <p:blipFill>
            <a:blip r:embed="rId11" cstate="print">
              <a:lum bright="-12000" contrast="6000"/>
            </a:blip>
            <a:srcRect l="6061" t="13240" r="12996" b="11446"/>
            <a:stretch>
              <a:fillRect/>
            </a:stretch>
          </p:blipFill>
          <p:spPr bwMode="auto">
            <a:xfrm>
              <a:off x="4368047" y="3314977"/>
              <a:ext cx="5007107" cy="349497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3" name="矩形 52"/>
            <p:cNvSpPr/>
            <p:nvPr/>
          </p:nvSpPr>
          <p:spPr>
            <a:xfrm>
              <a:off x="5831024" y="2209261"/>
              <a:ext cx="2150814" cy="5332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  <a:spcAft>
                  <a:spcPct val="50000"/>
                </a:spcAft>
                <a:buFont typeface="Wingdings" pitchFamily="2" charset="2"/>
                <a:buChar char="v"/>
              </a:pPr>
              <a:r>
                <a:rPr lang="zh-CN" altLang="en-US" sz="2800" b="1" dirty="0">
                  <a:solidFill>
                    <a:srgbClr val="FF0000"/>
                  </a:solidFill>
                  <a:latin typeface="华文楷体" pitchFamily="2" charset="-122"/>
                  <a:ea typeface="华文楷体" pitchFamily="2" charset="-122"/>
                </a:rPr>
                <a:t>切花花卉</a:t>
              </a:r>
              <a:r>
                <a:rPr lang="en-US" altLang="zh-CN" sz="2800" b="1" dirty="0">
                  <a:solidFill>
                    <a:srgbClr val="FF0000"/>
                  </a:solidFill>
                  <a:latin typeface="华文楷体" pitchFamily="2" charset="-122"/>
                  <a:ea typeface="华文楷体" pitchFamily="2" charset="-122"/>
                </a:rPr>
                <a:t>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735013" y="16335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zh-CN" altLang="en-US"/>
          </a:p>
        </p:txBody>
      </p:sp>
      <p:sp>
        <p:nvSpPr>
          <p:cNvPr id="70661" name="Text Box 5"/>
          <p:cNvSpPr txBox="1">
            <a:spLocks noChangeArrowheads="1"/>
          </p:cNvSpPr>
          <p:nvPr/>
        </p:nvSpPr>
        <p:spPr bwMode="auto">
          <a:xfrm>
            <a:off x="642910" y="1534903"/>
            <a:ext cx="7858180" cy="2879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FF0066"/>
                </a:solidFill>
                <a:latin typeface="华文楷体" pitchFamily="2" charset="-122"/>
                <a:ea typeface="华文楷体" pitchFamily="2" charset="-122"/>
              </a:rPr>
              <a:t>露地花卉：</a:t>
            </a:r>
            <a:endParaRPr lang="en-US" altLang="zh-CN" sz="2800" b="1" dirty="0">
              <a:solidFill>
                <a:srgbClr val="FF0066"/>
              </a:solidFill>
              <a:latin typeface="华文楷体" pitchFamily="2" charset="-122"/>
              <a:ea typeface="华文楷体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         </a:t>
            </a:r>
            <a:r>
              <a:rPr lang="zh-CN" altLang="en-US" sz="2000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洋桔梗    一串红    矮牵牛    三色堇   鸡冠花   金鱼草    金盏菊  </a:t>
            </a: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           百日草    石竹属    福禄考    美女樱   万寿菊   孔雀草    波斯菊</a:t>
            </a: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           翠    菊    麦杆菊    千日红    半支莲   飞燕草   紫茉莉    彩叶草 </a:t>
            </a: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           虞美人    凤仙花    矢车菊    花菱草   毛地黄   长春花    羽扇豆 </a:t>
            </a: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          藿香蓟     羽衣甘蓝</a:t>
            </a:r>
          </a:p>
        </p:txBody>
      </p:sp>
      <p:sp>
        <p:nvSpPr>
          <p:cNvPr id="70663" name="Text Box 7"/>
          <p:cNvSpPr txBox="1">
            <a:spLocks noChangeArrowheads="1"/>
          </p:cNvSpPr>
          <p:nvPr/>
        </p:nvSpPr>
        <p:spPr bwMode="auto">
          <a:xfrm>
            <a:off x="651406" y="4509120"/>
            <a:ext cx="7500990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zh-CN" altLang="en-US" sz="2800" b="1" dirty="0">
                <a:solidFill>
                  <a:srgbClr val="FF0066"/>
                </a:solidFill>
                <a:latin typeface="华文楷体" pitchFamily="2" charset="-122"/>
                <a:ea typeface="华文楷体" pitchFamily="2" charset="-122"/>
              </a:rPr>
              <a:t>温室花卉：</a:t>
            </a:r>
            <a:endParaRPr lang="en-US" altLang="zh-CN" sz="2800" b="1" dirty="0">
              <a:solidFill>
                <a:srgbClr val="FF0066"/>
              </a:solidFill>
              <a:latin typeface="华文楷体" pitchFamily="2" charset="-122"/>
              <a:ea typeface="华文楷体" pitchFamily="2" charset="-122"/>
            </a:endParaRPr>
          </a:p>
          <a:p>
            <a:r>
              <a:rPr lang="zh-CN" altLang="en-US" sz="2400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         </a:t>
            </a:r>
            <a:r>
              <a:rPr lang="zh-CN" altLang="en-US" sz="2000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瓜叶菊    报春花属   蒲包花  香豌豆  半边莲属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71472" y="506536"/>
            <a:ext cx="742955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ctr">
              <a:spcBef>
                <a:spcPct val="50000"/>
              </a:spcBef>
            </a:pPr>
            <a:r>
              <a:rPr lang="zh-CN" altLang="en-US" sz="3600" b="1" dirty="0">
                <a:solidFill>
                  <a:srgbClr val="FF0066"/>
                </a:solidFill>
                <a:latin typeface="华文楷体" pitchFamily="2" charset="-122"/>
                <a:ea typeface="华文楷体" pitchFamily="2" charset="-122"/>
              </a:rPr>
              <a:t>第二节    常见一、二年生花卉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22802" y="-27384"/>
            <a:ext cx="8497670" cy="3957109"/>
            <a:chOff x="610834" y="-128432"/>
            <a:chExt cx="8497670" cy="3957109"/>
          </a:xfrm>
        </p:grpSpPr>
        <p:sp>
          <p:nvSpPr>
            <p:cNvPr id="6" name="矩形 5"/>
            <p:cNvSpPr/>
            <p:nvPr/>
          </p:nvSpPr>
          <p:spPr>
            <a:xfrm>
              <a:off x="610834" y="-128432"/>
              <a:ext cx="8497670" cy="39571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71500" indent="-571500">
                <a:defRPr/>
              </a:pPr>
              <a:r>
                <a:rPr lang="zh-CN" altLang="en-US" sz="4400" b="1" dirty="0">
                  <a:solidFill>
                    <a:srgbClr val="FF0000"/>
                  </a:solidFill>
                  <a:latin typeface="华文楷体" pitchFamily="2" charset="-122"/>
                  <a:ea typeface="华文楷体" pitchFamily="2" charset="-122"/>
                </a:rPr>
                <a:t>    </a:t>
              </a:r>
              <a:r>
                <a:rPr lang="zh-CN" altLang="en-US" sz="2800" b="1" dirty="0">
                  <a:solidFill>
                    <a:srgbClr val="FF0000"/>
                  </a:solidFill>
                  <a:latin typeface="华文楷体" pitchFamily="2" charset="-122"/>
                  <a:ea typeface="华文楷体" pitchFamily="2" charset="-122"/>
                </a:rPr>
                <a:t>目录</a:t>
              </a:r>
              <a:endParaRPr lang="en-US" altLang="zh-CN" sz="2800" b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endParaRPr>
            </a:p>
            <a:p>
              <a:pPr>
                <a:lnSpc>
                  <a:spcPct val="150000"/>
                </a:lnSpc>
                <a:buFont typeface="Arial" pitchFamily="34" charset="0"/>
                <a:buChar char="•"/>
                <a:defRPr/>
              </a:pPr>
              <a:r>
                <a:rPr lang="zh-CN" altLang="en-US" sz="2000" b="1" dirty="0">
                  <a:solidFill>
                    <a:srgbClr val="0000CC"/>
                  </a:solidFill>
                  <a:latin typeface="华文楷体" pitchFamily="2" charset="-122"/>
                  <a:ea typeface="华文楷体" pitchFamily="2" charset="-122"/>
                </a:rPr>
                <a:t> 一、二年生花卉</a:t>
              </a:r>
              <a:endParaRPr lang="en-US" altLang="zh-CN" sz="2000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endParaRPr>
            </a:p>
            <a:p>
              <a:pPr>
                <a:lnSpc>
                  <a:spcPct val="150000"/>
                </a:lnSpc>
                <a:buFont typeface="Arial" pitchFamily="34" charset="0"/>
                <a:buChar char="•"/>
                <a:defRPr/>
              </a:pPr>
              <a:r>
                <a:rPr lang="zh-CN" altLang="en-US" sz="2000" b="1" dirty="0">
                  <a:solidFill>
                    <a:srgbClr val="0000CC"/>
                  </a:solidFill>
                  <a:latin typeface="华文楷体" pitchFamily="2" charset="-122"/>
                  <a:ea typeface="华文楷体" pitchFamily="2" charset="-122"/>
                </a:rPr>
                <a:t> 多年生花卉</a:t>
              </a:r>
            </a:p>
            <a:p>
              <a:pPr>
                <a:lnSpc>
                  <a:spcPct val="150000"/>
                </a:lnSpc>
                <a:buFont typeface="Arial" pitchFamily="34" charset="0"/>
                <a:buChar char="•"/>
                <a:defRPr/>
              </a:pPr>
              <a:r>
                <a:rPr lang="zh-CN" altLang="en-US" sz="2000" b="1" dirty="0">
                  <a:solidFill>
                    <a:srgbClr val="0000CC"/>
                  </a:solidFill>
                  <a:latin typeface="华文楷体" pitchFamily="2" charset="-122"/>
                  <a:ea typeface="华文楷体" pitchFamily="2" charset="-122"/>
                </a:rPr>
                <a:t> 室内观叶植物</a:t>
              </a:r>
              <a:endParaRPr lang="en-US" altLang="zh-CN" sz="2000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endParaRPr>
            </a:p>
            <a:p>
              <a:pPr>
                <a:lnSpc>
                  <a:spcPct val="150000"/>
                </a:lnSpc>
                <a:buFont typeface="Arial" pitchFamily="34" charset="0"/>
                <a:buChar char="•"/>
                <a:defRPr/>
              </a:pPr>
              <a:r>
                <a:rPr lang="zh-CN" altLang="en-US" sz="2000" b="1" dirty="0">
                  <a:solidFill>
                    <a:srgbClr val="0000CC"/>
                  </a:solidFill>
                  <a:latin typeface="华文楷体" pitchFamily="2" charset="-122"/>
                  <a:ea typeface="华文楷体" pitchFamily="2" charset="-122"/>
                </a:rPr>
                <a:t> 兰科植物</a:t>
              </a:r>
              <a:endParaRPr lang="en-US" altLang="zh-CN" sz="2000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endParaRPr>
            </a:p>
            <a:p>
              <a:pPr>
                <a:lnSpc>
                  <a:spcPct val="150000"/>
                </a:lnSpc>
                <a:buFont typeface="Arial" pitchFamily="34" charset="0"/>
                <a:buChar char="•"/>
                <a:defRPr/>
              </a:pPr>
              <a:r>
                <a:rPr lang="zh-CN" altLang="en-US" sz="2000" b="1" dirty="0">
                  <a:solidFill>
                    <a:srgbClr val="0000CC"/>
                  </a:solidFill>
                  <a:latin typeface="华文楷体" pitchFamily="2" charset="-122"/>
                  <a:ea typeface="华文楷体" pitchFamily="2" charset="-122"/>
                </a:rPr>
                <a:t> 仙人掌类和多肉多浆植物</a:t>
              </a:r>
              <a:endParaRPr lang="en-US" altLang="zh-CN" sz="2000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endParaRPr>
            </a:p>
            <a:p>
              <a:pPr>
                <a:lnSpc>
                  <a:spcPct val="150000"/>
                </a:lnSpc>
                <a:buFont typeface="Arial" pitchFamily="34" charset="0"/>
                <a:buChar char="•"/>
                <a:defRPr/>
              </a:pPr>
              <a:r>
                <a:rPr lang="zh-CN" altLang="en-US" sz="2000" b="1" dirty="0">
                  <a:solidFill>
                    <a:srgbClr val="0000CC"/>
                  </a:solidFill>
                  <a:latin typeface="华文楷体" pitchFamily="2" charset="-122"/>
                  <a:ea typeface="华文楷体" pitchFamily="2" charset="-122"/>
                </a:rPr>
                <a:t> 水生花卉</a:t>
              </a:r>
              <a:endParaRPr lang="en-US" altLang="zh-CN" sz="2000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endParaRPr>
            </a:p>
            <a:p>
              <a:pPr>
                <a:lnSpc>
                  <a:spcPct val="150000"/>
                </a:lnSpc>
                <a:buFont typeface="Arial" pitchFamily="34" charset="0"/>
                <a:buChar char="•"/>
                <a:defRPr/>
              </a:pPr>
              <a:r>
                <a:rPr lang="zh-CN" altLang="en-US" sz="2000" b="1" dirty="0">
                  <a:solidFill>
                    <a:srgbClr val="0000CC"/>
                  </a:solidFill>
                  <a:latin typeface="华文楷体" pitchFamily="2" charset="-122"/>
                  <a:ea typeface="华文楷体" pitchFamily="2" charset="-122"/>
                </a:rPr>
                <a:t> 草坪与地被植物</a:t>
              </a:r>
              <a:endParaRPr lang="en-US" altLang="zh-CN" sz="2000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endParaRPr>
            </a:p>
          </p:txBody>
        </p:sp>
        <p:pic>
          <p:nvPicPr>
            <p:cNvPr id="3" name="Picture 1" descr="C:\Documents and Settings\Administrator\桌面\红盘金球DSC06438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76988" y="159600"/>
              <a:ext cx="5110246" cy="360040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C587F376-CC39-4926-B678-DF1A57B71A3B}"/>
              </a:ext>
            </a:extLst>
          </p:cNvPr>
          <p:cNvSpPr/>
          <p:nvPr/>
        </p:nvSpPr>
        <p:spPr>
          <a:xfrm>
            <a:off x="453008" y="3861048"/>
            <a:ext cx="8583488" cy="2840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defRPr/>
            </a:pPr>
            <a:r>
              <a:rPr lang="zh-CN" altLang="en-US" b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考核</a:t>
            </a:r>
            <a:r>
              <a:rPr lang="zh-CN" altLang="zh-CN" b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成绩构成：</a:t>
            </a:r>
            <a:r>
              <a:rPr lang="en-US" altLang="zh-CN" b="1" dirty="0">
                <a:solidFill>
                  <a:srgbClr val="006C31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  </a:t>
            </a:r>
            <a:r>
              <a:rPr lang="zh-CN" altLang="en-US" b="1" dirty="0">
                <a:solidFill>
                  <a:srgbClr val="006C31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平时成绩</a:t>
            </a:r>
            <a:r>
              <a:rPr lang="en-US" altLang="zh-CN" b="1" dirty="0">
                <a:solidFill>
                  <a:srgbClr val="006C31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30%</a:t>
            </a:r>
            <a:r>
              <a:rPr lang="zh-CN" altLang="en-US" b="1" dirty="0">
                <a:solidFill>
                  <a:srgbClr val="006C3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（签到</a:t>
            </a:r>
            <a:r>
              <a:rPr lang="en-US" altLang="zh-CN" b="1" dirty="0">
                <a:solidFill>
                  <a:srgbClr val="006C3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+</a:t>
            </a:r>
            <a:r>
              <a:rPr lang="zh-CN" altLang="en-US" b="1" dirty="0">
                <a:solidFill>
                  <a:srgbClr val="006C3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课堂笔记作业</a:t>
            </a:r>
            <a:r>
              <a:rPr lang="en-US" altLang="zh-CN" b="1" dirty="0">
                <a:solidFill>
                  <a:srgbClr val="006C3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+</a:t>
            </a:r>
            <a:r>
              <a:rPr lang="zh-CN" altLang="en-US" b="1" dirty="0">
                <a:solidFill>
                  <a:srgbClr val="006C3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实验报告）</a:t>
            </a:r>
            <a:r>
              <a:rPr lang="en-US" altLang="zh-CN" b="1" dirty="0">
                <a:solidFill>
                  <a:srgbClr val="006C31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+</a:t>
            </a:r>
            <a:r>
              <a:rPr lang="zh-CN" altLang="en-US" b="1" dirty="0">
                <a:solidFill>
                  <a:srgbClr val="006C31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期末成绩</a:t>
            </a:r>
            <a:r>
              <a:rPr lang="en-US" altLang="zh-CN" b="1" dirty="0">
                <a:solidFill>
                  <a:srgbClr val="006C31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70%)</a:t>
            </a:r>
            <a:endParaRPr lang="en-US" altLang="zh-CN" b="1" dirty="0">
              <a:solidFill>
                <a:srgbClr val="FF0000"/>
              </a:solidFill>
              <a:latin typeface="华文楷体" pitchFamily="2" charset="-122"/>
              <a:ea typeface="华文楷体" pitchFamily="2" charset="-122"/>
            </a:endParaRPr>
          </a:p>
          <a:p>
            <a:pPr>
              <a:lnSpc>
                <a:spcPct val="125000"/>
              </a:lnSpc>
              <a:spcAft>
                <a:spcPts val="600"/>
              </a:spcAft>
              <a:defRPr/>
            </a:pPr>
            <a:r>
              <a:rPr lang="zh-CN" altLang="en-US" sz="1600" b="1" dirty="0">
                <a:solidFill>
                  <a:srgbClr val="006C31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                                      </a:t>
            </a:r>
            <a:r>
              <a:rPr lang="zh-CN" altLang="en-US" b="1" u="sng" dirty="0">
                <a:solidFill>
                  <a:srgbClr val="006C31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签到</a:t>
            </a:r>
            <a:r>
              <a:rPr lang="en-US" altLang="zh-CN" b="1" u="sng" dirty="0">
                <a:solidFill>
                  <a:srgbClr val="006C31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5 %+</a:t>
            </a:r>
            <a:r>
              <a:rPr lang="zh-CN" altLang="en-US" b="1" u="sng" dirty="0">
                <a:solidFill>
                  <a:srgbClr val="006C31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课堂笔记及作业</a:t>
            </a:r>
            <a:r>
              <a:rPr lang="en-US" altLang="zh-CN" b="1" u="sng" dirty="0">
                <a:solidFill>
                  <a:srgbClr val="006C31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5 %+</a:t>
            </a:r>
            <a:r>
              <a:rPr lang="zh-CN" altLang="zh-CN" b="1" u="sng" dirty="0">
                <a:solidFill>
                  <a:srgbClr val="006C31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实验</a:t>
            </a:r>
            <a:r>
              <a:rPr lang="zh-CN" altLang="en-US" b="1" u="sng" dirty="0">
                <a:solidFill>
                  <a:srgbClr val="006C31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报告</a:t>
            </a:r>
            <a:r>
              <a:rPr lang="en-US" altLang="zh-CN" b="1" u="sng" dirty="0">
                <a:solidFill>
                  <a:srgbClr val="006C31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20%+</a:t>
            </a:r>
            <a:r>
              <a:rPr lang="zh-CN" altLang="en-US" b="1" u="sng" dirty="0">
                <a:solidFill>
                  <a:srgbClr val="006C31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期末成绩</a:t>
            </a:r>
            <a:r>
              <a:rPr lang="en-US" altLang="zh-CN" b="1" u="sng" dirty="0">
                <a:solidFill>
                  <a:srgbClr val="006C31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70%</a:t>
            </a:r>
          </a:p>
          <a:p>
            <a:pPr>
              <a:lnSpc>
                <a:spcPct val="125000"/>
              </a:lnSpc>
              <a:defRPr/>
            </a:pPr>
            <a:r>
              <a:rPr lang="zh-CN" altLang="zh-CN" b="1" dirty="0">
                <a:solidFill>
                  <a:srgbClr val="006C31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主</a:t>
            </a:r>
            <a:r>
              <a:rPr lang="en-US" altLang="zh-CN" b="1" dirty="0">
                <a:solidFill>
                  <a:srgbClr val="006C31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 </a:t>
            </a:r>
            <a:r>
              <a:rPr lang="zh-CN" altLang="zh-CN" b="1" dirty="0">
                <a:solidFill>
                  <a:srgbClr val="006C31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要</a:t>
            </a:r>
            <a:r>
              <a:rPr lang="en-US" altLang="zh-CN" b="1" dirty="0">
                <a:solidFill>
                  <a:srgbClr val="006C31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 </a:t>
            </a:r>
            <a:r>
              <a:rPr lang="zh-CN" altLang="zh-CN" b="1" dirty="0">
                <a:solidFill>
                  <a:srgbClr val="006C31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参</a:t>
            </a:r>
            <a:r>
              <a:rPr lang="en-US" altLang="zh-CN" b="1" dirty="0">
                <a:solidFill>
                  <a:srgbClr val="006C31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 </a:t>
            </a:r>
            <a:r>
              <a:rPr lang="zh-CN" altLang="zh-CN" b="1" dirty="0">
                <a:solidFill>
                  <a:srgbClr val="006C31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考</a:t>
            </a:r>
            <a:r>
              <a:rPr lang="en-US" altLang="zh-CN" b="1" dirty="0">
                <a:solidFill>
                  <a:srgbClr val="006C31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 </a:t>
            </a:r>
            <a:r>
              <a:rPr lang="zh-CN" altLang="zh-CN" b="1" dirty="0">
                <a:solidFill>
                  <a:srgbClr val="006C31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书</a:t>
            </a:r>
            <a:r>
              <a:rPr lang="zh-CN" altLang="en-US" b="1" dirty="0">
                <a:solidFill>
                  <a:srgbClr val="006C31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：</a:t>
            </a:r>
            <a:r>
              <a:rPr lang="zh-CN" altLang="zh-CN" sz="1600" b="1" dirty="0">
                <a:solidFill>
                  <a:srgbClr val="006C31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《观赏园艺概论》罗长维</a:t>
            </a:r>
            <a:r>
              <a:rPr lang="zh-CN" altLang="en-US" sz="1600" b="1" dirty="0">
                <a:solidFill>
                  <a:srgbClr val="006C31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，</a:t>
            </a:r>
            <a:r>
              <a:rPr lang="zh-CN" altLang="zh-CN" sz="1600" b="1" dirty="0">
                <a:solidFill>
                  <a:srgbClr val="006C31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中国林业出版社，</a:t>
            </a:r>
            <a:r>
              <a:rPr lang="en-US" altLang="zh-CN" sz="1600" b="1" dirty="0">
                <a:solidFill>
                  <a:srgbClr val="006C31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2017</a:t>
            </a:r>
            <a:r>
              <a:rPr lang="zh-CN" altLang="zh-CN" sz="1600" b="1" dirty="0">
                <a:solidFill>
                  <a:srgbClr val="006C31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第</a:t>
            </a:r>
            <a:r>
              <a:rPr lang="en-US" altLang="zh-CN" sz="1600" b="1" dirty="0">
                <a:solidFill>
                  <a:srgbClr val="006C31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1</a:t>
            </a:r>
            <a:r>
              <a:rPr lang="zh-CN" altLang="zh-CN" sz="1600" b="1" dirty="0">
                <a:solidFill>
                  <a:srgbClr val="006C31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版。</a:t>
            </a:r>
          </a:p>
          <a:p>
            <a:pPr>
              <a:lnSpc>
                <a:spcPct val="125000"/>
              </a:lnSpc>
            </a:pPr>
            <a:r>
              <a:rPr lang="en-US" altLang="zh-CN" sz="1600" b="1" dirty="0">
                <a:solidFill>
                  <a:srgbClr val="006C31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                                      </a:t>
            </a:r>
            <a:r>
              <a:rPr lang="zh-CN" altLang="zh-CN" sz="1600" b="1" dirty="0">
                <a:solidFill>
                  <a:srgbClr val="006C31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《花卉学》</a:t>
            </a:r>
            <a:r>
              <a:rPr lang="en-US" altLang="zh-CN" sz="1600" b="1" dirty="0">
                <a:solidFill>
                  <a:srgbClr val="006C31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     </a:t>
            </a:r>
            <a:r>
              <a:rPr lang="zh-CN" altLang="zh-CN" sz="1600" b="1" dirty="0">
                <a:solidFill>
                  <a:srgbClr val="006C31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王莲英，中国林业出版社，</a:t>
            </a:r>
            <a:r>
              <a:rPr lang="en-US" altLang="zh-CN" sz="1600" b="1" dirty="0">
                <a:solidFill>
                  <a:srgbClr val="006C31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2011 </a:t>
            </a:r>
            <a:r>
              <a:rPr lang="zh-CN" altLang="zh-CN" sz="1600" b="1" dirty="0">
                <a:solidFill>
                  <a:srgbClr val="006C31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第</a:t>
            </a:r>
            <a:r>
              <a:rPr lang="en-US" altLang="zh-CN" sz="1600" b="1" dirty="0">
                <a:solidFill>
                  <a:srgbClr val="006C31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2</a:t>
            </a:r>
            <a:r>
              <a:rPr lang="zh-CN" altLang="zh-CN" sz="1600" b="1" dirty="0">
                <a:solidFill>
                  <a:srgbClr val="006C31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版。</a:t>
            </a:r>
          </a:p>
          <a:p>
            <a:pPr>
              <a:lnSpc>
                <a:spcPct val="125000"/>
              </a:lnSpc>
            </a:pPr>
            <a:r>
              <a:rPr lang="en-US" altLang="zh-CN" sz="1600" b="1" dirty="0">
                <a:solidFill>
                  <a:srgbClr val="006C31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                                  </a:t>
            </a:r>
            <a:r>
              <a:rPr lang="zh-CN" altLang="zh-CN" sz="1600" b="1" dirty="0">
                <a:solidFill>
                  <a:srgbClr val="006C31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《观赏园艺学》</a:t>
            </a:r>
            <a:r>
              <a:rPr lang="en-US" altLang="zh-CN" sz="1600" b="1" dirty="0">
                <a:solidFill>
                  <a:srgbClr val="006C31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 </a:t>
            </a:r>
            <a:r>
              <a:rPr lang="zh-CN" altLang="zh-CN" sz="1600" b="1" dirty="0">
                <a:solidFill>
                  <a:srgbClr val="006C31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陈发棣，中国农业出版社</a:t>
            </a:r>
            <a:r>
              <a:rPr lang="zh-CN" altLang="en-US" sz="1600" b="1" dirty="0">
                <a:solidFill>
                  <a:srgbClr val="006C31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1600" b="1" dirty="0">
                <a:solidFill>
                  <a:srgbClr val="006C31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2009 </a:t>
            </a:r>
            <a:r>
              <a:rPr lang="zh-CN" altLang="zh-CN" sz="1600" b="1" dirty="0">
                <a:solidFill>
                  <a:srgbClr val="006C31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第</a:t>
            </a:r>
            <a:r>
              <a:rPr lang="en-US" altLang="zh-CN" sz="1600" b="1" dirty="0">
                <a:solidFill>
                  <a:srgbClr val="006C31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2</a:t>
            </a:r>
            <a:r>
              <a:rPr lang="zh-CN" altLang="zh-CN" sz="1600" b="1" dirty="0">
                <a:solidFill>
                  <a:srgbClr val="006C31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版。</a:t>
            </a:r>
            <a:endParaRPr lang="en-US" altLang="zh-CN" b="1" dirty="0">
              <a:solidFill>
                <a:srgbClr val="006C31"/>
              </a:solidFill>
              <a:latin typeface="Times New Roman" panose="02020603050405020304" pitchFamily="18" charset="0"/>
              <a:ea typeface="华文楷体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</a:pPr>
            <a:r>
              <a:rPr lang="zh-CN" altLang="zh-CN" b="1" dirty="0">
                <a:solidFill>
                  <a:srgbClr val="006C31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参</a:t>
            </a:r>
            <a:r>
              <a:rPr lang="en-US" altLang="zh-CN" b="1" dirty="0">
                <a:solidFill>
                  <a:srgbClr val="006C31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  </a:t>
            </a:r>
            <a:r>
              <a:rPr lang="zh-CN" altLang="zh-CN" b="1" dirty="0">
                <a:solidFill>
                  <a:srgbClr val="006C31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考</a:t>
            </a:r>
            <a:r>
              <a:rPr lang="en-US" altLang="zh-CN" b="1" dirty="0">
                <a:solidFill>
                  <a:srgbClr val="006C31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   </a:t>
            </a:r>
            <a:r>
              <a:rPr lang="zh-CN" altLang="zh-CN" b="1" dirty="0">
                <a:solidFill>
                  <a:srgbClr val="006C31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资</a:t>
            </a:r>
            <a:r>
              <a:rPr lang="en-US" altLang="zh-CN" b="1" dirty="0">
                <a:solidFill>
                  <a:srgbClr val="006C31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   </a:t>
            </a:r>
            <a:r>
              <a:rPr lang="zh-CN" altLang="en-US" b="1" dirty="0">
                <a:solidFill>
                  <a:srgbClr val="006C31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源：  </a:t>
            </a:r>
            <a:r>
              <a:rPr lang="zh-CN" altLang="zh-CN" sz="1600" b="1" dirty="0">
                <a:solidFill>
                  <a:srgbClr val="006C31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中国花卉网</a:t>
            </a:r>
            <a:r>
              <a:rPr lang="en-US" altLang="zh-CN" sz="1600" b="1" dirty="0">
                <a:solidFill>
                  <a:srgbClr val="006C31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   http://www.china-flower.com/</a:t>
            </a:r>
            <a:endParaRPr lang="zh-CN" altLang="zh-CN" sz="1600" b="1" dirty="0">
              <a:solidFill>
                <a:srgbClr val="006C31"/>
              </a:solidFill>
              <a:latin typeface="Times New Roman" panose="02020603050405020304" pitchFamily="18" charset="0"/>
              <a:ea typeface="华文楷体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</a:pPr>
            <a:r>
              <a:rPr lang="en-US" altLang="zh-CN" sz="1600" b="1" dirty="0">
                <a:solidFill>
                  <a:srgbClr val="006C31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                                  </a:t>
            </a:r>
            <a:r>
              <a:rPr lang="zh-CN" altLang="zh-CN" sz="1600" b="1" dirty="0">
                <a:solidFill>
                  <a:srgbClr val="006C31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护花网</a:t>
            </a:r>
            <a:r>
              <a:rPr lang="en-US" altLang="zh-CN" sz="1600" b="1" dirty="0">
                <a:solidFill>
                  <a:srgbClr val="006C31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   http://www.aihuhua.com/</a:t>
            </a:r>
          </a:p>
          <a:p>
            <a:pPr>
              <a:lnSpc>
                <a:spcPct val="125000"/>
              </a:lnSpc>
            </a:pPr>
            <a:r>
              <a:rPr lang="en-US" altLang="zh-CN" sz="1600" b="1" dirty="0">
                <a:solidFill>
                  <a:srgbClr val="006C31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                                  </a:t>
            </a:r>
            <a:r>
              <a:rPr lang="zh-CN" altLang="zh-CN" sz="1600" b="1" dirty="0">
                <a:solidFill>
                  <a:srgbClr val="006C31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中国植物图像库</a:t>
            </a:r>
            <a:r>
              <a:rPr lang="en-US" altLang="zh-CN" sz="1600" b="1" dirty="0">
                <a:solidFill>
                  <a:srgbClr val="006C31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  http://ppbc.iplant.cn/  </a:t>
            </a:r>
            <a:r>
              <a:rPr lang="zh-CN" altLang="en-US" sz="1600" b="1" dirty="0">
                <a:solidFill>
                  <a:srgbClr val="006C31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；软件：识花君</a:t>
            </a:r>
            <a:endParaRPr lang="en-US" altLang="zh-CN" sz="1600" b="1" dirty="0">
              <a:solidFill>
                <a:srgbClr val="006C31"/>
              </a:solidFill>
              <a:latin typeface="Times New Roman" panose="02020603050405020304" pitchFamily="18" charset="0"/>
              <a:ea typeface="华文楷体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zo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79512" y="188640"/>
            <a:ext cx="8786810" cy="6527078"/>
            <a:chOff x="214282" y="155168"/>
            <a:chExt cx="8786810" cy="6527078"/>
          </a:xfrm>
        </p:grpSpPr>
        <p:grpSp>
          <p:nvGrpSpPr>
            <p:cNvPr id="7" name="组合 6"/>
            <p:cNvGrpSpPr/>
            <p:nvPr/>
          </p:nvGrpSpPr>
          <p:grpSpPr>
            <a:xfrm>
              <a:off x="214282" y="155168"/>
              <a:ext cx="8786810" cy="6527078"/>
              <a:chOff x="214282" y="155168"/>
              <a:chExt cx="8786810" cy="6527078"/>
            </a:xfrm>
          </p:grpSpPr>
          <p:sp>
            <p:nvSpPr>
              <p:cNvPr id="3" name="矩形 2"/>
              <p:cNvSpPr/>
              <p:nvPr/>
            </p:nvSpPr>
            <p:spPr>
              <a:xfrm>
                <a:off x="214282" y="155168"/>
                <a:ext cx="8786810" cy="33082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buClr>
                    <a:srgbClr val="FF0066"/>
                  </a:buClr>
                  <a:buFont typeface="Wingdings" pitchFamily="2" charset="2"/>
                  <a:buNone/>
                </a:pPr>
                <a:r>
                  <a:rPr lang="en-US" altLang="zh-CN" sz="2800" b="1" dirty="0">
                    <a:solidFill>
                      <a:srgbClr val="FF0000"/>
                    </a:solidFill>
                    <a:latin typeface="Times New Roman" pitchFamily="18" charset="0"/>
                    <a:ea typeface="华文楷体" pitchFamily="2" charset="-122"/>
                    <a:cs typeface="Times New Roman" pitchFamily="18" charset="0"/>
                  </a:rPr>
                  <a:t>1.</a:t>
                </a:r>
                <a:r>
                  <a:rPr lang="zh-CN" altLang="en-US" sz="2800" b="1" dirty="0">
                    <a:solidFill>
                      <a:srgbClr val="FF0000"/>
                    </a:solidFill>
                    <a:latin typeface="Times New Roman" pitchFamily="18" charset="0"/>
                    <a:ea typeface="华文楷体" pitchFamily="2" charset="-122"/>
                    <a:cs typeface="Times New Roman" pitchFamily="18" charset="0"/>
                  </a:rPr>
                  <a:t>金鱼草</a:t>
                </a:r>
                <a:r>
                  <a:rPr lang="en-US" altLang="zh-CN" sz="2800" i="1" dirty="0">
                    <a:solidFill>
                      <a:srgbClr val="FF0000"/>
                    </a:solidFill>
                    <a:latin typeface="Times New Roman" pitchFamily="18" charset="0"/>
                    <a:ea typeface="华文楷体" pitchFamily="2" charset="-122"/>
                    <a:cs typeface="Times New Roman" pitchFamily="18" charset="0"/>
                  </a:rPr>
                  <a:t>Antirrhinum </a:t>
                </a:r>
                <a:r>
                  <a:rPr lang="en-US" altLang="zh-CN" sz="2800" i="1" dirty="0" err="1">
                    <a:solidFill>
                      <a:srgbClr val="FF0000"/>
                    </a:solidFill>
                    <a:latin typeface="Times New Roman" pitchFamily="18" charset="0"/>
                    <a:ea typeface="华文楷体" pitchFamily="2" charset="-122"/>
                    <a:cs typeface="Times New Roman" pitchFamily="18" charset="0"/>
                  </a:rPr>
                  <a:t>majus</a:t>
                </a:r>
                <a:r>
                  <a:rPr lang="en-US" altLang="zh-CN" sz="2800" i="1" dirty="0">
                    <a:solidFill>
                      <a:srgbClr val="FF0000"/>
                    </a:solidFill>
                    <a:latin typeface="Times New Roman" pitchFamily="18" charset="0"/>
                    <a:ea typeface="华文楷体" pitchFamily="2" charset="-122"/>
                    <a:cs typeface="Times New Roman" pitchFamily="18" charset="0"/>
                  </a:rPr>
                  <a:t> </a:t>
                </a:r>
                <a:r>
                  <a:rPr lang="en-US" altLang="zh-CN" sz="2800" dirty="0">
                    <a:solidFill>
                      <a:srgbClr val="FF0000"/>
                    </a:solidFill>
                    <a:latin typeface="Times New Roman" pitchFamily="18" charset="0"/>
                    <a:ea typeface="华文楷体" pitchFamily="2" charset="-122"/>
                    <a:cs typeface="Times New Roman" pitchFamily="18" charset="0"/>
                  </a:rPr>
                  <a:t>Linn.</a:t>
                </a:r>
                <a:r>
                  <a:rPr lang="zh-CN" altLang="en-US" sz="2000" b="1" dirty="0">
                    <a:solidFill>
                      <a:srgbClr val="0000CC"/>
                    </a:solidFill>
                    <a:latin typeface="Times New Roman" pitchFamily="18" charset="0"/>
                    <a:ea typeface="华文楷体" pitchFamily="2" charset="-122"/>
                    <a:cs typeface="Times New Roman" pitchFamily="18" charset="0"/>
                  </a:rPr>
                  <a:t>玄参科，金鱼草属</a:t>
                </a:r>
                <a:endParaRPr lang="en-US" altLang="zh-CN" sz="2000" b="1" dirty="0">
                  <a:solidFill>
                    <a:srgbClr val="0000CC"/>
                  </a:solidFill>
                  <a:latin typeface="Times New Roman" pitchFamily="18" charset="0"/>
                  <a:ea typeface="华文楷体" pitchFamily="2" charset="-122"/>
                  <a:cs typeface="Times New Roman" pitchFamily="18" charset="0"/>
                </a:endParaRPr>
              </a:p>
              <a:p>
                <a:pPr algn="just">
                  <a:lnSpc>
                    <a:spcPct val="150000"/>
                  </a:lnSpc>
                  <a:buClr>
                    <a:srgbClr val="FF0066"/>
                  </a:buClr>
                  <a:buFont typeface="Wingdings" pitchFamily="2" charset="2"/>
                  <a:buNone/>
                </a:pPr>
                <a:r>
                  <a:rPr lang="zh-CN" altLang="en-US" sz="2000" b="1" dirty="0">
                    <a:solidFill>
                      <a:srgbClr val="FF0000"/>
                    </a:solidFill>
                    <a:latin typeface="Times New Roman" pitchFamily="18" charset="0"/>
                    <a:ea typeface="华文楷体" pitchFamily="2" charset="-122"/>
                    <a:cs typeface="Times New Roman" pitchFamily="18" charset="0"/>
                  </a:rPr>
                  <a:t>别名</a:t>
                </a:r>
                <a:r>
                  <a:rPr lang="en-US" altLang="zh-CN" sz="2000" b="1" dirty="0">
                    <a:solidFill>
                      <a:srgbClr val="FF0000"/>
                    </a:solidFill>
                    <a:latin typeface="Times New Roman" pitchFamily="18" charset="0"/>
                    <a:ea typeface="华文楷体" pitchFamily="2" charset="-122"/>
                    <a:cs typeface="Times New Roman" pitchFamily="18" charset="0"/>
                  </a:rPr>
                  <a:t>: </a:t>
                </a:r>
                <a:r>
                  <a:rPr lang="zh-CN" altLang="en-US" sz="2000" b="1" dirty="0">
                    <a:solidFill>
                      <a:srgbClr val="0000CC"/>
                    </a:solidFill>
                    <a:latin typeface="华文楷体" pitchFamily="2" charset="-122"/>
                    <a:ea typeface="华文楷体" pitchFamily="2" charset="-122"/>
                  </a:rPr>
                  <a:t>龙头花、洋彩雀</a:t>
                </a:r>
                <a:r>
                  <a:rPr lang="zh-CN" altLang="en-US" sz="2000" b="1" dirty="0">
                    <a:solidFill>
                      <a:srgbClr val="0000CC"/>
                    </a:solidFill>
                    <a:latin typeface="Times New Roman" pitchFamily="18" charset="0"/>
                    <a:ea typeface="华文楷体" pitchFamily="2" charset="-122"/>
                    <a:cs typeface="Times New Roman" pitchFamily="18" charset="0"/>
                  </a:rPr>
                  <a:t>；多年生草本做一、二年栽培，株高</a:t>
                </a:r>
                <a:r>
                  <a:rPr lang="en-US" altLang="zh-CN" sz="2000" b="1" dirty="0">
                    <a:solidFill>
                      <a:srgbClr val="0000CC"/>
                    </a:solidFill>
                    <a:latin typeface="Times New Roman" pitchFamily="18" charset="0"/>
                    <a:ea typeface="华文楷体" pitchFamily="2" charset="-122"/>
                    <a:cs typeface="Times New Roman" pitchFamily="18" charset="0"/>
                  </a:rPr>
                  <a:t>20</a:t>
                </a:r>
                <a:r>
                  <a:rPr lang="zh-CN" altLang="en-US" sz="2000" b="1" dirty="0">
                    <a:solidFill>
                      <a:srgbClr val="0000CC"/>
                    </a:solidFill>
                    <a:latin typeface="Times New Roman" pitchFamily="18" charset="0"/>
                    <a:ea typeface="华文楷体" pitchFamily="2" charset="-122"/>
                    <a:cs typeface="Times New Roman" pitchFamily="18" charset="0"/>
                  </a:rPr>
                  <a:t>～</a:t>
                </a:r>
                <a:r>
                  <a:rPr lang="en-US" altLang="zh-CN" sz="2000" b="1" dirty="0">
                    <a:solidFill>
                      <a:srgbClr val="0000CC"/>
                    </a:solidFill>
                    <a:latin typeface="Times New Roman" pitchFamily="18" charset="0"/>
                    <a:ea typeface="华文楷体" pitchFamily="2" charset="-122"/>
                    <a:cs typeface="Times New Roman" pitchFamily="18" charset="0"/>
                  </a:rPr>
                  <a:t>150</a:t>
                </a:r>
                <a:r>
                  <a:rPr lang="zh-CN" altLang="en-US" sz="2000" b="1" dirty="0">
                    <a:solidFill>
                      <a:srgbClr val="0000CC"/>
                    </a:solidFill>
                    <a:latin typeface="Times New Roman" pitchFamily="18" charset="0"/>
                    <a:ea typeface="华文楷体" pitchFamily="2" charset="-122"/>
                    <a:cs typeface="Times New Roman" pitchFamily="18" charset="0"/>
                  </a:rPr>
                  <a:t>厘米。下部叶片对生卵形，上部互生叶片长圆状披针形，全缘。总状花序顶生，花冠二唇瓣，基部膨大大成囊状，上唇直立2裂，下唇3裂，有火红、金黄、艳粉、纯白和复色等色。</a:t>
                </a:r>
                <a:r>
                  <a:rPr lang="zh-CN" altLang="en-US" sz="2000" b="1" dirty="0">
                    <a:solidFill>
                      <a:srgbClr val="FF0000"/>
                    </a:solidFill>
                    <a:latin typeface="Times New Roman" pitchFamily="18" charset="0"/>
                    <a:ea typeface="华文楷体" pitchFamily="2" charset="-122"/>
                    <a:cs typeface="Times New Roman" pitchFamily="18" charset="0"/>
                  </a:rPr>
                  <a:t>花期</a:t>
                </a:r>
                <a:r>
                  <a:rPr lang="en-US" altLang="zh-CN" sz="2000" b="1" dirty="0">
                    <a:solidFill>
                      <a:srgbClr val="FF0000"/>
                    </a:solidFill>
                    <a:latin typeface="Times New Roman" pitchFamily="18" charset="0"/>
                    <a:ea typeface="华文楷体" pitchFamily="2" charset="-122"/>
                    <a:cs typeface="Times New Roman" pitchFamily="18" charset="0"/>
                  </a:rPr>
                  <a:t>5</a:t>
                </a:r>
                <a:r>
                  <a:rPr lang="zh-CN" altLang="en-US" sz="2000" b="1" dirty="0">
                    <a:solidFill>
                      <a:srgbClr val="FF0000"/>
                    </a:solidFill>
                    <a:latin typeface="Times New Roman" pitchFamily="18" charset="0"/>
                    <a:ea typeface="华文楷体" pitchFamily="2" charset="-122"/>
                    <a:cs typeface="Times New Roman" pitchFamily="18" charset="0"/>
                  </a:rPr>
                  <a:t>～</a:t>
                </a:r>
                <a:r>
                  <a:rPr lang="en-US" altLang="zh-CN" sz="2000" b="1" dirty="0">
                    <a:solidFill>
                      <a:srgbClr val="FF0000"/>
                    </a:solidFill>
                    <a:latin typeface="Times New Roman" pitchFamily="18" charset="0"/>
                    <a:ea typeface="华文楷体" pitchFamily="2" charset="-122"/>
                    <a:cs typeface="Times New Roman" pitchFamily="18" charset="0"/>
                  </a:rPr>
                  <a:t>9</a:t>
                </a:r>
                <a:r>
                  <a:rPr lang="zh-CN" altLang="en-US" sz="2000" b="1" dirty="0">
                    <a:solidFill>
                      <a:srgbClr val="FF0000"/>
                    </a:solidFill>
                    <a:latin typeface="Times New Roman" pitchFamily="18" charset="0"/>
                    <a:ea typeface="华文楷体" pitchFamily="2" charset="-122"/>
                    <a:cs typeface="Times New Roman" pitchFamily="18" charset="0"/>
                  </a:rPr>
                  <a:t>月</a:t>
                </a:r>
                <a:r>
                  <a:rPr lang="zh-CN" altLang="en-US" sz="2000" b="1" dirty="0">
                    <a:solidFill>
                      <a:srgbClr val="0000CC"/>
                    </a:solidFill>
                    <a:latin typeface="Times New Roman" pitchFamily="18" charset="0"/>
                    <a:ea typeface="华文楷体" pitchFamily="2" charset="-122"/>
                    <a:cs typeface="Times New Roman" pitchFamily="18" charset="0"/>
                  </a:rPr>
                  <a:t>。原产地中海地区，世界各国广泛栽培。</a:t>
                </a:r>
                <a:r>
                  <a:rPr lang="zh-CN" altLang="en-US" sz="2000" dirty="0"/>
                  <a:t> </a:t>
                </a:r>
                <a:r>
                  <a:rPr lang="en-US" altLang="zh-CN" sz="2000" b="1" dirty="0">
                    <a:solidFill>
                      <a:srgbClr val="0000CC"/>
                    </a:solidFill>
                    <a:latin typeface="Times New Roman" pitchFamily="18" charset="0"/>
                    <a:ea typeface="华文楷体" pitchFamily="2" charset="-122"/>
                    <a:cs typeface="Times New Roman" pitchFamily="18" charset="0"/>
                  </a:rPr>
                  <a:t>8</a:t>
                </a:r>
                <a:r>
                  <a:rPr lang="zh-CN" altLang="en-US" sz="2000" b="1" dirty="0">
                    <a:solidFill>
                      <a:srgbClr val="0000CC"/>
                    </a:solidFill>
                    <a:latin typeface="Times New Roman" pitchFamily="18" charset="0"/>
                    <a:ea typeface="华文楷体" pitchFamily="2" charset="-122"/>
                    <a:cs typeface="Times New Roman" pitchFamily="18" charset="0"/>
                  </a:rPr>
                  <a:t>月下旬或</a:t>
                </a:r>
                <a:r>
                  <a:rPr lang="en-US" altLang="zh-CN" sz="2000" b="1" dirty="0">
                    <a:solidFill>
                      <a:srgbClr val="0000CC"/>
                    </a:solidFill>
                    <a:latin typeface="Times New Roman" pitchFamily="18" charset="0"/>
                    <a:ea typeface="华文楷体" pitchFamily="2" charset="-122"/>
                    <a:cs typeface="Times New Roman" pitchFamily="18" charset="0"/>
                  </a:rPr>
                  <a:t>9</a:t>
                </a:r>
                <a:r>
                  <a:rPr lang="zh-CN" altLang="en-US" sz="2000" b="1" dirty="0">
                    <a:solidFill>
                      <a:srgbClr val="0000CC"/>
                    </a:solidFill>
                    <a:latin typeface="Times New Roman" pitchFamily="18" charset="0"/>
                    <a:ea typeface="华文楷体" pitchFamily="2" charset="-122"/>
                    <a:cs typeface="Times New Roman" pitchFamily="18" charset="0"/>
                  </a:rPr>
                  <a:t>月播种，翌年</a:t>
                </a:r>
                <a:r>
                  <a:rPr lang="en-US" altLang="zh-CN" sz="2000" b="1" dirty="0">
                    <a:solidFill>
                      <a:srgbClr val="0000CC"/>
                    </a:solidFill>
                    <a:latin typeface="Times New Roman" pitchFamily="18" charset="0"/>
                    <a:ea typeface="华文楷体" pitchFamily="2" charset="-122"/>
                    <a:cs typeface="Times New Roman" pitchFamily="18" charset="0"/>
                  </a:rPr>
                  <a:t>4</a:t>
                </a:r>
                <a:r>
                  <a:rPr lang="zh-CN" altLang="en-US" sz="2000" b="1" dirty="0">
                    <a:solidFill>
                      <a:srgbClr val="0000CC"/>
                    </a:solidFill>
                    <a:latin typeface="Times New Roman" pitchFamily="18" charset="0"/>
                    <a:ea typeface="华文楷体" pitchFamily="2" charset="-122"/>
                    <a:cs typeface="Times New Roman" pitchFamily="18" charset="0"/>
                  </a:rPr>
                  <a:t>月</a:t>
                </a:r>
                <a:r>
                  <a:rPr lang="en-US" altLang="zh-CN" sz="2000" b="1" dirty="0">
                    <a:solidFill>
                      <a:srgbClr val="0000CC"/>
                    </a:solidFill>
                    <a:latin typeface="Times New Roman" pitchFamily="18" charset="0"/>
                    <a:ea typeface="华文楷体" pitchFamily="2" charset="-122"/>
                    <a:cs typeface="Times New Roman" pitchFamily="18" charset="0"/>
                  </a:rPr>
                  <a:t>-5</a:t>
                </a:r>
                <a:r>
                  <a:rPr lang="zh-CN" altLang="en-US" sz="2000" b="1" dirty="0">
                    <a:solidFill>
                      <a:srgbClr val="0000CC"/>
                    </a:solidFill>
                    <a:latin typeface="Times New Roman" pitchFamily="18" charset="0"/>
                    <a:ea typeface="华文楷体" pitchFamily="2" charset="-122"/>
                    <a:cs typeface="Times New Roman" pitchFamily="18" charset="0"/>
                  </a:rPr>
                  <a:t>月开花；早春冷床育苗或春夏播种，可在</a:t>
                </a:r>
                <a:r>
                  <a:rPr lang="en-US" altLang="zh-CN" sz="2000" b="1" dirty="0">
                    <a:solidFill>
                      <a:srgbClr val="0000CC"/>
                    </a:solidFill>
                    <a:latin typeface="Times New Roman" pitchFamily="18" charset="0"/>
                    <a:ea typeface="华文楷体" pitchFamily="2" charset="-122"/>
                    <a:cs typeface="Times New Roman" pitchFamily="18" charset="0"/>
                  </a:rPr>
                  <a:t>6</a:t>
                </a:r>
                <a:r>
                  <a:rPr lang="zh-CN" altLang="en-US" sz="2000" b="1" dirty="0">
                    <a:solidFill>
                      <a:srgbClr val="0000CC"/>
                    </a:solidFill>
                    <a:latin typeface="Times New Roman" pitchFamily="18" charset="0"/>
                    <a:ea typeface="华文楷体" pitchFamily="2" charset="-122"/>
                    <a:cs typeface="Times New Roman" pitchFamily="18" charset="0"/>
                  </a:rPr>
                  <a:t>月</a:t>
                </a:r>
                <a:r>
                  <a:rPr lang="en-US" altLang="zh-CN" sz="2000" b="1" dirty="0">
                    <a:solidFill>
                      <a:srgbClr val="0000CC"/>
                    </a:solidFill>
                    <a:latin typeface="Times New Roman" pitchFamily="18" charset="0"/>
                    <a:ea typeface="华文楷体" pitchFamily="2" charset="-122"/>
                    <a:cs typeface="Times New Roman" pitchFamily="18" charset="0"/>
                  </a:rPr>
                  <a:t>-7</a:t>
                </a:r>
                <a:r>
                  <a:rPr lang="zh-CN" altLang="en-US" sz="2000" b="1" dirty="0">
                    <a:solidFill>
                      <a:srgbClr val="0000CC"/>
                    </a:solidFill>
                    <a:latin typeface="Times New Roman" pitchFamily="18" charset="0"/>
                    <a:ea typeface="华文楷体" pitchFamily="2" charset="-122"/>
                    <a:cs typeface="Times New Roman" pitchFamily="18" charset="0"/>
                  </a:rPr>
                  <a:t>月或</a:t>
                </a:r>
                <a:r>
                  <a:rPr lang="en-US" altLang="zh-CN" sz="2000" b="1" dirty="0">
                    <a:solidFill>
                      <a:srgbClr val="0000CC"/>
                    </a:solidFill>
                    <a:latin typeface="Times New Roman" pitchFamily="18" charset="0"/>
                    <a:ea typeface="华文楷体" pitchFamily="2" charset="-122"/>
                    <a:cs typeface="Times New Roman" pitchFamily="18" charset="0"/>
                  </a:rPr>
                  <a:t>9</a:t>
                </a:r>
                <a:r>
                  <a:rPr lang="zh-CN" altLang="en-US" sz="2000" b="1" dirty="0">
                    <a:solidFill>
                      <a:srgbClr val="0000CC"/>
                    </a:solidFill>
                    <a:latin typeface="Times New Roman" pitchFamily="18" charset="0"/>
                    <a:ea typeface="华文楷体" pitchFamily="2" charset="-122"/>
                    <a:cs typeface="Times New Roman" pitchFamily="18" charset="0"/>
                  </a:rPr>
                  <a:t>月</a:t>
                </a:r>
                <a:r>
                  <a:rPr lang="en-US" altLang="zh-CN" sz="2000" b="1" dirty="0">
                    <a:solidFill>
                      <a:srgbClr val="0000CC"/>
                    </a:solidFill>
                    <a:latin typeface="Times New Roman" pitchFamily="18" charset="0"/>
                    <a:ea typeface="华文楷体" pitchFamily="2" charset="-122"/>
                    <a:cs typeface="Times New Roman" pitchFamily="18" charset="0"/>
                  </a:rPr>
                  <a:t>-10</a:t>
                </a:r>
                <a:r>
                  <a:rPr lang="zh-CN" altLang="en-US" sz="2000" b="1" dirty="0">
                    <a:solidFill>
                      <a:srgbClr val="0000CC"/>
                    </a:solidFill>
                    <a:latin typeface="Times New Roman" pitchFamily="18" charset="0"/>
                    <a:ea typeface="华文楷体" pitchFamily="2" charset="-122"/>
                    <a:cs typeface="Times New Roman" pitchFamily="18" charset="0"/>
                  </a:rPr>
                  <a:t>月开花。</a:t>
                </a:r>
              </a:p>
            </p:txBody>
          </p:sp>
          <p:pic>
            <p:nvPicPr>
              <p:cNvPr id="1026" name="Picture 2" descr="F:\网上下载的花卉图\2-13110914463aL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857556" y="3408414"/>
                <a:ext cx="5143536" cy="3273832"/>
              </a:xfrm>
              <a:prstGeom prst="rect">
                <a:avLst/>
              </a:prstGeom>
              <a:noFill/>
            </p:spPr>
          </p:pic>
        </p:grpSp>
        <p:pic>
          <p:nvPicPr>
            <p:cNvPr id="8" name="Picture 3" descr="美国泛美种子公司展出的金鱼草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80971" y="3396098"/>
              <a:ext cx="3286148" cy="3286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 descr="F:\网上下载的花卉图\金鱼草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7166"/>
            <a:ext cx="2214578" cy="1471113"/>
          </a:xfrm>
          <a:prstGeom prst="rect">
            <a:avLst/>
          </a:prstGeom>
          <a:noFill/>
        </p:spPr>
      </p:pic>
      <p:grpSp>
        <p:nvGrpSpPr>
          <p:cNvPr id="15" name="组合 14"/>
          <p:cNvGrpSpPr/>
          <p:nvPr/>
        </p:nvGrpSpPr>
        <p:grpSpPr>
          <a:xfrm>
            <a:off x="71406" y="285728"/>
            <a:ext cx="8858344" cy="6143668"/>
            <a:chOff x="214250" y="214290"/>
            <a:chExt cx="8858344" cy="6143668"/>
          </a:xfrm>
        </p:grpSpPr>
        <p:pic>
          <p:nvPicPr>
            <p:cNvPr id="4" name="Picture 2" descr="2006420165821[1]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57456" y="4643446"/>
              <a:ext cx="2756344" cy="1714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3" descr="yln165"/>
            <p:cNvPicPr>
              <a:picLocks noChangeAspect="1" noChangeArrowheads="1"/>
            </p:cNvPicPr>
            <p:nvPr/>
          </p:nvPicPr>
          <p:blipFill>
            <a:blip r:embed="rId4" cstate="print"/>
            <a:srcRect t="4514" r="17110"/>
            <a:stretch>
              <a:fillRect/>
            </a:stretch>
          </p:blipFill>
          <p:spPr bwMode="auto">
            <a:xfrm>
              <a:off x="214250" y="1785926"/>
              <a:ext cx="2071702" cy="1790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4" descr="200572016195482663"/>
            <p:cNvPicPr>
              <a:picLocks noChangeAspect="1" noChangeArrowheads="1"/>
            </p:cNvPicPr>
            <p:nvPr/>
          </p:nvPicPr>
          <p:blipFill>
            <a:blip r:embed="rId5" cstate="print">
              <a:lum bright="-18000" contrast="6000"/>
            </a:blip>
            <a:srcRect/>
            <a:stretch>
              <a:fillRect/>
            </a:stretch>
          </p:blipFill>
          <p:spPr bwMode="auto">
            <a:xfrm>
              <a:off x="2357422" y="214290"/>
              <a:ext cx="2357454" cy="3500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" descr="yln15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857752" y="214290"/>
              <a:ext cx="2000264" cy="15647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4" descr="yln16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977080" y="214290"/>
              <a:ext cx="2095514" cy="1571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0" y="0"/>
            <a:ext cx="9144000" cy="466725"/>
          </a:xfrm>
          <a:prstGeom prst="rect">
            <a:avLst/>
          </a:prstGeom>
          <a:solidFill>
            <a:srgbClr val="0066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400" b="1" dirty="0">
                <a:solidFill>
                  <a:srgbClr val="FFFF00"/>
                </a:solidFill>
                <a:latin typeface="黑体" pitchFamily="2" charset="-122"/>
                <a:ea typeface="黑体" pitchFamily="2" charset="-122"/>
              </a:rPr>
              <a:t>高</a:t>
            </a:r>
            <a:r>
              <a:rPr lang="en-US" altLang="zh-CN" sz="2400" b="1" dirty="0">
                <a:solidFill>
                  <a:srgbClr val="FFFF00"/>
                </a:solidFill>
                <a:latin typeface="黑体" pitchFamily="2" charset="-122"/>
                <a:ea typeface="黑体" pitchFamily="2" charset="-122"/>
              </a:rPr>
              <a:t>(</a:t>
            </a:r>
            <a:r>
              <a:rPr lang="zh-CN" altLang="en-US" sz="2400" b="1" dirty="0">
                <a:solidFill>
                  <a:srgbClr val="FFFF00"/>
                </a:solidFill>
                <a:latin typeface="黑体" pitchFamily="2" charset="-122"/>
                <a:ea typeface="黑体" pitchFamily="2" charset="-122"/>
              </a:rPr>
              <a:t>中</a:t>
            </a:r>
            <a:r>
              <a:rPr lang="en-US" altLang="zh-CN" sz="2400" b="1" dirty="0">
                <a:solidFill>
                  <a:srgbClr val="FFFF00"/>
                </a:solidFill>
                <a:latin typeface="黑体" pitchFamily="2" charset="-122"/>
                <a:ea typeface="黑体" pitchFamily="2" charset="-122"/>
              </a:rPr>
              <a:t>)</a:t>
            </a:r>
            <a:r>
              <a:rPr lang="zh-CN" altLang="en-US" sz="2400" b="1" dirty="0">
                <a:solidFill>
                  <a:srgbClr val="FFFF00"/>
                </a:solidFill>
                <a:latin typeface="黑体" pitchFamily="2" charset="-122"/>
                <a:ea typeface="黑体" pitchFamily="2" charset="-122"/>
              </a:rPr>
              <a:t>性：</a:t>
            </a:r>
            <a:r>
              <a:rPr lang="en-US" altLang="zh-CN" sz="2400" b="1" dirty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90-120(45-60)cm</a:t>
            </a:r>
            <a:r>
              <a:rPr lang="zh-CN" altLang="en-US" sz="2400" b="1" dirty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，切花；花坛、花境背景或中心种植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0" y="3357563"/>
            <a:ext cx="9144000" cy="466725"/>
            <a:chOff x="0" y="3357563"/>
            <a:chExt cx="9144000" cy="466725"/>
          </a:xfrm>
        </p:grpSpPr>
        <p:sp>
          <p:nvSpPr>
            <p:cNvPr id="17" name="Rectangle 8"/>
            <p:cNvSpPr>
              <a:spLocks noChangeArrowheads="1"/>
            </p:cNvSpPr>
            <p:nvPr/>
          </p:nvSpPr>
          <p:spPr bwMode="auto">
            <a:xfrm>
              <a:off x="0" y="3357563"/>
              <a:ext cx="4500563" cy="466725"/>
            </a:xfrm>
            <a:prstGeom prst="rect">
              <a:avLst/>
            </a:prstGeom>
            <a:solidFill>
              <a:srgbClr val="0066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zh-CN" altLang="en-US" sz="2400" b="1" dirty="0">
                  <a:solidFill>
                    <a:srgbClr val="FFFF00"/>
                  </a:solidFill>
                  <a:latin typeface="黑体" pitchFamily="2" charset="-122"/>
                  <a:ea typeface="黑体" pitchFamily="2" charset="-122"/>
                </a:rPr>
                <a:t>半匍匐性：</a:t>
              </a:r>
              <a:r>
                <a:rPr lang="zh-CN" altLang="en-US" sz="2400" b="1" dirty="0">
                  <a:solidFill>
                    <a:schemeClr val="bg1"/>
                  </a:solidFill>
                  <a:latin typeface="黑体" pitchFamily="2" charset="-122"/>
                  <a:ea typeface="黑体" pitchFamily="2" charset="-122"/>
                </a:rPr>
                <a:t>地被；盆栽陈列路边</a:t>
              </a:r>
            </a:p>
          </p:txBody>
        </p:sp>
        <p:sp>
          <p:nvSpPr>
            <p:cNvPr id="18" name="Rectangle 7"/>
            <p:cNvSpPr>
              <a:spLocks noChangeArrowheads="1"/>
            </p:cNvSpPr>
            <p:nvPr/>
          </p:nvSpPr>
          <p:spPr bwMode="auto">
            <a:xfrm>
              <a:off x="4500563" y="3357563"/>
              <a:ext cx="4643437" cy="466725"/>
            </a:xfrm>
            <a:prstGeom prst="rect">
              <a:avLst/>
            </a:prstGeom>
            <a:solidFill>
              <a:srgbClr val="0066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zh-CN" altLang="en-US" sz="2400" b="1" dirty="0">
                  <a:solidFill>
                    <a:srgbClr val="FFFF00"/>
                  </a:solidFill>
                  <a:latin typeface="黑体" pitchFamily="2" charset="-122"/>
                  <a:ea typeface="黑体" pitchFamily="2" charset="-122"/>
                </a:rPr>
                <a:t>矮：</a:t>
              </a:r>
              <a:r>
                <a:rPr lang="en-US" altLang="zh-CN" sz="2400" b="1" dirty="0">
                  <a:solidFill>
                    <a:schemeClr val="bg1"/>
                  </a:solidFill>
                  <a:latin typeface="黑体" pitchFamily="2" charset="-122"/>
                  <a:ea typeface="黑体" pitchFamily="2" charset="-122"/>
                </a:rPr>
                <a:t>15-30cm</a:t>
              </a:r>
              <a:r>
                <a:rPr lang="zh-CN" altLang="en-US" sz="2400" b="1" dirty="0">
                  <a:solidFill>
                    <a:schemeClr val="bg1"/>
                  </a:solidFill>
                  <a:latin typeface="黑体" pitchFamily="2" charset="-122"/>
                  <a:ea typeface="黑体" pitchFamily="2" charset="-122"/>
                </a:rPr>
                <a:t>，花坛；花境；盆栽</a:t>
              </a:r>
            </a:p>
          </p:txBody>
        </p:sp>
      </p:grpSp>
      <p:pic>
        <p:nvPicPr>
          <p:cNvPr id="20" name="Picture 2" descr="nisimukopark_050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00726" y="3951071"/>
            <a:ext cx="3571868" cy="2692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3" descr="yln162"/>
          <p:cNvPicPr>
            <a:picLocks noChangeAspect="1" noChangeArrowheads="1"/>
          </p:cNvPicPr>
          <p:nvPr/>
        </p:nvPicPr>
        <p:blipFill>
          <a:blip r:embed="rId9" cstate="print"/>
          <a:srcRect l="4115" t="7674" r="6094" b="5695"/>
          <a:stretch>
            <a:fillRect/>
          </a:stretch>
        </p:blipFill>
        <p:spPr bwMode="auto">
          <a:xfrm>
            <a:off x="0" y="3857628"/>
            <a:ext cx="2663617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4" descr="F:\网上下载的花卉图\2-131109144632196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67274" y="1928802"/>
            <a:ext cx="2047866" cy="13603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14282" y="285728"/>
            <a:ext cx="62299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2.</a:t>
            </a:r>
            <a:r>
              <a:rPr lang="zh-CN" altLang="en-US" sz="2800" b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鸡冠花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itchFamily="18" charset="0"/>
              </a:rPr>
              <a:t>Celosia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itchFamily="18" charset="0"/>
              </a:rPr>
              <a:t>cristata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zh-CN" altLang="en-US" sz="28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zh-CN" altLang="en-US" sz="24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苋科，青葙属</a:t>
            </a: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214314" y="764704"/>
            <a:ext cx="8534150" cy="2354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一年生草本；肉质穗状花序；多种颜色；花被膜质，喜阳光充足、湿热，不耐霜冻，不耐瘠薄，喜疏松肥沃和排水良好的土壤。</a:t>
            </a:r>
            <a:r>
              <a:rPr lang="zh-CN" altLang="en-US" sz="2000" b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花期</a:t>
            </a:r>
            <a:r>
              <a:rPr lang="en-US" altLang="zh-CN" sz="2000" b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6-10</a:t>
            </a:r>
            <a:r>
              <a:rPr lang="zh-CN" altLang="en-US" sz="2000" b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月</a:t>
            </a:r>
            <a:r>
              <a:rPr lang="zh-CN" altLang="en-US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；种子黑色发亮</a:t>
            </a:r>
            <a:r>
              <a:rPr lang="en-US" altLang="zh-CN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,</a:t>
            </a:r>
            <a:r>
              <a:rPr lang="zh-CN" altLang="en-US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播种繁殖，</a:t>
            </a:r>
            <a:r>
              <a:rPr lang="en-US" altLang="zh-CN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4-5</a:t>
            </a:r>
            <a:r>
              <a:rPr lang="zh-CN" altLang="en-US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月进行。株高</a:t>
            </a:r>
            <a:r>
              <a:rPr lang="en-US" altLang="zh-CN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20-150cm</a:t>
            </a:r>
            <a:r>
              <a:rPr lang="zh-CN" altLang="en-US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。冠幅</a:t>
            </a:r>
            <a:r>
              <a:rPr lang="en-US" altLang="zh-CN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30-40cm</a:t>
            </a:r>
            <a:r>
              <a:rPr lang="zh-CN" altLang="en-US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。是重要的花坛花卉。高型品种用于花境、花坛，还是很好的切花材料，切花瓶插能保持</a:t>
            </a:r>
            <a:r>
              <a:rPr lang="en-US" altLang="zh-CN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10d</a:t>
            </a:r>
            <a:r>
              <a:rPr lang="zh-CN" altLang="en-US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以上。也可制干花，经久不凋。矮型品种盆栽或做边缘种植。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0F156DC8-D7F9-48A7-8351-248EE547C586}"/>
              </a:ext>
            </a:extLst>
          </p:cNvPr>
          <p:cNvGrpSpPr/>
          <p:nvPr/>
        </p:nvGrpSpPr>
        <p:grpSpPr>
          <a:xfrm>
            <a:off x="5821818" y="3830572"/>
            <a:ext cx="3358694" cy="2941063"/>
            <a:chOff x="5821818" y="3620503"/>
            <a:chExt cx="3358694" cy="2941063"/>
          </a:xfrm>
        </p:grpSpPr>
        <p:sp>
          <p:nvSpPr>
            <p:cNvPr id="17" name="Text Box 5"/>
            <p:cNvSpPr txBox="1">
              <a:spLocks noChangeArrowheads="1"/>
            </p:cNvSpPr>
            <p:nvPr/>
          </p:nvSpPr>
          <p:spPr bwMode="auto">
            <a:xfrm>
              <a:off x="6016209" y="6093296"/>
              <a:ext cx="3164303" cy="468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b="1" u="sng" dirty="0">
                  <a:solidFill>
                    <a:srgbClr val="CC0099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圆锥鸡冠</a:t>
              </a:r>
              <a:r>
                <a:rPr lang="zh-CN" altLang="en-US" b="1" dirty="0">
                  <a:solidFill>
                    <a:srgbClr val="000099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穗状花序似圆锥  </a:t>
              </a:r>
            </a:p>
          </p:txBody>
        </p:sp>
        <p:pic>
          <p:nvPicPr>
            <p:cNvPr id="3075" name="Picture 3" descr="F:\网上下载的花卉图\苋科鸡冠花\2-130G5124Fb40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821818" y="3620503"/>
              <a:ext cx="3214678" cy="2480638"/>
            </a:xfrm>
            <a:prstGeom prst="rect">
              <a:avLst/>
            </a:prstGeom>
            <a:noFill/>
          </p:spPr>
        </p:pic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06405875-EAAF-47BB-8CD0-A668BA5A4D40}"/>
              </a:ext>
            </a:extLst>
          </p:cNvPr>
          <p:cNvGrpSpPr/>
          <p:nvPr/>
        </p:nvGrpSpPr>
        <p:grpSpPr>
          <a:xfrm>
            <a:off x="3071805" y="3140968"/>
            <a:ext cx="3012363" cy="3379673"/>
            <a:chOff x="3071805" y="3184991"/>
            <a:chExt cx="3012363" cy="3379673"/>
          </a:xfrm>
        </p:grpSpPr>
        <p:pic>
          <p:nvPicPr>
            <p:cNvPr id="24" name="Picture 4" descr="F:\网上下载的花卉图\苋科鸡冠花\2-130G5124H0494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491880" y="3597786"/>
              <a:ext cx="2225954" cy="2966878"/>
            </a:xfrm>
            <a:prstGeom prst="rect">
              <a:avLst/>
            </a:prstGeom>
            <a:noFill/>
          </p:spPr>
        </p:pic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0A888240-1353-4765-B5F4-A704FC9002A3}"/>
                </a:ext>
              </a:extLst>
            </p:cNvPr>
            <p:cNvSpPr/>
            <p:nvPr/>
          </p:nvSpPr>
          <p:spPr>
            <a:xfrm>
              <a:off x="3071805" y="3184991"/>
              <a:ext cx="301236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u="sng" dirty="0">
                  <a:solidFill>
                    <a:srgbClr val="CC0099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凤尾鸡冠：</a:t>
              </a:r>
              <a:r>
                <a:rPr lang="zh-CN" altLang="en-US" b="1" dirty="0">
                  <a:solidFill>
                    <a:srgbClr val="000099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穗状花序似火炬 </a:t>
              </a:r>
              <a:endParaRPr lang="zh-CN" altLang="en-US" dirty="0"/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EA64F3C8-1A0A-4351-A818-139F9370E80A}"/>
              </a:ext>
            </a:extLst>
          </p:cNvPr>
          <p:cNvGrpSpPr/>
          <p:nvPr/>
        </p:nvGrpSpPr>
        <p:grpSpPr>
          <a:xfrm>
            <a:off x="126077" y="3783296"/>
            <a:ext cx="3269303" cy="2958072"/>
            <a:chOff x="126077" y="3610658"/>
            <a:chExt cx="3269303" cy="2958072"/>
          </a:xfrm>
        </p:grpSpPr>
        <p:pic>
          <p:nvPicPr>
            <p:cNvPr id="12" name="Picture 7" descr="11031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26077" y="3610658"/>
              <a:ext cx="3269303" cy="2500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298AD0FB-00AF-43FD-A80C-64471FEED54E}"/>
                </a:ext>
              </a:extLst>
            </p:cNvPr>
            <p:cNvSpPr/>
            <p:nvPr/>
          </p:nvSpPr>
          <p:spPr>
            <a:xfrm>
              <a:off x="395536" y="6199398"/>
              <a:ext cx="231986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u="sng" dirty="0">
                  <a:solidFill>
                    <a:srgbClr val="CC0099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头状鸡冠</a:t>
              </a:r>
              <a:r>
                <a:rPr lang="zh-CN" altLang="en-US" b="1" u="sng" dirty="0">
                  <a:solidFill>
                    <a:srgbClr val="000099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：</a:t>
              </a:r>
              <a:r>
                <a:rPr lang="zh-CN" altLang="en-US" b="1" dirty="0">
                  <a:solidFill>
                    <a:srgbClr val="000099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似鸡冠； </a:t>
              </a:r>
              <a:endParaRPr lang="zh-CN" altLang="en-US" dirty="0"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7B1FC127-B0B7-4D7A-B4C1-031449A0A297}"/>
              </a:ext>
            </a:extLst>
          </p:cNvPr>
          <p:cNvGrpSpPr/>
          <p:nvPr/>
        </p:nvGrpSpPr>
        <p:grpSpPr>
          <a:xfrm>
            <a:off x="395536" y="188640"/>
            <a:ext cx="8571573" cy="6669360"/>
            <a:chOff x="395536" y="188640"/>
            <a:chExt cx="8571573" cy="6669360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3E24A425-23B6-470D-9B1B-72B8730B48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46734" y="188640"/>
              <a:ext cx="2701530" cy="343192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C0DEEB5-E7EF-4DDA-AE56-67EA6142A2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5536" y="945065"/>
              <a:ext cx="3139480" cy="3123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15053055-3235-4AAB-AE8E-A6065F5034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31829" y="3735000"/>
              <a:ext cx="2957515" cy="3123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61D48176-ED78-400D-9FCC-E04125F83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11974" y="2969286"/>
              <a:ext cx="2455135" cy="34042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1" name="矩形 10">
            <a:extLst>
              <a:ext uri="{FF2B5EF4-FFF2-40B4-BE49-F238E27FC236}">
                <a16:creationId xmlns:a16="http://schemas.microsoft.com/office/drawing/2014/main" id="{80368222-DFD6-4EA9-9826-815806CDA831}"/>
              </a:ext>
            </a:extLst>
          </p:cNvPr>
          <p:cNvSpPr/>
          <p:nvPr/>
        </p:nvSpPr>
        <p:spPr>
          <a:xfrm>
            <a:off x="395536" y="476672"/>
            <a:ext cx="30315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u="sng" dirty="0">
                <a:solidFill>
                  <a:srgbClr val="CC0099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头状鸡冠</a:t>
            </a:r>
            <a:r>
              <a:rPr lang="zh-CN" altLang="en-US" sz="2400" b="1" u="sng" dirty="0">
                <a:solidFill>
                  <a:srgbClr val="000099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：</a:t>
            </a:r>
            <a:r>
              <a:rPr lang="zh-CN" altLang="en-US" sz="2400" b="1" dirty="0">
                <a:solidFill>
                  <a:srgbClr val="000099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似鸡冠； 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9787406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714017"/>
            <a:ext cx="4143372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zh-CN" altLang="en-US" sz="2800" b="1" dirty="0">
                <a:solidFill>
                  <a:srgbClr val="FF0000"/>
                </a:solidFill>
                <a:ea typeface="楷体_GB2312" pitchFamily="49" charset="-122"/>
              </a:rPr>
              <a:t>常见栽培类型与品种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786" y="2469948"/>
            <a:ext cx="4824536" cy="1266825"/>
          </a:xfrm>
        </p:spPr>
        <p:txBody>
          <a:bodyPr>
            <a:normAutofit/>
          </a:bodyPr>
          <a:lstStyle/>
          <a:p>
            <a:pPr eaLnBrk="1" hangingPunct="1"/>
            <a:r>
              <a:rPr lang="zh-CN" altLang="en-US" sz="2000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凤尾鸡冠（</a:t>
            </a:r>
            <a:r>
              <a:rPr lang="en-US" altLang="zh-CN" sz="2000" b="1" dirty="0" err="1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Var.</a:t>
            </a:r>
            <a:r>
              <a:rPr lang="en-US" altLang="zh-CN" sz="2000" b="1" i="1" dirty="0" err="1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pyramidalis</a:t>
            </a:r>
            <a:r>
              <a:rPr lang="zh-CN" altLang="en-US" sz="2000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）</a:t>
            </a:r>
            <a:endParaRPr lang="en-US" altLang="zh-CN" sz="2000" b="1" dirty="0">
              <a:solidFill>
                <a:srgbClr val="0000CC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eaLnBrk="1" hangingPunct="1">
              <a:buNone/>
            </a:pPr>
            <a:r>
              <a:rPr lang="en-US" altLang="zh-CN" sz="2000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 60-150cm</a:t>
            </a:r>
            <a:r>
              <a:rPr lang="zh-CN" altLang="en-US" sz="2000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，多分枝开展；花序火焰状，颜色丰富。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18A605A-D705-4AA2-840A-FFAD7410EB55}"/>
              </a:ext>
            </a:extLst>
          </p:cNvPr>
          <p:cNvGrpSpPr/>
          <p:nvPr/>
        </p:nvGrpSpPr>
        <p:grpSpPr>
          <a:xfrm>
            <a:off x="107504" y="80988"/>
            <a:ext cx="8845762" cy="6663327"/>
            <a:chOff x="107504" y="80988"/>
            <a:chExt cx="8845762" cy="6663327"/>
          </a:xfrm>
        </p:grpSpPr>
        <p:pic>
          <p:nvPicPr>
            <p:cNvPr id="76804" name="Picture 4"/>
            <p:cNvPicPr>
              <a:picLocks noChangeAspect="1" noChangeArrowheads="1"/>
            </p:cNvPicPr>
            <p:nvPr/>
          </p:nvPicPr>
          <p:blipFill>
            <a:blip r:embed="rId2" cstate="print">
              <a:lum contrast="12000"/>
            </a:blip>
            <a:srcRect/>
            <a:stretch>
              <a:fillRect/>
            </a:stretch>
          </p:blipFill>
          <p:spPr bwMode="auto">
            <a:xfrm>
              <a:off x="107504" y="4208015"/>
              <a:ext cx="6624736" cy="25363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26" name="Picture 2" descr="F:\网上下载的花卉图\新建文件夹\mmexport1468587980394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04248" y="4194211"/>
              <a:ext cx="2149018" cy="253413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27" name="Picture 3" descr="F:\网上下载的花卉图\新建文件夹\mmexport1468587996602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938014" y="80988"/>
              <a:ext cx="3200513" cy="240038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44E601A4-A702-4E28-ADF6-E7429F70E8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3276" y="1475410"/>
            <a:ext cx="2365042" cy="264167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596" y="285752"/>
            <a:ext cx="5857916" cy="500042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zh-CN" altLang="en-US" sz="2800" b="1" dirty="0">
                <a:solidFill>
                  <a:schemeClr val="tx2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圆绒鸡冠（</a:t>
            </a:r>
            <a:r>
              <a:rPr lang="en-US" altLang="zh-CN" sz="2800" b="1" dirty="0" err="1">
                <a:solidFill>
                  <a:schemeClr val="tx2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Var.</a:t>
            </a:r>
            <a:r>
              <a:rPr lang="en-US" altLang="zh-CN" sz="2600" b="1" i="1" dirty="0" err="1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plumosa</a:t>
            </a:r>
            <a:r>
              <a:rPr lang="zh-CN" altLang="en-US" sz="2800" b="1" dirty="0">
                <a:solidFill>
                  <a:schemeClr val="tx2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）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60C1AAE4-C856-46F7-BD68-CEA2E4A293C2}"/>
              </a:ext>
            </a:extLst>
          </p:cNvPr>
          <p:cNvGrpSpPr/>
          <p:nvPr/>
        </p:nvGrpSpPr>
        <p:grpSpPr>
          <a:xfrm>
            <a:off x="428596" y="4289205"/>
            <a:ext cx="7130277" cy="2562731"/>
            <a:chOff x="428596" y="4289205"/>
            <a:chExt cx="7130277" cy="2562731"/>
          </a:xfrm>
        </p:grpSpPr>
        <p:sp>
          <p:nvSpPr>
            <p:cNvPr id="6" name="Rectangle 3"/>
            <p:cNvSpPr txBox="1">
              <a:spLocks noChangeArrowheads="1"/>
            </p:cNvSpPr>
            <p:nvPr/>
          </p:nvSpPr>
          <p:spPr>
            <a:xfrm>
              <a:off x="428596" y="4572008"/>
              <a:ext cx="3286148" cy="126682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lang="zh-CN" altLang="en-US" sz="2800" b="1" dirty="0">
                  <a:solidFill>
                    <a:schemeClr val="tx2"/>
                  </a:solidFill>
                  <a:latin typeface="Times New Roman" pitchFamily="18" charset="0"/>
                  <a:ea typeface="华文楷体" pitchFamily="2" charset="-122"/>
                  <a:cs typeface="Times New Roman" pitchFamily="18" charset="0"/>
                </a:rPr>
                <a:t>矮鸡冠‘</a:t>
              </a:r>
              <a:r>
                <a:rPr lang="en-US" altLang="zh-CN" sz="2800" b="1" dirty="0">
                  <a:solidFill>
                    <a:schemeClr val="tx2"/>
                  </a:solidFill>
                  <a:latin typeface="Times New Roman" pitchFamily="18" charset="0"/>
                  <a:ea typeface="华文楷体" pitchFamily="2" charset="-122"/>
                  <a:cs typeface="Times New Roman" pitchFamily="18" charset="0"/>
                </a:rPr>
                <a:t>Nana’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altLang="zh-CN" sz="2800" b="1" dirty="0">
                  <a:solidFill>
                    <a:schemeClr val="tx2"/>
                  </a:solidFill>
                  <a:latin typeface="Times New Roman" pitchFamily="18" charset="0"/>
                  <a:ea typeface="华文楷体" pitchFamily="2" charset="-122"/>
                  <a:cs typeface="Times New Roman" pitchFamily="18" charset="0"/>
                </a:rPr>
                <a:t>     </a:t>
              </a:r>
              <a:r>
                <a:rPr lang="en-US" altLang="zh-CN" sz="2000" b="1" dirty="0">
                  <a:solidFill>
                    <a:schemeClr val="tx2"/>
                  </a:solidFill>
                  <a:latin typeface="Times New Roman" pitchFamily="18" charset="0"/>
                  <a:ea typeface="华文楷体" pitchFamily="2" charset="-122"/>
                  <a:cs typeface="Times New Roman" pitchFamily="18" charset="0"/>
                </a:rPr>
                <a:t>15-30cm,  </a:t>
              </a:r>
              <a:r>
                <a:rPr lang="zh-CN" altLang="en-US" sz="2000" b="1" dirty="0">
                  <a:solidFill>
                    <a:schemeClr val="tx2"/>
                  </a:solidFill>
                  <a:latin typeface="Times New Roman" pitchFamily="18" charset="0"/>
                  <a:ea typeface="华文楷体" pitchFamily="2" charset="-122"/>
                  <a:cs typeface="Times New Roman" pitchFamily="18" charset="0"/>
                </a:rPr>
                <a:t>株矮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endParaRPr lang="zh-CN" altLang="en-US" sz="2400" b="1" dirty="0">
                <a:solidFill>
                  <a:schemeClr val="tx2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endParaRPr>
            </a:p>
          </p:txBody>
        </p:sp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2" cstate="print">
              <a:lum bright="-12000"/>
            </a:blip>
            <a:srcRect/>
            <a:stretch>
              <a:fillRect/>
            </a:stretch>
          </p:blipFill>
          <p:spPr bwMode="auto">
            <a:xfrm>
              <a:off x="3772659" y="4289205"/>
              <a:ext cx="3786214" cy="25627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3A4B270F-A0E5-45AC-A6A2-AC17D86EFD93}"/>
              </a:ext>
            </a:extLst>
          </p:cNvPr>
          <p:cNvGrpSpPr/>
          <p:nvPr/>
        </p:nvGrpSpPr>
        <p:grpSpPr>
          <a:xfrm>
            <a:off x="827584" y="819112"/>
            <a:ext cx="8136904" cy="3380422"/>
            <a:chOff x="827584" y="819112"/>
            <a:chExt cx="8143900" cy="3380422"/>
          </a:xfrm>
        </p:grpSpPr>
        <p:pic>
          <p:nvPicPr>
            <p:cNvPr id="77828" name="Picture 8"/>
            <p:cNvPicPr>
              <a:picLocks noChangeAspect="1" noChangeArrowheads="1"/>
            </p:cNvPicPr>
            <p:nvPr/>
          </p:nvPicPr>
          <p:blipFill>
            <a:blip r:embed="rId3" cstate="print">
              <a:lum bright="-12000"/>
            </a:blip>
            <a:srcRect/>
            <a:stretch>
              <a:fillRect/>
            </a:stretch>
          </p:blipFill>
          <p:spPr bwMode="auto">
            <a:xfrm>
              <a:off x="899592" y="1287429"/>
              <a:ext cx="6643702" cy="29121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矩形 7"/>
            <p:cNvSpPr/>
            <p:nvPr/>
          </p:nvSpPr>
          <p:spPr>
            <a:xfrm>
              <a:off x="827584" y="819112"/>
              <a:ext cx="81439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000" b="1" dirty="0">
                  <a:solidFill>
                    <a:schemeClr val="tx2"/>
                  </a:solidFill>
                  <a:latin typeface="Times New Roman" pitchFamily="18" charset="0"/>
                  <a:ea typeface="华文楷体" pitchFamily="2" charset="-122"/>
                  <a:cs typeface="Times New Roman" pitchFamily="18" charset="0"/>
                </a:rPr>
                <a:t>40-60cm,</a:t>
              </a:r>
              <a:r>
                <a:rPr lang="zh-CN" altLang="en-US" sz="2000" b="1" dirty="0">
                  <a:solidFill>
                    <a:schemeClr val="tx2"/>
                  </a:solidFill>
                  <a:latin typeface="Times New Roman" pitchFamily="18" charset="0"/>
                  <a:ea typeface="华文楷体" pitchFamily="2" charset="-122"/>
                  <a:cs typeface="Times New Roman" pitchFamily="18" charset="0"/>
                </a:rPr>
                <a:t> 具分枝，不开展；花序卵圆形，紫红、玫红等色。</a:t>
              </a:r>
              <a:endParaRPr lang="zh-CN" altLang="en-US" sz="2000" dirty="0"/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399584" y="404664"/>
            <a:ext cx="37444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00B05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青葙   </a:t>
            </a:r>
            <a:r>
              <a:rPr lang="en-US" altLang="zh-CN" sz="2800" b="1" i="1" dirty="0">
                <a:solidFill>
                  <a:srgbClr val="00B05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C. </a:t>
            </a:r>
            <a:r>
              <a:rPr lang="en-US" altLang="zh-CN" sz="2800" b="1" i="1" dirty="0" err="1">
                <a:solidFill>
                  <a:srgbClr val="00B05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argentea</a:t>
            </a:r>
            <a:r>
              <a:rPr lang="en-US" altLang="zh-CN" sz="2800" b="1" i="1" dirty="0">
                <a:solidFill>
                  <a:srgbClr val="00B05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</a:t>
            </a:r>
            <a:r>
              <a:rPr lang="en-US" altLang="zh-CN" sz="2800" b="1" dirty="0">
                <a:solidFill>
                  <a:srgbClr val="00B05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L.</a:t>
            </a:r>
            <a:endParaRPr lang="zh-CN" altLang="en-US" sz="2800" b="1" dirty="0">
              <a:solidFill>
                <a:srgbClr val="00B050"/>
              </a:solidFill>
              <a:latin typeface="Times New Roman" pitchFamily="18" charset="0"/>
              <a:ea typeface="华文楷体" pitchFamily="2" charset="-122"/>
              <a:cs typeface="Times New Roman" pitchFamily="18" charset="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2C5BDDC6-9C63-4EF1-8D95-BF5282A6937D}"/>
              </a:ext>
            </a:extLst>
          </p:cNvPr>
          <p:cNvGrpSpPr/>
          <p:nvPr/>
        </p:nvGrpSpPr>
        <p:grpSpPr>
          <a:xfrm>
            <a:off x="179512" y="116632"/>
            <a:ext cx="8841668" cy="6472885"/>
            <a:chOff x="179512" y="116632"/>
            <a:chExt cx="8841668" cy="6472885"/>
          </a:xfrm>
        </p:grpSpPr>
        <p:grpSp>
          <p:nvGrpSpPr>
            <p:cNvPr id="6" name="组合 5"/>
            <p:cNvGrpSpPr/>
            <p:nvPr/>
          </p:nvGrpSpPr>
          <p:grpSpPr>
            <a:xfrm>
              <a:off x="179512" y="116632"/>
              <a:ext cx="4464497" cy="6472885"/>
              <a:chOff x="249382" y="204929"/>
              <a:chExt cx="4832612" cy="6874167"/>
            </a:xfrm>
          </p:grpSpPr>
          <p:pic>
            <p:nvPicPr>
              <p:cNvPr id="1026" name="Picture 2" descr="https://p1.ssl.qhmsg.com/t014e69b09ecf654b0f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49382" y="204929"/>
                <a:ext cx="4824535" cy="356095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030" name="Picture 6" descr="https://p1.ssl.qhmsg.com/t01061ffc338599898f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57458" y="3861170"/>
                <a:ext cx="4824536" cy="321792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AFD919F4-1345-4CEE-9B07-57F12B966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88024" y="1227012"/>
              <a:ext cx="4233156" cy="457825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1470" y="332656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3.</a:t>
            </a:r>
            <a:r>
              <a:rPr lang="zh-CN" altLang="en-US" sz="2800" b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一串红（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Salvia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splendens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）</a:t>
            </a:r>
            <a:r>
              <a:rPr lang="zh-CN" altLang="en-US" sz="24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唇形科，鼠尾草属</a:t>
            </a:r>
            <a:endParaRPr lang="en-US" altLang="zh-CN" sz="2400" b="1" dirty="0">
              <a:solidFill>
                <a:srgbClr val="0000CC"/>
              </a:solidFill>
              <a:latin typeface="Times New Roman" pitchFamily="18" charset="0"/>
              <a:ea typeface="华文楷体" pitchFamily="2" charset="-122"/>
              <a:cs typeface="Times New Roman" pitchFamily="18" charset="0"/>
            </a:endParaRPr>
          </a:p>
          <a:p>
            <a:endParaRPr lang="en-US" altLang="zh-CN" b="1" dirty="0">
              <a:solidFill>
                <a:srgbClr val="0000CC"/>
              </a:solidFill>
              <a:latin typeface="Times New Roman" pitchFamily="18" charset="0"/>
              <a:ea typeface="华文楷体" pitchFamily="2" charset="-122"/>
              <a:cs typeface="Times New Roman" pitchFamily="18" charset="0"/>
            </a:endParaRPr>
          </a:p>
          <a:p>
            <a:endParaRPr lang="zh-CN" altLang="en-US" b="1" dirty="0">
              <a:solidFill>
                <a:srgbClr val="0000CC"/>
              </a:solidFill>
              <a:latin typeface="Times New Roman" pitchFamily="18" charset="0"/>
              <a:ea typeface="华文楷体" pitchFamily="2" charset="-122"/>
              <a:cs typeface="Times New Roman" pitchFamily="18" charset="0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07504" y="980728"/>
            <a:ext cx="8784976" cy="5735618"/>
            <a:chOff x="107504" y="980728"/>
            <a:chExt cx="8784976" cy="5735618"/>
          </a:xfrm>
        </p:grpSpPr>
        <p:sp>
          <p:nvSpPr>
            <p:cNvPr id="7" name="矩形 6"/>
            <p:cNvSpPr/>
            <p:nvPr/>
          </p:nvSpPr>
          <p:spPr>
            <a:xfrm>
              <a:off x="236306" y="980728"/>
              <a:ext cx="8656174" cy="19886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2000" b="1" dirty="0">
                  <a:solidFill>
                    <a:srgbClr val="0000CC"/>
                  </a:solidFill>
                  <a:latin typeface="Times New Roman" pitchFamily="18" charset="0"/>
                  <a:ea typeface="华文楷体" pitchFamily="2" charset="-122"/>
                  <a:cs typeface="Times New Roman" pitchFamily="18" charset="0"/>
                </a:rPr>
                <a:t>唇形科多年生亚灌木草本植物，做一年生 栽培</a:t>
              </a:r>
              <a:r>
                <a:rPr lang="en-US" altLang="zh-CN" sz="2000" b="1" dirty="0">
                  <a:solidFill>
                    <a:srgbClr val="0000CC"/>
                  </a:solidFill>
                  <a:latin typeface="Times New Roman" pitchFamily="18" charset="0"/>
                  <a:ea typeface="华文楷体" pitchFamily="2" charset="-122"/>
                  <a:cs typeface="Times New Roman" pitchFamily="18" charset="0"/>
                </a:rPr>
                <a:t>,</a:t>
              </a:r>
              <a:r>
                <a:rPr lang="zh-CN" altLang="en-US" sz="2000" b="1" dirty="0">
                  <a:solidFill>
                    <a:srgbClr val="0000CC"/>
                  </a:solidFill>
                  <a:latin typeface="Times New Roman" pitchFamily="18" charset="0"/>
                  <a:ea typeface="华文楷体" pitchFamily="2" charset="-122"/>
                  <a:cs typeface="Times New Roman" pitchFamily="18" charset="0"/>
                </a:rPr>
                <a:t>高度</a:t>
              </a:r>
              <a:r>
                <a:rPr lang="en-US" altLang="zh-CN" sz="2000" b="1" dirty="0">
                  <a:solidFill>
                    <a:srgbClr val="0000CC"/>
                  </a:solidFill>
                  <a:latin typeface="Times New Roman" pitchFamily="18" charset="0"/>
                  <a:ea typeface="华文楷体" pitchFamily="2" charset="-122"/>
                  <a:cs typeface="Times New Roman" pitchFamily="18" charset="0"/>
                </a:rPr>
                <a:t>30-60cm,</a:t>
              </a:r>
              <a:r>
                <a:rPr lang="zh-CN" altLang="en-US" sz="2000" b="1" dirty="0">
                  <a:solidFill>
                    <a:srgbClr val="0000CC"/>
                  </a:solidFill>
                  <a:latin typeface="Times New Roman" pitchFamily="18" charset="0"/>
                  <a:ea typeface="华文楷体" pitchFamily="2" charset="-122"/>
                  <a:cs typeface="Times New Roman" pitchFamily="18" charset="0"/>
                </a:rPr>
                <a:t>夏秋顶生总状花序，成串，花萼钟状，与花冠同色。花鲜红色居多，也有粉红、白、紫；喜暖、好阳，适于肥沃土壤，不耐寒，经霜冻就枯萎，较耐热，最适温度</a:t>
              </a:r>
              <a:r>
                <a:rPr lang="en-US" altLang="zh-CN" sz="2000" b="1" dirty="0">
                  <a:solidFill>
                    <a:srgbClr val="0000CC"/>
                  </a:solidFill>
                  <a:latin typeface="Times New Roman" pitchFamily="18" charset="0"/>
                  <a:ea typeface="华文楷体" pitchFamily="2" charset="-122"/>
                  <a:cs typeface="Times New Roman" pitchFamily="18" charset="0"/>
                </a:rPr>
                <a:t>20℃-25℃</a:t>
              </a:r>
              <a:r>
                <a:rPr lang="zh-CN" altLang="en-US" sz="2000" b="1" dirty="0">
                  <a:solidFill>
                    <a:srgbClr val="0000CC"/>
                  </a:solidFill>
                  <a:latin typeface="Times New Roman" pitchFamily="18" charset="0"/>
                  <a:ea typeface="华文楷体" pitchFamily="2" charset="-122"/>
                  <a:cs typeface="Times New Roman" pitchFamily="18" charset="0"/>
                </a:rPr>
                <a:t>。繁殖方法</a:t>
              </a:r>
              <a:r>
                <a:rPr lang="en-US" altLang="zh-CN" sz="2000" b="1" dirty="0">
                  <a:solidFill>
                    <a:srgbClr val="0000CC"/>
                  </a:solidFill>
                  <a:latin typeface="Times New Roman" pitchFamily="18" charset="0"/>
                  <a:ea typeface="华文楷体" pitchFamily="2" charset="-122"/>
                  <a:cs typeface="Times New Roman" pitchFamily="18" charset="0"/>
                </a:rPr>
                <a:t>:4--5</a:t>
              </a:r>
              <a:r>
                <a:rPr lang="zh-CN" altLang="en-US" sz="2000" b="1" dirty="0">
                  <a:solidFill>
                    <a:srgbClr val="0000CC"/>
                  </a:solidFill>
                  <a:latin typeface="Times New Roman" pitchFamily="18" charset="0"/>
                  <a:ea typeface="华文楷体" pitchFamily="2" charset="-122"/>
                  <a:cs typeface="Times New Roman" pitchFamily="18" charset="0"/>
                </a:rPr>
                <a:t>月播种</a:t>
              </a:r>
              <a:r>
                <a:rPr lang="en-US" altLang="zh-CN" sz="2000" b="1" dirty="0">
                  <a:solidFill>
                    <a:srgbClr val="0000CC"/>
                  </a:solidFill>
                  <a:latin typeface="Times New Roman" pitchFamily="18" charset="0"/>
                  <a:ea typeface="华文楷体" pitchFamily="2" charset="-122"/>
                  <a:cs typeface="Times New Roman" pitchFamily="18" charset="0"/>
                </a:rPr>
                <a:t>,</a:t>
              </a:r>
              <a:r>
                <a:rPr lang="zh-CN" altLang="en-US" sz="2000" b="1" dirty="0">
                  <a:solidFill>
                    <a:srgbClr val="0000CC"/>
                  </a:solidFill>
                  <a:latin typeface="Times New Roman" pitchFamily="18" charset="0"/>
                  <a:ea typeface="华文楷体" pitchFamily="2" charset="-122"/>
                  <a:cs typeface="Times New Roman" pitchFamily="18" charset="0"/>
                </a:rPr>
                <a:t> 我国作一年生花卉栽，</a:t>
              </a:r>
              <a:r>
                <a:rPr lang="zh-CN" altLang="en-US" sz="2000" b="1" dirty="0">
                  <a:solidFill>
                    <a:srgbClr val="FF0000"/>
                  </a:solidFill>
                  <a:latin typeface="Times New Roman" pitchFamily="18" charset="0"/>
                  <a:ea typeface="华文楷体" pitchFamily="2" charset="-122"/>
                  <a:cs typeface="Times New Roman" pitchFamily="18" charset="0"/>
                </a:rPr>
                <a:t>花期</a:t>
              </a:r>
              <a:r>
                <a:rPr lang="en-US" altLang="zh-CN" sz="2000" b="1" dirty="0">
                  <a:solidFill>
                    <a:srgbClr val="FF0000"/>
                  </a:solidFill>
                  <a:latin typeface="Times New Roman" pitchFamily="18" charset="0"/>
                  <a:ea typeface="华文楷体" pitchFamily="2" charset="-122"/>
                  <a:cs typeface="Times New Roman" pitchFamily="18" charset="0"/>
                </a:rPr>
                <a:t>5-11</a:t>
              </a:r>
              <a:r>
                <a:rPr lang="zh-CN" altLang="en-US" sz="2000" b="1" dirty="0">
                  <a:solidFill>
                    <a:srgbClr val="FF0000"/>
                  </a:solidFill>
                  <a:latin typeface="Times New Roman" pitchFamily="18" charset="0"/>
                  <a:ea typeface="华文楷体" pitchFamily="2" charset="-122"/>
                  <a:cs typeface="Times New Roman" pitchFamily="18" charset="0"/>
                </a:rPr>
                <a:t>月</a:t>
              </a:r>
              <a:r>
                <a:rPr lang="en-US" altLang="zh-CN" sz="2000" b="1" dirty="0">
                  <a:solidFill>
                    <a:srgbClr val="0000CC"/>
                  </a:solidFill>
                  <a:latin typeface="Times New Roman" pitchFamily="18" charset="0"/>
                  <a:ea typeface="华文楷体" pitchFamily="2" charset="-122"/>
                  <a:cs typeface="Times New Roman" pitchFamily="18" charset="0"/>
                </a:rPr>
                <a:t>,</a:t>
              </a:r>
              <a:r>
                <a:rPr lang="zh-CN" altLang="en-US" sz="2000" b="1" dirty="0">
                  <a:solidFill>
                    <a:srgbClr val="0000CC"/>
                  </a:solidFill>
                  <a:latin typeface="Times New Roman" pitchFamily="18" charset="0"/>
                  <a:ea typeface="华文楷体" pitchFamily="2" charset="-122"/>
                  <a:cs typeface="Times New Roman" pitchFamily="18" charset="0"/>
                </a:rPr>
                <a:t>常用于节日 期间装饰环境各地庭园中广泛栽培作观赏用，也为较佳的盆栽花卉。</a:t>
              </a: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107504" y="3185373"/>
              <a:ext cx="8784975" cy="3530973"/>
              <a:chOff x="246118" y="3323119"/>
              <a:chExt cx="8784975" cy="3530973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246118" y="3323119"/>
                <a:ext cx="8784975" cy="3510593"/>
                <a:chOff x="247101" y="3815276"/>
                <a:chExt cx="8567167" cy="2979239"/>
              </a:xfrm>
            </p:grpSpPr>
            <p:pic>
              <p:nvPicPr>
                <p:cNvPr id="4" name="Picture 6" descr="F:\网上下载的花卉图\鼠尾草\2-130925115634O9.JPG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247101" y="4724906"/>
                  <a:ext cx="2879130" cy="2069609"/>
                </a:xfrm>
                <a:prstGeom prst="rect">
                  <a:avLst/>
                </a:prstGeom>
                <a:noFill/>
              </p:spPr>
            </p:pic>
            <p:pic>
              <p:nvPicPr>
                <p:cNvPr id="3" name="Picture 5" descr="F:\网上下载的花卉图\鼠尾草\2-13092511561b00.JPG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2494227" y="3834896"/>
                  <a:ext cx="2500897" cy="1875672"/>
                </a:xfrm>
                <a:prstGeom prst="rect">
                  <a:avLst/>
                </a:prstGeom>
                <a:noFill/>
              </p:spPr>
            </p:pic>
            <p:pic>
              <p:nvPicPr>
                <p:cNvPr id="5" name="Picture 7" descr="F:\网上下载的花卉图\鼠尾草\2-130925115612549.JP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6594262" y="3815276"/>
                  <a:ext cx="2220006" cy="1665003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3074" name="Picture 2" descr="F:\网上下载的花卉图\鼠尾草\2-1309251156263b.JP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710614" y="4704135"/>
                <a:ext cx="2736306" cy="2149957"/>
              </a:xfrm>
              <a:prstGeom prst="rect">
                <a:avLst/>
              </a:prstGeom>
              <a:noFill/>
            </p:spPr>
          </p:pic>
        </p:grp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0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4200" y="214338"/>
            <a:ext cx="9109800" cy="6455021"/>
            <a:chOff x="34200" y="0"/>
            <a:chExt cx="9109800" cy="6741913"/>
          </a:xfrm>
        </p:grpSpPr>
        <p:pic>
          <p:nvPicPr>
            <p:cNvPr id="50178" name="Picture 2" descr="PostAttachment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200" y="2764723"/>
              <a:ext cx="4393784" cy="3977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0179" name="Rectangle 3"/>
            <p:cNvSpPr>
              <a:spLocks noChangeArrowheads="1"/>
            </p:cNvSpPr>
            <p:nvPr/>
          </p:nvSpPr>
          <p:spPr bwMode="auto">
            <a:xfrm>
              <a:off x="142844" y="0"/>
              <a:ext cx="9001156" cy="54647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0066"/>
              </a:solidFill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r>
                <a:rPr lang="en-US" altLang="zh-CN" sz="2800" b="1" dirty="0">
                  <a:solidFill>
                    <a:srgbClr val="FF0066"/>
                  </a:solidFill>
                  <a:latin typeface="华文楷体" pitchFamily="2" charset="-122"/>
                  <a:ea typeface="华文楷体" pitchFamily="2" charset="-122"/>
                </a:rPr>
                <a:t>4.</a:t>
              </a:r>
              <a:r>
                <a:rPr lang="zh-CN" altLang="en-US" sz="2800" b="1" dirty="0">
                  <a:solidFill>
                    <a:srgbClr val="0000CC"/>
                  </a:solidFill>
                  <a:latin typeface="华文楷体" pitchFamily="2" charset="-122"/>
                  <a:ea typeface="华文楷体" pitchFamily="2" charset="-122"/>
                </a:rPr>
                <a:t>锦绣苋</a:t>
              </a:r>
              <a:r>
                <a:rPr lang="zh-CN" altLang="en-US" sz="2800" b="1" dirty="0">
                  <a:solidFill>
                    <a:srgbClr val="FF0066"/>
                  </a:solidFill>
                  <a:latin typeface="Times New Roman" pitchFamily="18" charset="0"/>
                  <a:ea typeface="华文楷体" pitchFamily="2" charset="-122"/>
                  <a:cs typeface="Times New Roman" pitchFamily="18" charset="0"/>
                </a:rPr>
                <a:t>（</a:t>
              </a:r>
              <a:r>
                <a:rPr lang="en-US" altLang="zh-CN" sz="2800" b="1" i="1" dirty="0" err="1">
                  <a:solidFill>
                    <a:srgbClr val="0000CC"/>
                  </a:solidFill>
                  <a:latin typeface="Times New Roman" pitchFamily="18" charset="0"/>
                  <a:ea typeface="华文楷体" pitchFamily="2" charset="-122"/>
                  <a:cs typeface="Times New Roman" pitchFamily="18" charset="0"/>
                </a:rPr>
                <a:t>Alternanthera</a:t>
              </a:r>
              <a:r>
                <a:rPr lang="en-US" altLang="zh-CN" sz="2800" b="1" i="1" dirty="0">
                  <a:solidFill>
                    <a:srgbClr val="0000CC"/>
                  </a:solidFill>
                  <a:latin typeface="Times New Roman" pitchFamily="18" charset="0"/>
                  <a:ea typeface="华文楷体" pitchFamily="2" charset="-122"/>
                  <a:cs typeface="Times New Roman" pitchFamily="18" charset="0"/>
                </a:rPr>
                <a:t> </a:t>
              </a:r>
              <a:r>
                <a:rPr lang="en-US" altLang="zh-CN" sz="2800" b="1" i="1" dirty="0" err="1">
                  <a:solidFill>
                    <a:srgbClr val="0000CC"/>
                  </a:solidFill>
                  <a:latin typeface="Times New Roman" pitchFamily="18" charset="0"/>
                  <a:ea typeface="华文楷体" pitchFamily="2" charset="-122"/>
                  <a:cs typeface="Times New Roman" pitchFamily="18" charset="0"/>
                </a:rPr>
                <a:t>bettizickiana</a:t>
              </a:r>
              <a:r>
                <a:rPr lang="zh-CN" altLang="en-US" sz="2800" b="1" dirty="0">
                  <a:solidFill>
                    <a:srgbClr val="FF0066"/>
                  </a:solidFill>
                  <a:latin typeface="Times New Roman" pitchFamily="18" charset="0"/>
                  <a:ea typeface="华文楷体" pitchFamily="2" charset="-122"/>
                  <a:cs typeface="Times New Roman" pitchFamily="18" charset="0"/>
                </a:rPr>
                <a:t>），</a:t>
              </a:r>
              <a:r>
                <a:rPr lang="zh-CN" altLang="en-US" sz="2400" b="1" dirty="0">
                  <a:solidFill>
                    <a:srgbClr val="0000CC"/>
                  </a:solidFill>
                  <a:latin typeface="Times New Roman" pitchFamily="18" charset="0"/>
                  <a:ea typeface="华文楷体" pitchFamily="2" charset="-122"/>
                  <a:cs typeface="Times New Roman" pitchFamily="18" charset="0"/>
                </a:rPr>
                <a:t>苋科，</a:t>
              </a:r>
              <a:r>
                <a:rPr lang="zh-CN" altLang="en-US" sz="2400" b="1" dirty="0">
                  <a:solidFill>
                    <a:srgbClr val="FF0000"/>
                  </a:solidFill>
                  <a:latin typeface="Times New Roman" pitchFamily="18" charset="0"/>
                  <a:ea typeface="华文楷体" pitchFamily="2" charset="-122"/>
                  <a:cs typeface="Times New Roman" pitchFamily="18" charset="0"/>
                </a:rPr>
                <a:t>莲子草属 </a:t>
              </a:r>
            </a:p>
          </p:txBody>
        </p:sp>
      </p:grpSp>
      <p:sp>
        <p:nvSpPr>
          <p:cNvPr id="5" name="矩形 4"/>
          <p:cNvSpPr/>
          <p:nvPr/>
        </p:nvSpPr>
        <p:spPr>
          <a:xfrm>
            <a:off x="251520" y="928670"/>
            <a:ext cx="8786842" cy="16064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000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锦绣苋又名五色草，</a:t>
            </a:r>
            <a:r>
              <a:rPr lang="zh-CN" altLang="en-US" sz="2000" b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多年生草本做一年生栽培</a:t>
            </a:r>
            <a:r>
              <a:rPr lang="zh-CN" altLang="en-US" sz="2000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。株高</a:t>
            </a:r>
            <a:r>
              <a:rPr lang="en-US" altLang="zh-CN" sz="2000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20-50</a:t>
            </a:r>
            <a:r>
              <a:rPr lang="zh-CN" altLang="en-US" sz="2000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厘米；茎直立或基部匍匐，是绿草、大叶红、小叶红、黑草、白草的统称，由于叶片有各种颜色，可用作布置花坛，排成各种图案。</a:t>
            </a:r>
            <a:r>
              <a:rPr lang="zh-CN" altLang="en-US" sz="2000" b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扦插繁殖</a:t>
            </a:r>
            <a:r>
              <a:rPr lang="zh-CN" altLang="en-US" sz="2000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，</a:t>
            </a:r>
            <a:r>
              <a:rPr lang="en-US" altLang="zh-CN" sz="2000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5-6</a:t>
            </a:r>
            <a:r>
              <a:rPr lang="zh-CN" altLang="en-US" sz="2000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月视气温变化可扩大到露地扦插，当土温到达</a:t>
            </a:r>
            <a:r>
              <a:rPr lang="en-US" altLang="zh-CN" sz="2000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20℃</a:t>
            </a:r>
            <a:r>
              <a:rPr lang="zh-CN" altLang="en-US" sz="2000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左右时，扦插苗经</a:t>
            </a:r>
            <a:r>
              <a:rPr lang="en-US" altLang="zh-CN" sz="2000" b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5d</a:t>
            </a:r>
            <a:r>
              <a:rPr lang="zh-CN" altLang="en-US" sz="2000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左右即可生根。</a:t>
            </a:r>
          </a:p>
        </p:txBody>
      </p:sp>
      <p:pic>
        <p:nvPicPr>
          <p:cNvPr id="1026" name="Picture 2" descr="F:\网上下载的花卉图\彩叶草\2-130G5124210W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3221930"/>
            <a:ext cx="4500562" cy="3375422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142844" y="428604"/>
            <a:ext cx="8858312" cy="6286544"/>
            <a:chOff x="142844" y="428604"/>
            <a:chExt cx="8858312" cy="6286544"/>
          </a:xfrm>
        </p:grpSpPr>
        <p:grpSp>
          <p:nvGrpSpPr>
            <p:cNvPr id="16" name="组合 15"/>
            <p:cNvGrpSpPr/>
            <p:nvPr/>
          </p:nvGrpSpPr>
          <p:grpSpPr>
            <a:xfrm>
              <a:off x="142844" y="500042"/>
              <a:ext cx="8858312" cy="6215106"/>
              <a:chOff x="142844" y="1000108"/>
              <a:chExt cx="8858312" cy="5643602"/>
            </a:xfrm>
          </p:grpSpPr>
          <p:pic>
            <p:nvPicPr>
              <p:cNvPr id="4" name="Picture 2" descr="绿草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14282" y="1000108"/>
                <a:ext cx="2928958" cy="22860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0" name="组合 9"/>
              <p:cNvGrpSpPr/>
              <p:nvPr/>
            </p:nvGrpSpPr>
            <p:grpSpPr>
              <a:xfrm>
                <a:off x="142844" y="3500439"/>
                <a:ext cx="4500562" cy="3143271"/>
                <a:chOff x="0" y="-39688"/>
                <a:chExt cx="9144000" cy="6897688"/>
              </a:xfrm>
            </p:grpSpPr>
            <p:pic>
              <p:nvPicPr>
                <p:cNvPr id="11" name="Picture 2" descr="55040953加拿大的植物造景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9144000" cy="6858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2" name="Rectangle 3"/>
                <p:cNvSpPr>
                  <a:spLocks noChangeArrowheads="1"/>
                </p:cNvSpPr>
                <p:nvPr/>
              </p:nvSpPr>
              <p:spPr bwMode="auto">
                <a:xfrm>
                  <a:off x="0" y="-39688"/>
                  <a:ext cx="9144000" cy="667129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rgbClr val="FF0066"/>
                  </a:solidFill>
                  <a:miter lim="800000"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pPr algn="ctr"/>
                  <a:r>
                    <a:rPr lang="zh-CN" altLang="en-US" sz="1600" b="1" dirty="0">
                      <a:solidFill>
                        <a:srgbClr val="FF0066"/>
                      </a:solidFill>
                      <a:latin typeface="黑体" pitchFamily="2" charset="-122"/>
                      <a:ea typeface="黑体" pitchFamily="2" charset="-122"/>
                    </a:rPr>
                    <a:t>栽植密度：</a:t>
                  </a:r>
                  <a:r>
                    <a:rPr lang="en-US" altLang="zh-CN" sz="1600" b="1" dirty="0">
                      <a:solidFill>
                        <a:srgbClr val="FF0066"/>
                      </a:solidFill>
                      <a:latin typeface="黑体" pitchFamily="2" charset="-122"/>
                      <a:ea typeface="黑体" pitchFamily="2" charset="-122"/>
                    </a:rPr>
                    <a:t>400-600</a:t>
                  </a:r>
                  <a:r>
                    <a:rPr lang="zh-CN" altLang="en-US" sz="1600" b="1" dirty="0">
                      <a:solidFill>
                        <a:srgbClr val="FF0066"/>
                      </a:solidFill>
                      <a:latin typeface="黑体" pitchFamily="2" charset="-122"/>
                      <a:ea typeface="黑体" pitchFamily="2" charset="-122"/>
                    </a:rPr>
                    <a:t>株</a:t>
                  </a:r>
                  <a:r>
                    <a:rPr lang="en-US" altLang="zh-CN" sz="1600" b="1" dirty="0">
                      <a:solidFill>
                        <a:srgbClr val="FF0066"/>
                      </a:solidFill>
                      <a:latin typeface="黑体" pitchFamily="2" charset="-122"/>
                      <a:ea typeface="黑体" pitchFamily="2" charset="-122"/>
                    </a:rPr>
                    <a:t>/m</a:t>
                  </a:r>
                  <a:r>
                    <a:rPr lang="en-US" altLang="zh-CN" sz="1600" b="1" baseline="30000" dirty="0">
                      <a:solidFill>
                        <a:srgbClr val="FF0066"/>
                      </a:solidFill>
                      <a:latin typeface="黑体" pitchFamily="2" charset="-122"/>
                      <a:ea typeface="黑体" pitchFamily="2" charset="-122"/>
                    </a:rPr>
                    <a:t>2</a:t>
                  </a:r>
                  <a:endParaRPr lang="en-US" altLang="zh-CN" sz="1600" b="1" dirty="0">
                    <a:solidFill>
                      <a:srgbClr val="FF0066"/>
                    </a:solidFill>
                    <a:latin typeface="黑体" pitchFamily="2" charset="-122"/>
                    <a:ea typeface="黑体" pitchFamily="2" charset="-122"/>
                  </a:endParaRP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4778851" y="3500439"/>
                <a:ext cx="4222305" cy="3143271"/>
                <a:chOff x="138546" y="177160"/>
                <a:chExt cx="9144000" cy="7042675"/>
              </a:xfrm>
            </p:grpSpPr>
            <p:pic>
              <p:nvPicPr>
                <p:cNvPr id="14" name="Picture 2" descr="白草、大叶红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138546" y="806830"/>
                  <a:ext cx="9144000" cy="641300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5" name="Rectangle 3"/>
                <p:cNvSpPr>
                  <a:spLocks noChangeArrowheads="1"/>
                </p:cNvSpPr>
                <p:nvPr/>
              </p:nvSpPr>
              <p:spPr bwMode="auto">
                <a:xfrm>
                  <a:off x="138546" y="177160"/>
                  <a:ext cx="9144000" cy="663289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rgbClr val="FF0066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zh-CN" altLang="en-US" sz="1600" b="1" dirty="0">
                      <a:solidFill>
                        <a:srgbClr val="FF0066"/>
                      </a:solidFill>
                      <a:latin typeface="Arial" charset="0"/>
                      <a:ea typeface="黑体" pitchFamily="2" charset="-122"/>
                    </a:rPr>
                    <a:t>大叶红、小叶红、绿草、白草、黑草</a:t>
                  </a:r>
                </a:p>
              </p:txBody>
            </p:sp>
          </p:grpSp>
        </p:grpSp>
        <p:sp>
          <p:nvSpPr>
            <p:cNvPr id="17" name="Text Box 3"/>
            <p:cNvSpPr txBox="1">
              <a:spLocks noChangeArrowheads="1"/>
            </p:cNvSpPr>
            <p:nvPr/>
          </p:nvSpPr>
          <p:spPr bwMode="auto">
            <a:xfrm>
              <a:off x="3286116" y="500042"/>
              <a:ext cx="2714644" cy="33855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rgbClr val="FF0066"/>
                  </a:solidFill>
                  <a:latin typeface="Arial" charset="0"/>
                  <a:ea typeface="黑体" pitchFamily="2" charset="-122"/>
                </a:rPr>
                <a:t>  五色草（</a:t>
              </a:r>
              <a:r>
                <a:rPr lang="zh-CN" altLang="en-US" sz="1600" b="1" dirty="0">
                  <a:solidFill>
                    <a:srgbClr val="0000CC"/>
                  </a:solidFill>
                  <a:latin typeface="华文楷体" pitchFamily="2" charset="-122"/>
                  <a:ea typeface="华文楷体" pitchFamily="2" charset="-122"/>
                </a:rPr>
                <a:t>锦绣苋</a:t>
              </a:r>
              <a:r>
                <a:rPr lang="zh-CN" altLang="en-US" sz="1600" b="1" dirty="0">
                  <a:solidFill>
                    <a:srgbClr val="FF0066"/>
                  </a:solidFill>
                  <a:latin typeface="Arial" charset="0"/>
                  <a:ea typeface="黑体" pitchFamily="2" charset="-122"/>
                </a:rPr>
                <a:t>）</a:t>
              </a:r>
            </a:p>
          </p:txBody>
        </p:sp>
        <p:pic>
          <p:nvPicPr>
            <p:cNvPr id="2050" name="Picture 2" descr="F:\网上下载的花卉图\苋科\锦绣苋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276130" y="857232"/>
              <a:ext cx="2724630" cy="2143139"/>
            </a:xfrm>
            <a:prstGeom prst="rect">
              <a:avLst/>
            </a:prstGeom>
            <a:noFill/>
          </p:spPr>
        </p:pic>
        <p:pic>
          <p:nvPicPr>
            <p:cNvPr id="2" name="Picture 2" descr="F:\网上下载的花卉图\五色草\t01ad28e60ca3f89e43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059041" y="428604"/>
              <a:ext cx="2942115" cy="2571768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2DF4A3B5-4966-491C-8CC5-3142647A99E1}"/>
              </a:ext>
            </a:extLst>
          </p:cNvPr>
          <p:cNvGrpSpPr/>
          <p:nvPr/>
        </p:nvGrpSpPr>
        <p:grpSpPr>
          <a:xfrm>
            <a:off x="574322" y="214290"/>
            <a:ext cx="7814102" cy="6383062"/>
            <a:chOff x="502314" y="214290"/>
            <a:chExt cx="7814102" cy="6383062"/>
          </a:xfrm>
        </p:grpSpPr>
        <p:grpSp>
          <p:nvGrpSpPr>
            <p:cNvPr id="6" name="组合 5"/>
            <p:cNvGrpSpPr/>
            <p:nvPr/>
          </p:nvGrpSpPr>
          <p:grpSpPr>
            <a:xfrm>
              <a:off x="2195736" y="4581128"/>
              <a:ext cx="5707653" cy="971676"/>
              <a:chOff x="1500166" y="5035639"/>
              <a:chExt cx="7695122" cy="971676"/>
            </a:xfrm>
          </p:grpSpPr>
          <p:sp>
            <p:nvSpPr>
              <p:cNvPr id="4" name="TextBox 3"/>
              <p:cNvSpPr txBox="1"/>
              <p:nvPr/>
            </p:nvSpPr>
            <p:spPr>
              <a:xfrm>
                <a:off x="1694330" y="5035639"/>
                <a:ext cx="7500958" cy="971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2000" b="1" dirty="0">
                    <a:solidFill>
                      <a:srgbClr val="0000CC"/>
                    </a:solidFill>
                    <a:latin typeface="华文楷体" pitchFamily="2" charset="-122"/>
                    <a:ea typeface="华文楷体" pitchFamily="2" charset="-122"/>
                  </a:rPr>
                  <a:t>芍药、梅、荷作为一组，出现的较早变异较少</a:t>
                </a:r>
                <a:endParaRPr lang="en-US" altLang="zh-CN" sz="2000" b="1" dirty="0">
                  <a:solidFill>
                    <a:srgbClr val="0000CC"/>
                  </a:solidFill>
                  <a:latin typeface="华文楷体" pitchFamily="2" charset="-122"/>
                  <a:ea typeface="华文楷体" pitchFamily="2" charset="-122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en-US" sz="2000" b="1" dirty="0">
                    <a:solidFill>
                      <a:srgbClr val="0000CC"/>
                    </a:solidFill>
                    <a:latin typeface="华文楷体" pitchFamily="2" charset="-122"/>
                    <a:ea typeface="华文楷体" pitchFamily="2" charset="-122"/>
                  </a:rPr>
                  <a:t>牡丹、兰、菊作为一组，出现的较晚变异较大</a:t>
                </a:r>
              </a:p>
            </p:txBody>
          </p:sp>
          <p:sp>
            <p:nvSpPr>
              <p:cNvPr id="5" name="AutoShape 7"/>
              <p:cNvSpPr>
                <a:spLocks/>
              </p:cNvSpPr>
              <p:nvPr/>
            </p:nvSpPr>
            <p:spPr bwMode="auto">
              <a:xfrm>
                <a:off x="1500166" y="5214951"/>
                <a:ext cx="142876" cy="714403"/>
              </a:xfrm>
              <a:prstGeom prst="leftBrace">
                <a:avLst>
                  <a:gd name="adj1" fmla="val 63532"/>
                  <a:gd name="adj2" fmla="val 50000"/>
                </a:avLst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502314" y="214290"/>
              <a:ext cx="7814102" cy="4293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rgbClr val="FF0000"/>
                  </a:solidFill>
                  <a:latin typeface="华文楷体" pitchFamily="2" charset="-122"/>
                  <a:ea typeface="华文楷体" pitchFamily="2" charset="-122"/>
                </a:rPr>
                <a:t>中国十大名花</a:t>
              </a:r>
              <a:endParaRPr lang="en-US" altLang="zh-CN" sz="2800" b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3200" b="1" dirty="0">
                  <a:solidFill>
                    <a:srgbClr val="0000CC"/>
                  </a:solidFill>
                  <a:latin typeface="华文楷体" pitchFamily="2" charset="-122"/>
                  <a:ea typeface="华文楷体" pitchFamily="2" charset="-122"/>
                </a:rPr>
                <a:t>    </a:t>
              </a:r>
              <a:r>
                <a:rPr lang="zh-CN" altLang="en-US" sz="2000" b="1" dirty="0">
                  <a:solidFill>
                    <a:srgbClr val="0000CC"/>
                  </a:solidFill>
                  <a:latin typeface="华文楷体" pitchFamily="2" charset="-122"/>
                  <a:ea typeface="华文楷体" pitchFamily="2" charset="-122"/>
                </a:rPr>
                <a:t>花中之魁</a:t>
              </a:r>
              <a:r>
                <a:rPr lang="zh-CN" altLang="en-US" sz="2000" b="1" dirty="0">
                  <a:solidFill>
                    <a:srgbClr val="FF0000"/>
                  </a:solidFill>
                  <a:latin typeface="华文楷体" pitchFamily="2" charset="-122"/>
                  <a:ea typeface="华文楷体" pitchFamily="2" charset="-122"/>
                </a:rPr>
                <a:t>梅花</a:t>
              </a:r>
              <a:r>
                <a:rPr lang="zh-CN" altLang="en-US" sz="2000" b="1" dirty="0">
                  <a:solidFill>
                    <a:srgbClr val="0000CC"/>
                  </a:solidFill>
                  <a:latin typeface="华文楷体" pitchFamily="2" charset="-122"/>
                  <a:ea typeface="华文楷体" pitchFamily="2" charset="-122"/>
                </a:rPr>
                <a:t>、花中之王</a:t>
              </a:r>
              <a:r>
                <a:rPr lang="zh-CN" altLang="en-US" sz="2000" b="1" dirty="0">
                  <a:solidFill>
                    <a:srgbClr val="FF0000"/>
                  </a:solidFill>
                  <a:latin typeface="华文楷体" pitchFamily="2" charset="-122"/>
                  <a:ea typeface="华文楷体" pitchFamily="2" charset="-122"/>
                </a:rPr>
                <a:t>牡丹</a:t>
              </a:r>
              <a:r>
                <a:rPr lang="zh-CN" altLang="en-US" sz="2000" b="1" dirty="0">
                  <a:solidFill>
                    <a:srgbClr val="0000CC"/>
                  </a:solidFill>
                  <a:latin typeface="华文楷体" pitchFamily="2" charset="-122"/>
                  <a:ea typeface="华文楷体" pitchFamily="2" charset="-122"/>
                </a:rPr>
                <a:t>、凌霜绽妍</a:t>
              </a:r>
              <a:r>
                <a:rPr lang="zh-CN" altLang="en-US" sz="2000" b="1" dirty="0">
                  <a:solidFill>
                    <a:srgbClr val="FF0000"/>
                  </a:solidFill>
                  <a:latin typeface="华文楷体" pitchFamily="2" charset="-122"/>
                  <a:ea typeface="华文楷体" pitchFamily="2" charset="-122"/>
                </a:rPr>
                <a:t>菊花、</a:t>
              </a:r>
              <a:r>
                <a:rPr lang="zh-CN" altLang="en-US" sz="2000" b="1" dirty="0">
                  <a:solidFill>
                    <a:srgbClr val="0000CC"/>
                  </a:solidFill>
                  <a:latin typeface="华文楷体" pitchFamily="2" charset="-122"/>
                  <a:ea typeface="华文楷体" pitchFamily="2" charset="-122"/>
                </a:rPr>
                <a:t>王者之香</a:t>
              </a:r>
              <a:r>
                <a:rPr lang="zh-CN" altLang="en-US" sz="2000" b="1" dirty="0">
                  <a:solidFill>
                    <a:srgbClr val="FF0000"/>
                  </a:solidFill>
                  <a:latin typeface="华文楷体" pitchFamily="2" charset="-122"/>
                  <a:ea typeface="华文楷体" pitchFamily="2" charset="-122"/>
                </a:rPr>
                <a:t>兰花</a:t>
              </a:r>
              <a:r>
                <a:rPr lang="zh-CN" altLang="en-US" sz="2000" b="1" dirty="0">
                  <a:solidFill>
                    <a:srgbClr val="0000CC"/>
                  </a:solidFill>
                  <a:latin typeface="华文楷体" pitchFamily="2" charset="-122"/>
                  <a:ea typeface="华文楷体" pitchFamily="2" charset="-122"/>
                </a:rPr>
                <a:t>、</a:t>
              </a:r>
              <a:endParaRPr lang="en-US" altLang="zh-CN" sz="2000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b="1" dirty="0">
                  <a:solidFill>
                    <a:srgbClr val="0000CC"/>
                  </a:solidFill>
                  <a:latin typeface="华文楷体" pitchFamily="2" charset="-122"/>
                  <a:ea typeface="华文楷体" pitchFamily="2" charset="-122"/>
                </a:rPr>
                <a:t>      花中皇后</a:t>
              </a:r>
              <a:r>
                <a:rPr lang="zh-CN" altLang="en-US" sz="2000" b="1" dirty="0">
                  <a:solidFill>
                    <a:srgbClr val="FF0000"/>
                  </a:solidFill>
                  <a:latin typeface="华文楷体" pitchFamily="2" charset="-122"/>
                  <a:ea typeface="华文楷体" pitchFamily="2" charset="-122"/>
                </a:rPr>
                <a:t>月季</a:t>
              </a:r>
              <a:r>
                <a:rPr lang="zh-CN" altLang="en-US" sz="2000" b="1" dirty="0">
                  <a:solidFill>
                    <a:srgbClr val="0000CC"/>
                  </a:solidFill>
                  <a:latin typeface="华文楷体" pitchFamily="2" charset="-122"/>
                  <a:ea typeface="华文楷体" pitchFamily="2" charset="-122"/>
                </a:rPr>
                <a:t>、繁花似锦</a:t>
              </a:r>
              <a:r>
                <a:rPr lang="zh-CN" altLang="en-US" sz="2000" b="1" dirty="0">
                  <a:solidFill>
                    <a:srgbClr val="FF0000"/>
                  </a:solidFill>
                  <a:latin typeface="华文楷体" pitchFamily="2" charset="-122"/>
                  <a:ea typeface="华文楷体" pitchFamily="2" charset="-122"/>
                </a:rPr>
                <a:t>杜鹃、</a:t>
              </a:r>
              <a:r>
                <a:rPr lang="zh-CN" altLang="en-US" sz="2000" b="1" dirty="0">
                  <a:solidFill>
                    <a:srgbClr val="0000CC"/>
                  </a:solidFill>
                  <a:latin typeface="华文楷体" pitchFamily="2" charset="-122"/>
                  <a:ea typeface="华文楷体" pitchFamily="2" charset="-122"/>
                </a:rPr>
                <a:t>花中娇客</a:t>
              </a:r>
              <a:r>
                <a:rPr lang="zh-CN" altLang="en-US" sz="2000" b="1" dirty="0">
                  <a:solidFill>
                    <a:srgbClr val="FF0000"/>
                  </a:solidFill>
                  <a:latin typeface="华文楷体" pitchFamily="2" charset="-122"/>
                  <a:ea typeface="华文楷体" pitchFamily="2" charset="-122"/>
                </a:rPr>
                <a:t>茶花</a:t>
              </a:r>
              <a:r>
                <a:rPr lang="zh-CN" altLang="en-US" sz="2000" b="1" dirty="0">
                  <a:solidFill>
                    <a:srgbClr val="0000CC"/>
                  </a:solidFill>
                  <a:latin typeface="华文楷体" pitchFamily="2" charset="-122"/>
                  <a:ea typeface="华文楷体" pitchFamily="2" charset="-122"/>
                </a:rPr>
                <a:t>、君子之花</a:t>
              </a:r>
              <a:r>
                <a:rPr lang="zh-CN" altLang="en-US" sz="2000" b="1" dirty="0">
                  <a:solidFill>
                    <a:srgbClr val="FF0000"/>
                  </a:solidFill>
                  <a:latin typeface="华文楷体" pitchFamily="2" charset="-122"/>
                  <a:ea typeface="华文楷体" pitchFamily="2" charset="-122"/>
                </a:rPr>
                <a:t>荷花</a:t>
              </a:r>
              <a:r>
                <a:rPr lang="zh-CN" altLang="en-US" sz="2000" b="1" dirty="0">
                  <a:solidFill>
                    <a:srgbClr val="0000CC"/>
                  </a:solidFill>
                  <a:latin typeface="华文楷体" pitchFamily="2" charset="-122"/>
                  <a:ea typeface="华文楷体" pitchFamily="2" charset="-122"/>
                </a:rPr>
                <a:t>、</a:t>
              </a:r>
              <a:endParaRPr lang="en-US" altLang="zh-CN" sz="2000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b="1" dirty="0">
                  <a:solidFill>
                    <a:srgbClr val="0000CC"/>
                  </a:solidFill>
                  <a:latin typeface="华文楷体" pitchFamily="2" charset="-122"/>
                  <a:ea typeface="华文楷体" pitchFamily="2" charset="-122"/>
                </a:rPr>
                <a:t>      十里飘香</a:t>
              </a:r>
              <a:r>
                <a:rPr lang="zh-CN" altLang="en-US" sz="2000" b="1" dirty="0">
                  <a:solidFill>
                    <a:srgbClr val="FF0000"/>
                  </a:solidFill>
                  <a:latin typeface="华文楷体" pitchFamily="2" charset="-122"/>
                  <a:ea typeface="华文楷体" pitchFamily="2" charset="-122"/>
                </a:rPr>
                <a:t>桂花、</a:t>
              </a:r>
              <a:r>
                <a:rPr lang="zh-CN" altLang="en-US" sz="2000" b="1" dirty="0">
                  <a:solidFill>
                    <a:srgbClr val="0000CC"/>
                  </a:solidFill>
                  <a:latin typeface="华文楷体" pitchFamily="2" charset="-122"/>
                  <a:ea typeface="华文楷体" pitchFamily="2" charset="-122"/>
                </a:rPr>
                <a:t>凌波仙子</a:t>
              </a:r>
              <a:r>
                <a:rPr lang="zh-CN" altLang="en-US" sz="2000" b="1" dirty="0">
                  <a:solidFill>
                    <a:srgbClr val="FF0000"/>
                  </a:solidFill>
                  <a:latin typeface="华文楷体" pitchFamily="2" charset="-122"/>
                  <a:ea typeface="华文楷体" pitchFamily="2" charset="-122"/>
                </a:rPr>
                <a:t>水仙</a:t>
              </a:r>
              <a:endParaRPr lang="en-US" altLang="zh-CN" sz="2000" b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endParaRPr>
            </a:p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zh-CN" altLang="en-US" sz="2800" b="1" dirty="0">
                  <a:solidFill>
                    <a:srgbClr val="FF0000"/>
                  </a:solidFill>
                  <a:latin typeface="华文楷体" pitchFamily="2" charset="-122"/>
                  <a:ea typeface="华文楷体" pitchFamily="2" charset="-122"/>
                </a:rPr>
                <a:t>中国四大名花</a:t>
              </a:r>
              <a:endParaRPr lang="en-US" altLang="zh-CN" sz="2800" b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400" b="1" dirty="0">
                  <a:solidFill>
                    <a:srgbClr val="0000CC"/>
                  </a:solidFill>
                  <a:latin typeface="华文楷体" pitchFamily="2" charset="-122"/>
                  <a:ea typeface="华文楷体" pitchFamily="2" charset="-122"/>
                </a:rPr>
                <a:t>     </a:t>
              </a:r>
              <a:r>
                <a:rPr lang="zh-CN" altLang="en-US" sz="2000" b="1" dirty="0">
                  <a:solidFill>
                    <a:srgbClr val="0000CC"/>
                  </a:solidFill>
                  <a:latin typeface="华文楷体" pitchFamily="2" charset="-122"/>
                  <a:ea typeface="华文楷体" pitchFamily="2" charset="-122"/>
                </a:rPr>
                <a:t>河南洛阳的牡丹、浙江杭州的菊花</a:t>
              </a:r>
              <a:endParaRPr lang="en-US" altLang="zh-CN" sz="2000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b="1" dirty="0">
                  <a:solidFill>
                    <a:srgbClr val="0000CC"/>
                  </a:solidFill>
                  <a:latin typeface="华文楷体" pitchFamily="2" charset="-122"/>
                  <a:ea typeface="华文楷体" pitchFamily="2" charset="-122"/>
                </a:rPr>
                <a:t>     云南昆明的山茶、福建漳州的水仙</a:t>
              </a:r>
              <a:endParaRPr lang="en-US" altLang="zh-CN" sz="2000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endParaRPr>
            </a:p>
            <a:p>
              <a:pPr>
                <a:spcBef>
                  <a:spcPts val="600"/>
                </a:spcBef>
              </a:pPr>
              <a:r>
                <a:rPr lang="zh-CN" altLang="en-US" sz="2800" b="1" dirty="0">
                  <a:solidFill>
                    <a:srgbClr val="FF0000"/>
                  </a:solidFill>
                  <a:latin typeface="华文楷体" pitchFamily="2" charset="-122"/>
                  <a:ea typeface="华文楷体" pitchFamily="2" charset="-122"/>
                </a:rPr>
                <a:t>中国六大名花</a:t>
              </a:r>
              <a:r>
                <a:rPr lang="en-US" altLang="zh-CN" sz="2000" b="1" dirty="0">
                  <a:solidFill>
                    <a:srgbClr val="0000CC"/>
                  </a:solidFill>
                  <a:latin typeface="华文楷体" pitchFamily="2" charset="-122"/>
                  <a:ea typeface="华文楷体" pitchFamily="2" charset="-122"/>
                </a:rPr>
                <a:t>    </a:t>
              </a:r>
            </a:p>
          </p:txBody>
        </p:sp>
        <p:sp>
          <p:nvSpPr>
            <p:cNvPr id="7" name="矩形 6"/>
            <p:cNvSpPr/>
            <p:nvPr/>
          </p:nvSpPr>
          <p:spPr>
            <a:xfrm>
              <a:off x="608288" y="5627856"/>
              <a:ext cx="7492104" cy="9694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800" b="1" dirty="0">
                  <a:solidFill>
                    <a:srgbClr val="FF0000"/>
                  </a:solidFill>
                  <a:latin typeface="华文楷体" pitchFamily="2" charset="-122"/>
                  <a:ea typeface="华文楷体" pitchFamily="2" charset="-122"/>
                </a:rPr>
                <a:t>四大鲜切花  </a:t>
              </a:r>
              <a:endParaRPr lang="en-US" altLang="zh-CN" sz="2800" b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endParaRPr>
            </a:p>
            <a:p>
              <a:pPr>
                <a:spcBef>
                  <a:spcPts val="600"/>
                </a:spcBef>
              </a:pPr>
              <a:r>
                <a:rPr lang="zh-CN" altLang="en-US" sz="2400" b="1" dirty="0">
                  <a:solidFill>
                    <a:srgbClr val="0000CC"/>
                  </a:solidFill>
                  <a:latin typeface="华文楷体" pitchFamily="2" charset="-122"/>
                  <a:ea typeface="华文楷体" pitchFamily="2" charset="-122"/>
                </a:rPr>
                <a:t>                     </a:t>
              </a:r>
              <a:r>
                <a:rPr lang="zh-CN" altLang="en-US" sz="2000" b="1" dirty="0">
                  <a:solidFill>
                    <a:srgbClr val="0000CC"/>
                  </a:solidFill>
                  <a:latin typeface="华文楷体" pitchFamily="2" charset="-122"/>
                  <a:ea typeface="华文楷体" pitchFamily="2" charset="-122"/>
                </a:rPr>
                <a:t>月季、菊花、香石竹</a:t>
              </a:r>
              <a:r>
                <a:rPr lang="en-US" altLang="zh-CN" sz="2000" b="1" dirty="0">
                  <a:solidFill>
                    <a:srgbClr val="0000CC"/>
                  </a:solidFill>
                  <a:latin typeface="华文楷体" pitchFamily="2" charset="-122"/>
                  <a:ea typeface="华文楷体" pitchFamily="2" charset="-122"/>
                </a:rPr>
                <a:t>(</a:t>
              </a:r>
              <a:r>
                <a:rPr lang="zh-CN" altLang="en-US" sz="2000" b="1" dirty="0">
                  <a:solidFill>
                    <a:srgbClr val="0000CC"/>
                  </a:solidFill>
                  <a:latin typeface="华文楷体" pitchFamily="2" charset="-122"/>
                  <a:ea typeface="华文楷体" pitchFamily="2" charset="-122"/>
                </a:rPr>
                <a:t>即康乃馨</a:t>
              </a:r>
              <a:r>
                <a:rPr lang="en-US" altLang="zh-CN" sz="2000" b="1" dirty="0">
                  <a:solidFill>
                    <a:srgbClr val="0000CC"/>
                  </a:solidFill>
                  <a:latin typeface="华文楷体" pitchFamily="2" charset="-122"/>
                  <a:ea typeface="华文楷体" pitchFamily="2" charset="-122"/>
                </a:rPr>
                <a:t>)</a:t>
              </a:r>
              <a:r>
                <a:rPr lang="zh-CN" altLang="en-US" sz="2000" b="1" dirty="0">
                  <a:solidFill>
                    <a:srgbClr val="0000CC"/>
                  </a:solidFill>
                  <a:latin typeface="华文楷体" pitchFamily="2" charset="-122"/>
                  <a:ea typeface="华文楷体" pitchFamily="2" charset="-122"/>
                </a:rPr>
                <a:t>、唐菖蒲</a:t>
              </a:r>
              <a:r>
                <a:rPr lang="en-US" altLang="zh-CN" sz="2000" b="1" dirty="0">
                  <a:solidFill>
                    <a:srgbClr val="0000CC"/>
                  </a:solidFill>
                  <a:latin typeface="华文楷体" pitchFamily="2" charset="-122"/>
                  <a:ea typeface="华文楷体" pitchFamily="2" charset="-122"/>
                </a:rPr>
                <a:t>(</a:t>
              </a:r>
              <a:r>
                <a:rPr lang="zh-CN" altLang="en-US" sz="2000" b="1" dirty="0">
                  <a:solidFill>
                    <a:srgbClr val="0000CC"/>
                  </a:solidFill>
                  <a:latin typeface="华文楷体" pitchFamily="2" charset="-122"/>
                  <a:ea typeface="华文楷体" pitchFamily="2" charset="-122"/>
                </a:rPr>
                <a:t>即剑兰</a:t>
              </a:r>
              <a:r>
                <a:rPr lang="en-US" altLang="zh-CN" sz="2000" b="1" dirty="0">
                  <a:solidFill>
                    <a:srgbClr val="0000CC"/>
                  </a:solidFill>
                  <a:latin typeface="华文楷体" pitchFamily="2" charset="-122"/>
                  <a:ea typeface="华文楷体" pitchFamily="2" charset="-122"/>
                </a:rPr>
                <a:t>)</a:t>
              </a:r>
              <a:r>
                <a:rPr lang="zh-CN" altLang="en-US" sz="2000" b="1" dirty="0">
                  <a:solidFill>
                    <a:srgbClr val="0000CC"/>
                  </a:solidFill>
                  <a:latin typeface="华文楷体" pitchFamily="2" charset="-122"/>
                  <a:ea typeface="华文楷体" pitchFamily="2" charset="-122"/>
                </a:rPr>
                <a:t>        </a:t>
              </a:r>
              <a:endParaRPr lang="en-US" altLang="zh-CN" sz="2000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endParaRPr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214282" y="113130"/>
            <a:ext cx="8810687" cy="6602018"/>
            <a:chOff x="261907" y="255982"/>
            <a:chExt cx="8810687" cy="6602018"/>
          </a:xfrm>
        </p:grpSpPr>
        <p:pic>
          <p:nvPicPr>
            <p:cNvPr id="3076" name="Picture 4" descr="F:\网上下载的花卉图\五色草\t0182a5611c4c43fc05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14882" y="3429000"/>
              <a:ext cx="4557712" cy="342900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077" name="Picture 5" descr="F:\网上下载的花卉图\五色草\t0195c920cd2ad2659c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5720" y="3429000"/>
              <a:ext cx="4286280" cy="321471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3081" name="Picture 9" descr="F:\网上下载的花卉图\五色草\t01dc1a9742475ebe43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61907" y="285728"/>
              <a:ext cx="4310093" cy="285752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3084" name="Picture 12" descr="F:\网上下载的花卉图\五色草\t016fe26feef1776cf8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080032" y="255982"/>
              <a:ext cx="3849686" cy="28872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3083" name="Picture 11" descr="F:\网上下载的花卉图\五色草\t016a500218c5b7a07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07" y="3143248"/>
            <a:ext cx="4711658" cy="35004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5" name="Picture 3" descr="F:\网上下载的花卉图\五色草\t0127d62b0a23bf86c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56499" y="71414"/>
            <a:ext cx="4516095" cy="33551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42843" y="357166"/>
            <a:ext cx="8516969" cy="6143668"/>
            <a:chOff x="142843" y="357166"/>
            <a:chExt cx="8516969" cy="6143668"/>
          </a:xfrm>
        </p:grpSpPr>
        <p:pic>
          <p:nvPicPr>
            <p:cNvPr id="2" name="Picture 8" descr="F:\网上下载的花卉图\五色草\t01bbec5e12a167ea95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57158" y="420686"/>
              <a:ext cx="3937000" cy="27940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3" name="Picture 10" descr="F:\网上下载的花卉图\五色草\t014e77e6307a0b646b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2843" y="3786190"/>
              <a:ext cx="4501785" cy="271464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" name="Picture 7" descr="F:\网上下载的花卉图\五色草\t01a61dced20a9dcc12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57752" y="357166"/>
              <a:ext cx="3786214" cy="28575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" name="Picture 6" descr="F:\网上下载的花卉图\五色草\t014908c78a97f87564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072066" y="3810024"/>
              <a:ext cx="3587746" cy="269081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14282" y="928670"/>
            <a:ext cx="8929718" cy="27580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       又名洋紫苏、锦紫苏、五彩苏。</a:t>
            </a:r>
            <a:r>
              <a:rPr lang="zh-CN" altLang="en-US" sz="2000" b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多年生草本植物，作一、二年</a:t>
            </a:r>
            <a:r>
              <a:rPr lang="zh-CN" altLang="en-US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栽植，播种繁殖可以保持品种优良性状，有些尚不能用播种繁殖，需采取扦插繁殖。有高温温室的条件下，四季均可盆播。品种甚多，可作小型观 叶花卉陈设，还可配置图案花坛，或植物镶边。也可作为花篮、花束的配叶使用。室内摆设多为中小型盆栽，为使株形美丽，常将未开的花序剪掉，置于矮几和窗台上欣赏。庭院栽培可作花坛，还可将数盆彩叶草组成图案布置会场、剧院前厅，花团锦簇；</a:t>
            </a:r>
            <a:endParaRPr lang="en-US" altLang="zh-CN" sz="2000" b="1" dirty="0">
              <a:solidFill>
                <a:srgbClr val="0000CC"/>
              </a:solidFill>
              <a:latin typeface="Times New Roman" pitchFamily="18" charset="0"/>
              <a:ea typeface="华文楷体" pitchFamily="2" charset="-122"/>
              <a:cs typeface="Times New Roman" pitchFamily="18" charset="0"/>
            </a:endParaRPr>
          </a:p>
          <a:p>
            <a:pPr>
              <a:lnSpc>
                <a:spcPct val="125000"/>
              </a:lnSpc>
            </a:pPr>
            <a:r>
              <a:rPr lang="zh-CN" altLang="en-US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喜富含腐殖质、排水良好的砂质壤土。</a:t>
            </a:r>
          </a:p>
        </p:txBody>
      </p:sp>
      <p:sp>
        <p:nvSpPr>
          <p:cNvPr id="3" name="矩形 2"/>
          <p:cNvSpPr/>
          <p:nvPr/>
        </p:nvSpPr>
        <p:spPr>
          <a:xfrm>
            <a:off x="-32" y="357166"/>
            <a:ext cx="90925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5. </a:t>
            </a:r>
            <a:r>
              <a:rPr lang="zh-CN" altLang="en-US" sz="2800" b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彩叶草（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Coleus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scutellarioides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 (L.)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Codd</a:t>
            </a:r>
            <a:r>
              <a:rPr lang="zh-CN" altLang="en-US" sz="2800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）</a:t>
            </a:r>
            <a:r>
              <a:rPr lang="zh-CN" altLang="en-US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唇形科，鞘蕊花属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86E2C417-BE6F-464A-BFE5-8F4DE6482478}"/>
              </a:ext>
            </a:extLst>
          </p:cNvPr>
          <p:cNvGrpSpPr/>
          <p:nvPr/>
        </p:nvGrpSpPr>
        <p:grpSpPr>
          <a:xfrm>
            <a:off x="395536" y="3364959"/>
            <a:ext cx="8619459" cy="3338734"/>
            <a:chOff x="395536" y="3364959"/>
            <a:chExt cx="8619459" cy="3338734"/>
          </a:xfrm>
        </p:grpSpPr>
        <p:grpSp>
          <p:nvGrpSpPr>
            <p:cNvPr id="8" name="组合 7"/>
            <p:cNvGrpSpPr/>
            <p:nvPr/>
          </p:nvGrpSpPr>
          <p:grpSpPr>
            <a:xfrm>
              <a:off x="395536" y="3364959"/>
              <a:ext cx="6957997" cy="3338733"/>
              <a:chOff x="238921" y="3345458"/>
              <a:chExt cx="6957997" cy="3338733"/>
            </a:xfrm>
          </p:grpSpPr>
          <p:pic>
            <p:nvPicPr>
              <p:cNvPr id="5" name="Picture 2" descr="F:\网上下载的花卉图\彩叶草\t011016e6285faab644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38921" y="3745637"/>
                <a:ext cx="2635240" cy="197643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6" name="Picture 2" descr="F:\网上下载的花卉图\彩叶草\4749229_230849021000_2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491792" y="3345458"/>
                <a:ext cx="2705126" cy="171653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7" name="Picture 8" descr="F:\网上下载的花卉图\彩叶草\t014aa820a7d14500a4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114904" y="4831484"/>
                <a:ext cx="2646725" cy="185270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FC96EAAC-7B32-4B5E-AEF5-155B0F3E33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16216" y="4850986"/>
              <a:ext cx="2498779" cy="185270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142844" y="142852"/>
            <a:ext cx="8929751" cy="6572296"/>
            <a:chOff x="0" y="317335"/>
            <a:chExt cx="8929751" cy="6572296"/>
          </a:xfrm>
        </p:grpSpPr>
        <p:pic>
          <p:nvPicPr>
            <p:cNvPr id="14" name="Picture 3" descr="F:\网上下载的花卉图\彩叶草\t0122b3c2cdece26cf1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86116" y="5311780"/>
              <a:ext cx="1357354" cy="1520677"/>
            </a:xfrm>
            <a:prstGeom prst="rect">
              <a:avLst/>
            </a:prstGeom>
            <a:noFill/>
          </p:spPr>
        </p:pic>
        <p:pic>
          <p:nvPicPr>
            <p:cNvPr id="15" name="Picture 8" descr="F:\网上下载的花卉图\彩叶草\a3443da8gfa7c033dbc99&amp;690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1406" y="5335873"/>
              <a:ext cx="2714644" cy="1553758"/>
            </a:xfrm>
            <a:prstGeom prst="rect">
              <a:avLst/>
            </a:prstGeom>
            <a:noFill/>
          </p:spPr>
        </p:pic>
        <p:grpSp>
          <p:nvGrpSpPr>
            <p:cNvPr id="16" name="组合 22"/>
            <p:cNvGrpSpPr/>
            <p:nvPr/>
          </p:nvGrpSpPr>
          <p:grpSpPr>
            <a:xfrm>
              <a:off x="0" y="317335"/>
              <a:ext cx="8929751" cy="1567708"/>
              <a:chOff x="71406" y="142851"/>
              <a:chExt cx="8929751" cy="1567708"/>
            </a:xfrm>
          </p:grpSpPr>
          <p:pic>
            <p:nvPicPr>
              <p:cNvPr id="22" name="Picture 6" descr="F:\网上下载的花卉图\彩叶草\t018d0814b8706088ed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786314" y="142852"/>
                <a:ext cx="2071702" cy="1514932"/>
              </a:xfrm>
              <a:prstGeom prst="rect">
                <a:avLst/>
              </a:prstGeom>
              <a:noFill/>
            </p:spPr>
          </p:pic>
          <p:pic>
            <p:nvPicPr>
              <p:cNvPr id="23" name="Picture 9" descr="F:\网上下载的花卉图\彩叶草\t017f374e4c5cf274c4.jp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71406" y="142852"/>
                <a:ext cx="2357454" cy="1567707"/>
              </a:xfrm>
              <a:prstGeom prst="rect">
                <a:avLst/>
              </a:prstGeom>
              <a:noFill/>
            </p:spPr>
          </p:pic>
          <p:pic>
            <p:nvPicPr>
              <p:cNvPr id="24" name="Picture 10" descr="F:\网上下载的花卉图\彩叶草\彩叶草.JP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7000892" y="142851"/>
                <a:ext cx="2000265" cy="1500199"/>
              </a:xfrm>
              <a:prstGeom prst="rect">
                <a:avLst/>
              </a:prstGeom>
              <a:noFill/>
            </p:spPr>
          </p:pic>
          <p:pic>
            <p:nvPicPr>
              <p:cNvPr id="25" name="Picture 5" descr="F:\网上下载的花卉图\彩叶草\t016d911cb57c97281a.jp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2571736" y="142852"/>
                <a:ext cx="2071702" cy="1553777"/>
              </a:xfrm>
              <a:prstGeom prst="rect">
                <a:avLst/>
              </a:prstGeom>
              <a:noFill/>
            </p:spPr>
          </p:pic>
        </p:grpSp>
        <p:pic>
          <p:nvPicPr>
            <p:cNvPr id="17" name="Picture 4" descr="F:\网上下载的花卉图\彩叶草\t012372f19f904b9975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039972" y="4532178"/>
              <a:ext cx="3791044" cy="2325822"/>
            </a:xfrm>
            <a:prstGeom prst="rect">
              <a:avLst/>
            </a:prstGeom>
            <a:noFill/>
          </p:spPr>
        </p:pic>
        <p:pic>
          <p:nvPicPr>
            <p:cNvPr id="18" name="Picture 4" descr="F:\网上下载的花卉图\彩叶草\493f7d71ff7c43c58761c147e9f17077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286148" y="1928802"/>
              <a:ext cx="1500198" cy="1596503"/>
            </a:xfrm>
            <a:prstGeom prst="rect">
              <a:avLst/>
            </a:prstGeom>
            <a:noFill/>
          </p:spPr>
        </p:pic>
        <p:pic>
          <p:nvPicPr>
            <p:cNvPr id="19" name="Picture 7" descr="F:\网上下载的花卉图\彩叶草\2007101110485084205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260615" y="2031847"/>
              <a:ext cx="3552375" cy="2357455"/>
            </a:xfrm>
            <a:prstGeom prst="rect">
              <a:avLst/>
            </a:prstGeom>
            <a:noFill/>
          </p:spPr>
        </p:pic>
        <p:pic>
          <p:nvPicPr>
            <p:cNvPr id="20" name="Picture 7" descr="F:\网上下载的花卉图\彩叶草\t01203c39b5bcb6aa04.jp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0" y="2031848"/>
              <a:ext cx="2940752" cy="1500198"/>
            </a:xfrm>
            <a:prstGeom prst="rect">
              <a:avLst/>
            </a:prstGeom>
            <a:noFill/>
          </p:spPr>
        </p:pic>
        <p:pic>
          <p:nvPicPr>
            <p:cNvPr id="21" name="Picture 6" descr="F:\网上下载的花卉图\彩叶草\t01dfc5333d1c0dbba1.jp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785950" y="3603483"/>
              <a:ext cx="2841724" cy="1603647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147" name="Text Box 3"/>
          <p:cNvSpPr txBox="1">
            <a:spLocks noChangeArrowheads="1"/>
          </p:cNvSpPr>
          <p:nvPr/>
        </p:nvSpPr>
        <p:spPr bwMode="auto">
          <a:xfrm>
            <a:off x="0" y="266525"/>
            <a:ext cx="9144000" cy="366254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6.</a:t>
            </a:r>
            <a:r>
              <a:rPr lang="zh-CN" altLang="en-US" sz="3200" b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万寿菊</a:t>
            </a:r>
            <a:r>
              <a:rPr lang="zh-CN" altLang="en-US" sz="3200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（</a:t>
            </a:r>
            <a:r>
              <a:rPr lang="en-US" altLang="zh-CN" sz="3200" i="1" dirty="0" err="1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Tagetes</a:t>
            </a:r>
            <a:r>
              <a:rPr lang="en-US" altLang="zh-CN" sz="3200" i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</a:t>
            </a:r>
            <a:r>
              <a:rPr lang="en-US" altLang="zh-CN" sz="3200" i="1" dirty="0" err="1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erecta</a:t>
            </a:r>
            <a:r>
              <a:rPr lang="zh-CN" altLang="en-US" sz="3200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）</a:t>
            </a:r>
            <a:r>
              <a:rPr lang="zh-CN" altLang="en-US" sz="24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菊科，万寿菊属</a:t>
            </a:r>
          </a:p>
          <a:p>
            <a:pPr>
              <a:lnSpc>
                <a:spcPts val="3000"/>
              </a:lnSpc>
            </a:pPr>
            <a:r>
              <a:rPr lang="zh-CN" altLang="en-US" sz="3200" dirty="0">
                <a:solidFill>
                  <a:srgbClr val="FF0066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   </a:t>
            </a:r>
            <a:r>
              <a:rPr lang="zh-CN" altLang="en-US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也叫臭芙蓉、臭菊、蜂窝菊，一年生草本，叶具油腺点有异味，羽状全裂，头状花序单生，花梗中空，舌状花边皱，</a:t>
            </a:r>
            <a:r>
              <a:rPr lang="zh-CN" altLang="en-US" sz="2000" b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花期</a:t>
            </a:r>
            <a:r>
              <a:rPr lang="en-US" altLang="zh-CN" sz="2000" b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6-10</a:t>
            </a:r>
            <a:r>
              <a:rPr lang="zh-CN" altLang="en-US" sz="2000" b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月。</a:t>
            </a:r>
            <a:r>
              <a:rPr lang="zh-CN" altLang="en-US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株高</a:t>
            </a:r>
            <a:r>
              <a:rPr lang="en-US" altLang="zh-CN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20-90cm</a:t>
            </a:r>
            <a:r>
              <a:rPr lang="zh-CN" altLang="en-US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，冠幅</a:t>
            </a:r>
            <a:r>
              <a:rPr lang="en-US" altLang="zh-CN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10-40cm</a:t>
            </a:r>
            <a:r>
              <a:rPr lang="zh-CN" altLang="en-US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。</a:t>
            </a:r>
            <a:r>
              <a:rPr lang="zh-CN" altLang="en-US" sz="2000" b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原产地墨西哥（冬无严寒，夏无酷暑）</a:t>
            </a:r>
            <a:r>
              <a:rPr lang="zh-CN" altLang="en-US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喜阳光充足的环境，</a:t>
            </a:r>
            <a:r>
              <a:rPr lang="zh-CN" altLang="en-US" sz="2000" b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不耐寒、耐干旱、不耐酷暑</a:t>
            </a:r>
            <a:r>
              <a:rPr lang="zh-CN" altLang="en-US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，以肥沃疏松排水良好的土壤为好</a:t>
            </a:r>
            <a:r>
              <a:rPr lang="en-US" altLang="zh-CN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. 3</a:t>
            </a:r>
            <a:r>
              <a:rPr lang="zh-CN" altLang="en-US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月下旬至</a:t>
            </a:r>
            <a:r>
              <a:rPr lang="en-US" altLang="zh-CN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4</a:t>
            </a:r>
            <a:r>
              <a:rPr lang="zh-CN" altLang="en-US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月上旬在露地苗床播种。播后要覆土、浇水。发芽适温为</a:t>
            </a:r>
            <a:r>
              <a:rPr lang="en-US" altLang="zh-CN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20-25</a:t>
            </a:r>
            <a:r>
              <a:rPr lang="zh-CN" altLang="en-US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度，播后</a:t>
            </a:r>
            <a:r>
              <a:rPr lang="en-US" altLang="zh-CN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l</a:t>
            </a:r>
            <a:r>
              <a:rPr lang="zh-CN" altLang="en-US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周出苗，发芽率约</a:t>
            </a:r>
            <a:r>
              <a:rPr lang="en-US" altLang="zh-CN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50%</a:t>
            </a:r>
            <a:r>
              <a:rPr lang="zh-CN" altLang="en-US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。夏播出苗后</a:t>
            </a:r>
            <a:r>
              <a:rPr lang="en-US" altLang="zh-CN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60</a:t>
            </a:r>
            <a:r>
              <a:rPr lang="zh-CN" altLang="en-US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天可以开花。夏季进行扦插，容易发根，从母株剪取</a:t>
            </a:r>
            <a:r>
              <a:rPr lang="en-US" altLang="zh-CN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8-12cm</a:t>
            </a:r>
            <a:r>
              <a:rPr lang="zh-CN" altLang="en-US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嫩枝做插穗，去掉下部叶片，插入盆土中，每盆插</a:t>
            </a:r>
            <a:r>
              <a:rPr lang="en-US" altLang="zh-CN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3</a:t>
            </a:r>
            <a:r>
              <a:rPr lang="zh-CN" altLang="en-US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株，插后浇足水，略加遮阴，</a:t>
            </a:r>
            <a:r>
              <a:rPr lang="en-US" altLang="zh-CN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2</a:t>
            </a:r>
            <a:r>
              <a:rPr lang="zh-CN" altLang="en-US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周后可生根。后逐渐移至有阳光处进行日常管理，</a:t>
            </a:r>
            <a:r>
              <a:rPr lang="en-US" altLang="zh-CN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1</a:t>
            </a:r>
            <a:r>
              <a:rPr lang="zh-CN" altLang="en-US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个月后可开花。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142844" y="4429132"/>
            <a:ext cx="8858312" cy="2143972"/>
            <a:chOff x="142844" y="4500569"/>
            <a:chExt cx="8858312" cy="2143972"/>
          </a:xfrm>
        </p:grpSpPr>
        <p:pic>
          <p:nvPicPr>
            <p:cNvPr id="89091" name="Picture 9" descr="yln25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141215" y="4501023"/>
              <a:ext cx="2859941" cy="214268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89092" name="Picture 11" descr="pic02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2844" y="4500570"/>
              <a:ext cx="2857621" cy="214397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5" name="Picture 9" descr="2007082609433458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143240" y="4500569"/>
              <a:ext cx="2857520" cy="209940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7" name="组合 6"/>
          <p:cNvGrpSpPr/>
          <p:nvPr/>
        </p:nvGrpSpPr>
        <p:grpSpPr>
          <a:xfrm>
            <a:off x="428596" y="4143380"/>
            <a:ext cx="8338725" cy="2500330"/>
            <a:chOff x="234331" y="285728"/>
            <a:chExt cx="8338725" cy="2643206"/>
          </a:xfrm>
        </p:grpSpPr>
        <p:pic>
          <p:nvPicPr>
            <p:cNvPr id="8" name="Picture 2" descr="JK32A_kongquecao7210074[1]"/>
            <p:cNvPicPr>
              <a:picLocks noChangeAspect="1" noChangeArrowheads="1"/>
            </p:cNvPicPr>
            <p:nvPr/>
          </p:nvPicPr>
          <p:blipFill>
            <a:blip r:embed="rId5" cstate="print">
              <a:lum contrast="18000"/>
            </a:blip>
            <a:srcRect/>
            <a:stretch>
              <a:fillRect/>
            </a:stretch>
          </p:blipFill>
          <p:spPr bwMode="auto">
            <a:xfrm>
              <a:off x="234331" y="285728"/>
              <a:ext cx="4544609" cy="264320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Picture 3" descr="200692753172013[1]"/>
            <p:cNvPicPr>
              <a:picLocks noChangeAspect="1" noChangeArrowheads="1"/>
            </p:cNvPicPr>
            <p:nvPr/>
          </p:nvPicPr>
          <p:blipFill>
            <a:blip r:embed="rId6" cstate="print">
              <a:lum contrast="18000"/>
            </a:blip>
            <a:srcRect t="10172" r="14503" b="6654"/>
            <a:stretch>
              <a:fillRect/>
            </a:stretch>
          </p:blipFill>
          <p:spPr bwMode="auto">
            <a:xfrm>
              <a:off x="5000628" y="285728"/>
              <a:ext cx="3572428" cy="261462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7" name="Text Box 3"/>
          <p:cNvSpPr txBox="1">
            <a:spLocks noChangeArrowheads="1"/>
          </p:cNvSpPr>
          <p:nvPr/>
        </p:nvSpPr>
        <p:spPr bwMode="auto">
          <a:xfrm>
            <a:off x="211616" y="537397"/>
            <a:ext cx="8589945" cy="1601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7.</a:t>
            </a:r>
            <a:r>
              <a:rPr lang="zh-CN" altLang="en-US" sz="3200" b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孔雀草  </a:t>
            </a:r>
            <a:r>
              <a:rPr lang="en-US" altLang="zh-CN" sz="3200" b="1" i="1" dirty="0" err="1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Tagetes</a:t>
            </a:r>
            <a:r>
              <a:rPr lang="en-US" altLang="zh-CN" sz="3200" b="1" i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 </a:t>
            </a:r>
            <a:r>
              <a:rPr lang="en-US" altLang="zh-CN" sz="3200" b="1" i="1" dirty="0" err="1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patula</a:t>
            </a:r>
            <a:r>
              <a:rPr lang="en-US" altLang="zh-CN" sz="3200" b="1" i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 </a:t>
            </a:r>
            <a:r>
              <a:rPr lang="zh-CN" altLang="en-US" sz="2400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菊科 ，万寿菊属</a:t>
            </a:r>
            <a:endParaRPr lang="en-US" altLang="zh-CN" sz="2400" b="1" dirty="0">
              <a:solidFill>
                <a:srgbClr val="0000CC"/>
              </a:solidFill>
              <a:latin typeface="华文楷体" pitchFamily="2" charset="-122"/>
              <a:ea typeface="华文楷体" pitchFamily="2" charset="-122"/>
            </a:endParaRPr>
          </a:p>
          <a:p>
            <a:pPr>
              <a:lnSpc>
                <a:spcPct val="125000"/>
              </a:lnSpc>
            </a:pPr>
            <a:r>
              <a:rPr lang="zh-CN" altLang="en-US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      也叫红黄草、杨梅菊、小万寿菊</a:t>
            </a:r>
            <a:r>
              <a:rPr lang="en-US" altLang="zh-CN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(</a:t>
            </a:r>
            <a:r>
              <a:rPr lang="zh-CN" altLang="en-US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阿拉伯联合酋长国国花</a:t>
            </a:r>
            <a:r>
              <a:rPr lang="en-US" altLang="zh-CN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)</a:t>
            </a:r>
            <a:r>
              <a:rPr lang="zh-CN" altLang="en-US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，高</a:t>
            </a:r>
            <a:r>
              <a:rPr lang="en-US" altLang="zh-CN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20-40cm</a:t>
            </a:r>
            <a:r>
              <a:rPr lang="zh-CN" altLang="en-US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，花径</a:t>
            </a:r>
            <a:r>
              <a:rPr lang="en-US" altLang="zh-CN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2-6cm</a:t>
            </a:r>
            <a:r>
              <a:rPr lang="zh-CN" altLang="en-US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，舌状花黄色，基部具</a:t>
            </a:r>
            <a:r>
              <a:rPr lang="zh-CN" altLang="en-US" b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深色斑。</a:t>
            </a:r>
            <a:r>
              <a:rPr lang="zh-CN" altLang="en-US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花期为</a:t>
            </a:r>
            <a:r>
              <a:rPr lang="en-US" altLang="zh-CN" b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3</a:t>
            </a:r>
            <a:r>
              <a:rPr lang="zh-CN" altLang="en-US" b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至</a:t>
            </a:r>
            <a:r>
              <a:rPr lang="en-US" altLang="zh-CN" b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5</a:t>
            </a:r>
            <a:r>
              <a:rPr lang="zh-CN" altLang="en-US" b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月及</a:t>
            </a:r>
            <a:r>
              <a:rPr lang="en-US" altLang="zh-CN" b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8</a:t>
            </a:r>
            <a:r>
              <a:rPr lang="zh-CN" altLang="en-US" b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至</a:t>
            </a:r>
            <a:r>
              <a:rPr lang="en-US" altLang="zh-CN" b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12</a:t>
            </a:r>
            <a:r>
              <a:rPr lang="zh-CN" altLang="en-US" b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月</a:t>
            </a:r>
            <a:r>
              <a:rPr lang="zh-CN" altLang="en-US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。从播种到开花仅需</a:t>
            </a:r>
            <a:r>
              <a:rPr lang="en-US" altLang="zh-CN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70</a:t>
            </a:r>
            <a:r>
              <a:rPr lang="zh-CN" altLang="en-US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天，早春育苗在大棚内不加温即可，晚霜后定植庭院、花坛或盆栽。</a:t>
            </a:r>
            <a:endParaRPr lang="en-US" altLang="zh-CN" b="1" dirty="0">
              <a:solidFill>
                <a:srgbClr val="0000CC"/>
              </a:solidFill>
              <a:latin typeface="华文楷体" pitchFamily="2" charset="-122"/>
              <a:ea typeface="华文楷体" pitchFamily="2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23528" y="2276872"/>
            <a:ext cx="8143932" cy="4214841"/>
            <a:chOff x="-318084" y="1229264"/>
            <a:chExt cx="10018676" cy="5700198"/>
          </a:xfrm>
        </p:grpSpPr>
        <p:pic>
          <p:nvPicPr>
            <p:cNvPr id="93186" name="Picture 2" descr="DSCN9921"/>
            <p:cNvPicPr>
              <a:picLocks noChangeAspect="1" noChangeArrowheads="1"/>
            </p:cNvPicPr>
            <p:nvPr/>
          </p:nvPicPr>
          <p:blipFill>
            <a:blip r:embed="rId2" cstate="print">
              <a:lum bright="-6000" contrast="24000"/>
            </a:blip>
            <a:srcRect/>
            <a:stretch>
              <a:fillRect/>
            </a:stretch>
          </p:blipFill>
          <p:spPr bwMode="auto">
            <a:xfrm>
              <a:off x="857225" y="1229264"/>
              <a:ext cx="7730180" cy="570019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" name="Picture 3" descr="5_GG8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238571" y="1240235"/>
              <a:ext cx="2786050" cy="2624574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6" name="Picture 4" descr="b20060102184431_3477_m78157[1]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985980" y="4540985"/>
              <a:ext cx="2714611" cy="2317039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7" name="Picture 5" descr="4_GG8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893922" y="1240235"/>
              <a:ext cx="2806670" cy="2428892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8" name="Picture 6" descr="6_GG8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-318084" y="4429132"/>
              <a:ext cx="2832564" cy="2428869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357158" y="214290"/>
            <a:ext cx="8429684" cy="6125798"/>
            <a:chOff x="357158" y="214290"/>
            <a:chExt cx="8429684" cy="6125798"/>
          </a:xfrm>
        </p:grpSpPr>
        <p:pic>
          <p:nvPicPr>
            <p:cNvPr id="95234" name="Picture 2" descr="HH05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57158" y="214290"/>
              <a:ext cx="4143404" cy="310755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6" name="Picture 3" descr="F:\网上下载的花卉图\万寿菊\kong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7158" y="3429000"/>
              <a:ext cx="3881450" cy="291108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Picture 4" descr="F:\网上下载的花卉图\万寿菊\kong1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00628" y="357166"/>
              <a:ext cx="3643338" cy="273250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grpSp>
          <p:nvGrpSpPr>
            <p:cNvPr id="8" name="组合 7"/>
            <p:cNvGrpSpPr/>
            <p:nvPr/>
          </p:nvGrpSpPr>
          <p:grpSpPr>
            <a:xfrm>
              <a:off x="4500562" y="3429000"/>
              <a:ext cx="4286280" cy="2857496"/>
              <a:chOff x="0" y="0"/>
              <a:chExt cx="9144000" cy="6858000"/>
            </a:xfrm>
          </p:grpSpPr>
          <p:pic>
            <p:nvPicPr>
              <p:cNvPr id="9" name="Picture 2" descr="DSCN4302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0" y="0"/>
                <a:ext cx="9144000" cy="685800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sp>
            <p:nvSpPr>
              <p:cNvPr id="10" name="AutoShape 4"/>
              <p:cNvSpPr>
                <a:spLocks noChangeArrowheads="1"/>
              </p:cNvSpPr>
              <p:nvPr/>
            </p:nvSpPr>
            <p:spPr bwMode="auto">
              <a:xfrm>
                <a:off x="5682576" y="997533"/>
                <a:ext cx="3156624" cy="872843"/>
              </a:xfrm>
              <a:prstGeom prst="wedgeRoundRectCallout">
                <a:avLst>
                  <a:gd name="adj1" fmla="val -82231"/>
                  <a:gd name="adj2" fmla="val 134806"/>
                  <a:gd name="adj3" fmla="val 16667"/>
                </a:avLst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zh-CN" altLang="en-US" sz="1600" b="1" dirty="0">
                    <a:solidFill>
                      <a:schemeClr val="bg1"/>
                    </a:solidFill>
                  </a:rPr>
                  <a:t>基部具深色斑</a:t>
                </a:r>
              </a:p>
            </p:txBody>
          </p:sp>
        </p:grpSp>
      </p:grp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540" name="Text Box 12"/>
          <p:cNvSpPr txBox="1">
            <a:spLocks noChangeArrowheads="1"/>
          </p:cNvSpPr>
          <p:nvPr/>
        </p:nvSpPr>
        <p:spPr bwMode="auto">
          <a:xfrm>
            <a:off x="1" y="191136"/>
            <a:ext cx="9144000" cy="52322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应用：花坛、花境、花丛或作切花，矮生品种可盆栽观赏</a:t>
            </a:r>
          </a:p>
        </p:txBody>
      </p:sp>
      <p:pic>
        <p:nvPicPr>
          <p:cNvPr id="8" name="Picture 2" descr="F:\网上下载的花卉图\万寿菊\2-130H313492X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000108"/>
            <a:ext cx="5059808" cy="3361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9333" name="Picture 14" descr="图片2"/>
          <p:cNvPicPr>
            <a:picLocks noChangeAspect="1" noChangeArrowheads="1"/>
          </p:cNvPicPr>
          <p:nvPr/>
        </p:nvPicPr>
        <p:blipFill>
          <a:blip r:embed="rId3" cstate="print"/>
          <a:srcRect l="42720" t="49988"/>
          <a:stretch>
            <a:fillRect/>
          </a:stretch>
        </p:blipFill>
        <p:spPr bwMode="auto">
          <a:xfrm>
            <a:off x="2890749" y="3071810"/>
            <a:ext cx="6110407" cy="39290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18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854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fora%20marigold%20all_e7svzN0lXIIV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3974238"/>
            <a:ext cx="3929090" cy="25726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9" descr="1151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3286124"/>
            <a:ext cx="2357891" cy="3143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5" descr="图片名称：由万寿菊、百日菊盆栽拼成的三角形花境，与远处的大型圆形花坛共同组成一处怡人景观。&#10;原始尺寸：1506 * 1015&#10;&#10;---- 点击查看大图 ----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85728"/>
            <a:ext cx="5097331" cy="34290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11" descr="0400051503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2132" y="571480"/>
            <a:ext cx="3311525" cy="2252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网上下载的花卉图\万寿菊\2-130H3134G51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20" y="0"/>
            <a:ext cx="5143536" cy="67389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F:\网上下载的花卉图\万寿菊\2-130H3134FX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07" y="190500"/>
            <a:ext cx="4286280" cy="645246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683568" y="2060848"/>
            <a:ext cx="8064896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100000"/>
              </a:spcBef>
            </a:pPr>
            <a:r>
              <a:rPr lang="zh-CN" altLang="en-US" sz="28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本章学习要点</a:t>
            </a:r>
          </a:p>
          <a:p>
            <a:pPr>
              <a:spcBef>
                <a:spcPct val="100000"/>
              </a:spcBef>
              <a:buBlip>
                <a:blip r:embed="rId2"/>
              </a:buBlip>
            </a:pPr>
            <a:r>
              <a:rPr lang="en-US" altLang="zh-CN" sz="28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 </a:t>
            </a:r>
            <a:r>
              <a:rPr lang="zh-CN" altLang="en-US" sz="28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一、二年生花卉的生长发育特性及繁殖栽培</a:t>
            </a:r>
          </a:p>
          <a:p>
            <a:pPr>
              <a:spcBef>
                <a:spcPct val="100000"/>
              </a:spcBef>
              <a:buBlip>
                <a:blip r:embed="rId2"/>
              </a:buBlip>
            </a:pPr>
            <a:r>
              <a:rPr lang="zh-CN" altLang="en-US" sz="28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 一、二年生花卉的观赏特点与应用方式</a:t>
            </a:r>
          </a:p>
          <a:p>
            <a:pPr>
              <a:spcBef>
                <a:spcPct val="100000"/>
              </a:spcBef>
              <a:buBlip>
                <a:blip r:embed="rId2"/>
              </a:buBlip>
            </a:pPr>
            <a:r>
              <a:rPr lang="en-US" altLang="zh-CN" sz="28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 </a:t>
            </a:r>
            <a:r>
              <a:rPr lang="zh-CN" altLang="en-US" sz="28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识别</a:t>
            </a:r>
            <a:r>
              <a:rPr lang="en-US" altLang="zh-CN" sz="28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30--40</a:t>
            </a:r>
            <a:r>
              <a:rPr lang="zh-CN" altLang="en-US" sz="28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种常见一、二年生花卉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285852" y="928670"/>
            <a:ext cx="628654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4000" b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  <a:cs typeface="Times New Roman" pitchFamily="18" charset="0"/>
              </a:rPr>
              <a:t>第一章 一、二年生花卉</a:t>
            </a:r>
            <a:endParaRPr lang="en-US" altLang="zh-CN" sz="4000" b="1" dirty="0">
              <a:solidFill>
                <a:srgbClr val="FF0000"/>
              </a:solidFill>
              <a:latin typeface="华文楷体" pitchFamily="2" charset="-122"/>
              <a:ea typeface="华文楷体" pitchFamily="2" charset="-122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85720" y="3571876"/>
            <a:ext cx="8643998" cy="2857520"/>
            <a:chOff x="285720" y="3714752"/>
            <a:chExt cx="8643998" cy="2857520"/>
          </a:xfrm>
        </p:grpSpPr>
        <p:sp>
          <p:nvSpPr>
            <p:cNvPr id="3" name="矩形 2"/>
            <p:cNvSpPr/>
            <p:nvPr/>
          </p:nvSpPr>
          <p:spPr>
            <a:xfrm>
              <a:off x="357158" y="3714752"/>
              <a:ext cx="707236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 b="1" dirty="0">
                  <a:solidFill>
                    <a:srgbClr val="0000CC"/>
                  </a:solidFill>
                  <a:latin typeface="Times New Roman" pitchFamily="18" charset="0"/>
                  <a:ea typeface="华文楷体" pitchFamily="2" charset="-122"/>
                  <a:cs typeface="Times New Roman" pitchFamily="18" charset="0"/>
                </a:rPr>
                <a:t>三色堇（</a:t>
              </a:r>
              <a:r>
                <a:rPr lang="en-US" sz="2400" b="1" i="1" dirty="0">
                  <a:solidFill>
                    <a:srgbClr val="0000CC"/>
                  </a:solidFill>
                  <a:latin typeface="Times New Roman" pitchFamily="18" charset="0"/>
                  <a:ea typeface="华文楷体" pitchFamily="2" charset="-122"/>
                  <a:cs typeface="Times New Roman" pitchFamily="18" charset="0"/>
                </a:rPr>
                <a:t>Viola tricolor 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ea typeface="华文楷体" pitchFamily="2" charset="-122"/>
                  <a:cs typeface="Times New Roman" pitchFamily="18" charset="0"/>
                </a:rPr>
                <a:t>L. )</a:t>
              </a:r>
              <a:r>
                <a:rPr lang="zh-CN" altLang="en-US" sz="2400" b="1" dirty="0">
                  <a:solidFill>
                    <a:srgbClr val="0000CC"/>
                  </a:solidFill>
                  <a:latin typeface="Times New Roman" pitchFamily="18" charset="0"/>
                  <a:ea typeface="华文楷体" pitchFamily="2" charset="-122"/>
                  <a:cs typeface="Times New Roman" pitchFamily="18" charset="0"/>
                </a:rPr>
                <a:t>堇菜科</a:t>
              </a:r>
              <a:r>
                <a:rPr lang="en-US" altLang="zh-CN" sz="2400" b="1" dirty="0">
                  <a:solidFill>
                    <a:srgbClr val="0000CC"/>
                  </a:solidFill>
                  <a:latin typeface="Times New Roman" pitchFamily="18" charset="0"/>
                  <a:ea typeface="华文楷体" pitchFamily="2" charset="-122"/>
                  <a:cs typeface="Times New Roman" pitchFamily="18" charset="0"/>
                </a:rPr>
                <a:t>,</a:t>
              </a:r>
              <a:r>
                <a:rPr lang="zh-CN" altLang="en-US" sz="2400" b="1" dirty="0">
                  <a:solidFill>
                    <a:srgbClr val="0000CC"/>
                  </a:solidFill>
                  <a:latin typeface="Times New Roman" pitchFamily="18" charset="0"/>
                  <a:ea typeface="华文楷体" pitchFamily="2" charset="-122"/>
                  <a:cs typeface="Times New Roman" pitchFamily="18" charset="0"/>
                </a:rPr>
                <a:t>堇菜属</a:t>
              </a:r>
              <a:endParaRPr lang="en-US" altLang="zh-CN" sz="24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endParaRPr>
            </a:p>
            <a:p>
              <a:r>
                <a:rPr lang="zh-CN" altLang="en-US" sz="2400" b="1" dirty="0">
                  <a:solidFill>
                    <a:srgbClr val="0000CC"/>
                  </a:solidFill>
                  <a:latin typeface="Times New Roman" pitchFamily="18" charset="0"/>
                  <a:ea typeface="华文楷体" pitchFamily="2" charset="-122"/>
                  <a:cs typeface="Times New Roman" pitchFamily="18" charset="0"/>
                </a:rPr>
                <a:t>     </a:t>
              </a:r>
              <a:r>
                <a:rPr lang="en-US" altLang="zh-CN" sz="2400" b="1" dirty="0">
                  <a:solidFill>
                    <a:srgbClr val="0000CC"/>
                  </a:solidFill>
                  <a:latin typeface="Times New Roman" pitchFamily="18" charset="0"/>
                  <a:ea typeface="华文楷体" pitchFamily="2" charset="-122"/>
                  <a:cs typeface="Times New Roman" pitchFamily="18" charset="0"/>
                </a:rPr>
                <a:t>(</a:t>
              </a:r>
              <a:r>
                <a:rPr lang="zh-CN" altLang="en-US" sz="2400" b="1" dirty="0">
                  <a:solidFill>
                    <a:srgbClr val="0000CC"/>
                  </a:solidFill>
                  <a:latin typeface="Times New Roman" pitchFamily="18" charset="0"/>
                  <a:ea typeface="华文楷体" pitchFamily="2" charset="-122"/>
                  <a:cs typeface="Times New Roman" pitchFamily="18" charset="0"/>
                </a:rPr>
                <a:t>一、二年生草本</a:t>
              </a:r>
              <a:r>
                <a:rPr lang="en-US" altLang="zh-CN" sz="2400" b="1" dirty="0">
                  <a:solidFill>
                    <a:srgbClr val="0000CC"/>
                  </a:solidFill>
                  <a:latin typeface="Times New Roman" pitchFamily="18" charset="0"/>
                  <a:ea typeface="华文楷体" pitchFamily="2" charset="-122"/>
                  <a:cs typeface="Times New Roman" pitchFamily="18" charset="0"/>
                </a:rPr>
                <a:t>,</a:t>
              </a:r>
              <a:r>
                <a:rPr lang="zh-CN" altLang="en-US" sz="2400" b="1" dirty="0">
                  <a:solidFill>
                    <a:srgbClr val="0000CC"/>
                  </a:solidFill>
                  <a:latin typeface="Times New Roman" pitchFamily="18" charset="0"/>
                  <a:ea typeface="华文楷体" pitchFamily="2" charset="-122"/>
                  <a:cs typeface="Times New Roman" pitchFamily="18" charset="0"/>
                </a:rPr>
                <a:t>花期</a:t>
              </a:r>
              <a:r>
                <a:rPr lang="en-US" altLang="zh-CN" sz="2400" b="1" dirty="0">
                  <a:solidFill>
                    <a:srgbClr val="0000CC"/>
                  </a:solidFill>
                  <a:latin typeface="Times New Roman" pitchFamily="18" charset="0"/>
                  <a:ea typeface="华文楷体" pitchFamily="2" charset="-122"/>
                  <a:cs typeface="Times New Roman" pitchFamily="18" charset="0"/>
                </a:rPr>
                <a:t>4</a:t>
              </a:r>
              <a:r>
                <a:rPr lang="zh-CN" altLang="en-US" sz="2400" b="1" dirty="0">
                  <a:solidFill>
                    <a:srgbClr val="0000CC"/>
                  </a:solidFill>
                  <a:latin typeface="Times New Roman" pitchFamily="18" charset="0"/>
                  <a:ea typeface="华文楷体" pitchFamily="2" charset="-122"/>
                  <a:cs typeface="Times New Roman" pitchFamily="18" charset="0"/>
                </a:rPr>
                <a:t>～</a:t>
              </a:r>
              <a:r>
                <a:rPr lang="en-US" altLang="zh-CN" sz="2400" b="1" dirty="0">
                  <a:solidFill>
                    <a:srgbClr val="0000CC"/>
                  </a:solidFill>
                  <a:latin typeface="Times New Roman" pitchFamily="18" charset="0"/>
                  <a:ea typeface="华文楷体" pitchFamily="2" charset="-122"/>
                  <a:cs typeface="Times New Roman" pitchFamily="18" charset="0"/>
                </a:rPr>
                <a:t>7</a:t>
              </a:r>
              <a:r>
                <a:rPr lang="zh-CN" altLang="en-US" sz="2400" b="1" dirty="0">
                  <a:solidFill>
                    <a:srgbClr val="0000CC"/>
                  </a:solidFill>
                  <a:latin typeface="Times New Roman" pitchFamily="18" charset="0"/>
                  <a:ea typeface="华文楷体" pitchFamily="2" charset="-122"/>
                  <a:cs typeface="Times New Roman" pitchFamily="18" charset="0"/>
                </a:rPr>
                <a:t>月）</a:t>
              </a:r>
            </a:p>
          </p:txBody>
        </p:sp>
        <p:pic>
          <p:nvPicPr>
            <p:cNvPr id="4" name="Picture 11" descr="F:\网上下载的花卉图\三色堇\t012344a563e342b038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5720" y="4572008"/>
              <a:ext cx="2786082" cy="1950568"/>
            </a:xfrm>
            <a:prstGeom prst="rect">
              <a:avLst/>
            </a:prstGeom>
            <a:noFill/>
          </p:spPr>
        </p:pic>
        <p:pic>
          <p:nvPicPr>
            <p:cNvPr id="5" name="Picture 13" descr="F:\网上下载的花卉图\三色堇\t01516f05fa41e72299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215074" y="4536289"/>
              <a:ext cx="2714644" cy="2035983"/>
            </a:xfrm>
            <a:prstGeom prst="rect">
              <a:avLst/>
            </a:prstGeom>
            <a:noFill/>
          </p:spPr>
        </p:pic>
        <p:pic>
          <p:nvPicPr>
            <p:cNvPr id="6" name="Picture 17" descr="F:\网上下载的花卉图\三色堇\t0145f44b193d05bd02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214678" y="4619012"/>
              <a:ext cx="2857520" cy="1921021"/>
            </a:xfrm>
            <a:prstGeom prst="rect">
              <a:avLst/>
            </a:prstGeom>
            <a:noFill/>
          </p:spPr>
        </p:pic>
      </p:grpSp>
      <p:grpSp>
        <p:nvGrpSpPr>
          <p:cNvPr id="13" name="组合 12"/>
          <p:cNvGrpSpPr/>
          <p:nvPr/>
        </p:nvGrpSpPr>
        <p:grpSpPr>
          <a:xfrm>
            <a:off x="142844" y="357166"/>
            <a:ext cx="8778937" cy="2786082"/>
            <a:chOff x="142844" y="71414"/>
            <a:chExt cx="8778937" cy="2786082"/>
          </a:xfrm>
        </p:grpSpPr>
        <p:sp>
          <p:nvSpPr>
            <p:cNvPr id="7" name="矩形 6"/>
            <p:cNvSpPr/>
            <p:nvPr/>
          </p:nvSpPr>
          <p:spPr>
            <a:xfrm>
              <a:off x="142844" y="71414"/>
              <a:ext cx="8429684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CN" altLang="en-US" sz="2400" b="1" dirty="0">
                  <a:solidFill>
                    <a:srgbClr val="0000CC"/>
                  </a:solidFill>
                  <a:latin typeface="Times New Roman" pitchFamily="18" charset="0"/>
                  <a:ea typeface="华文楷体" pitchFamily="2" charset="-122"/>
                  <a:cs typeface="Times New Roman" pitchFamily="18" charset="0"/>
                </a:rPr>
                <a:t>波斯菊</a:t>
              </a:r>
              <a:r>
                <a:rPr lang="en-US" altLang="en-US" sz="2400" b="1" dirty="0">
                  <a:solidFill>
                    <a:srgbClr val="0000CC"/>
                  </a:solidFill>
                  <a:latin typeface="Times New Roman" pitchFamily="18" charset="0"/>
                  <a:ea typeface="华文楷体" pitchFamily="2" charset="-122"/>
                  <a:cs typeface="Times New Roman" pitchFamily="18" charset="0"/>
                </a:rPr>
                <a:t>：</a:t>
              </a:r>
              <a:r>
                <a:rPr lang="en-US" altLang="en-US" sz="2400" b="1" i="1" dirty="0">
                  <a:solidFill>
                    <a:srgbClr val="0000CC"/>
                  </a:solidFill>
                  <a:latin typeface="Times New Roman" pitchFamily="18" charset="0"/>
                  <a:ea typeface="华文楷体" pitchFamily="2" charset="-122"/>
                  <a:cs typeface="Times New Roman" pitchFamily="18" charset="0"/>
                </a:rPr>
                <a:t>Cosmos </a:t>
              </a:r>
              <a:r>
                <a:rPr lang="en-US" altLang="en-US" sz="2400" b="1" i="1" dirty="0" err="1">
                  <a:solidFill>
                    <a:srgbClr val="0000CC"/>
                  </a:solidFill>
                  <a:latin typeface="Times New Roman" pitchFamily="18" charset="0"/>
                  <a:ea typeface="华文楷体" pitchFamily="2" charset="-122"/>
                  <a:cs typeface="Times New Roman" pitchFamily="18" charset="0"/>
                </a:rPr>
                <a:t>bipinnatus</a:t>
              </a:r>
              <a:r>
                <a:rPr lang="en-US" altLang="en-US" sz="2400" b="1" dirty="0">
                  <a:solidFill>
                    <a:srgbClr val="0000CC"/>
                  </a:solidFill>
                  <a:latin typeface="Times New Roman" pitchFamily="18" charset="0"/>
                  <a:ea typeface="华文楷体" pitchFamily="2" charset="-122"/>
                  <a:cs typeface="Times New Roman" pitchFamily="18" charset="0"/>
                </a:rPr>
                <a:t> Cav.</a:t>
              </a:r>
              <a:r>
                <a:rPr lang="zh-CN" altLang="en-US" sz="2400" b="1" dirty="0">
                  <a:solidFill>
                    <a:srgbClr val="0000CC"/>
                  </a:solidFill>
                  <a:latin typeface="Times New Roman" pitchFamily="18" charset="0"/>
                  <a:ea typeface="华文楷体" pitchFamily="2" charset="-122"/>
                  <a:cs typeface="Times New Roman" pitchFamily="18" charset="0"/>
                </a:rPr>
                <a:t>菊科，秋英属</a:t>
              </a:r>
            </a:p>
            <a:p>
              <a:r>
                <a:rPr lang="zh-CN" altLang="en-US" sz="2400" b="1" dirty="0">
                  <a:solidFill>
                    <a:srgbClr val="0000CC"/>
                  </a:solidFill>
                  <a:latin typeface="Times New Roman" pitchFamily="18" charset="0"/>
                  <a:ea typeface="华文楷体" pitchFamily="2" charset="-122"/>
                  <a:cs typeface="Times New Roman" pitchFamily="18" charset="0"/>
                </a:rPr>
                <a:t>（又名：秋英、大波斯菊，一年生或多年生草本，花期</a:t>
              </a:r>
              <a:r>
                <a:rPr lang="en-US" altLang="zh-CN" sz="2400" b="1" dirty="0">
                  <a:solidFill>
                    <a:srgbClr val="0000CC"/>
                  </a:solidFill>
                  <a:latin typeface="Times New Roman" pitchFamily="18" charset="0"/>
                  <a:ea typeface="华文楷体" pitchFamily="2" charset="-122"/>
                  <a:cs typeface="Times New Roman" pitchFamily="18" charset="0"/>
                </a:rPr>
                <a:t>6-8</a:t>
              </a:r>
              <a:r>
                <a:rPr lang="zh-CN" altLang="en-US" sz="2400" b="1" dirty="0">
                  <a:solidFill>
                    <a:srgbClr val="0000CC"/>
                  </a:solidFill>
                  <a:latin typeface="Times New Roman" pitchFamily="18" charset="0"/>
                  <a:ea typeface="华文楷体" pitchFamily="2" charset="-122"/>
                  <a:cs typeface="Times New Roman" pitchFamily="18" charset="0"/>
                </a:rPr>
                <a:t>月 ）</a:t>
              </a:r>
            </a:p>
          </p:txBody>
        </p:sp>
        <p:grpSp>
          <p:nvGrpSpPr>
            <p:cNvPr id="12" name="组合 11"/>
            <p:cNvGrpSpPr/>
            <p:nvPr/>
          </p:nvGrpSpPr>
          <p:grpSpPr>
            <a:xfrm>
              <a:off x="214282" y="1000108"/>
              <a:ext cx="8707499" cy="1857388"/>
              <a:chOff x="214282" y="1000108"/>
              <a:chExt cx="8707499" cy="1857388"/>
            </a:xfrm>
          </p:grpSpPr>
          <p:pic>
            <p:nvPicPr>
              <p:cNvPr id="1026" name="Picture 2" descr="F:\网上下载的花卉图\波斯菊\2-130H30KI4545.JP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143636" y="1000108"/>
                <a:ext cx="2778145" cy="1857388"/>
              </a:xfrm>
              <a:prstGeom prst="rect">
                <a:avLst/>
              </a:prstGeom>
              <a:noFill/>
            </p:spPr>
          </p:pic>
          <p:pic>
            <p:nvPicPr>
              <p:cNvPr id="1027" name="Picture 3" descr="F:\网上下载的花卉图\波斯菊\2-130H30KG2E5.JP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14282" y="1000108"/>
                <a:ext cx="2714644" cy="1814933"/>
              </a:xfrm>
              <a:prstGeom prst="rect">
                <a:avLst/>
              </a:prstGeom>
              <a:noFill/>
            </p:spPr>
          </p:pic>
          <p:pic>
            <p:nvPicPr>
              <p:cNvPr id="1028" name="Picture 4" descr="F:\网上下载的花卉图\波斯菊\2-130H30KHH40.JP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3143240" y="1000108"/>
                <a:ext cx="2778144" cy="1857388"/>
              </a:xfrm>
              <a:prstGeom prst="rect">
                <a:avLst/>
              </a:prstGeom>
              <a:noFill/>
            </p:spPr>
          </p:pic>
        </p:grp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-32" y="142852"/>
            <a:ext cx="9209572" cy="3071834"/>
            <a:chOff x="107734" y="-285776"/>
            <a:chExt cx="9209572" cy="3071834"/>
          </a:xfrm>
        </p:grpSpPr>
        <p:pic>
          <p:nvPicPr>
            <p:cNvPr id="1026" name="Picture 2" descr="F:\网上下载的花卉图\龙胆科桔梗\洋桔梗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4282" y="642918"/>
              <a:ext cx="2833684" cy="2125264"/>
            </a:xfrm>
            <a:prstGeom prst="rect">
              <a:avLst/>
            </a:prstGeom>
            <a:noFill/>
          </p:spPr>
        </p:pic>
        <p:pic>
          <p:nvPicPr>
            <p:cNvPr id="1027" name="Picture 3" descr="F:\网上下载的花卉图\龙胆科桔梗\2-13091111333QV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14679" y="642917"/>
              <a:ext cx="2857519" cy="2143141"/>
            </a:xfrm>
            <a:prstGeom prst="rect">
              <a:avLst/>
            </a:prstGeom>
            <a:noFill/>
          </p:spPr>
        </p:pic>
        <p:pic>
          <p:nvPicPr>
            <p:cNvPr id="1028" name="Picture 4" descr="F:\网上下载的花卉图\龙胆科桔梗\2-130911113345963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215075" y="642918"/>
              <a:ext cx="2857520" cy="2143140"/>
            </a:xfrm>
            <a:prstGeom prst="rect">
              <a:avLst/>
            </a:prstGeom>
            <a:noFill/>
          </p:spPr>
        </p:pic>
        <p:sp>
          <p:nvSpPr>
            <p:cNvPr id="5" name="矩形 4"/>
            <p:cNvSpPr/>
            <p:nvPr/>
          </p:nvSpPr>
          <p:spPr>
            <a:xfrm>
              <a:off x="107734" y="-285776"/>
              <a:ext cx="920957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 b="1" dirty="0">
                  <a:solidFill>
                    <a:srgbClr val="0000CC"/>
                  </a:solidFill>
                  <a:latin typeface="华文楷体" pitchFamily="2" charset="-122"/>
                  <a:ea typeface="华文楷体" pitchFamily="2" charset="-122"/>
                </a:rPr>
                <a:t>洋桔梗</a:t>
              </a:r>
              <a:r>
                <a:rPr lang="en-US" altLang="zh-CN" sz="2400" b="1" dirty="0">
                  <a:solidFill>
                    <a:srgbClr val="0000CC"/>
                  </a:solidFill>
                  <a:latin typeface="华文楷体" pitchFamily="2" charset="-122"/>
                  <a:ea typeface="华文楷体" pitchFamily="2" charset="-122"/>
                </a:rPr>
                <a:t>(</a:t>
              </a:r>
              <a:r>
                <a:rPr lang="en-US" altLang="zh-CN" sz="2400" b="1" i="1" dirty="0" err="1">
                  <a:solidFill>
                    <a:srgbClr val="0000CC"/>
                  </a:solidFill>
                  <a:latin typeface="Times New Roman" pitchFamily="18" charset="0"/>
                  <a:ea typeface="华文楷体" pitchFamily="2" charset="-122"/>
                  <a:cs typeface="Times New Roman" pitchFamily="18" charset="0"/>
                </a:rPr>
                <a:t>Eustoma</a:t>
              </a:r>
              <a:r>
                <a:rPr lang="en-US" altLang="zh-CN" sz="2400" b="1" i="1" dirty="0">
                  <a:solidFill>
                    <a:srgbClr val="0000CC"/>
                  </a:solidFill>
                  <a:latin typeface="Times New Roman" pitchFamily="18" charset="0"/>
                  <a:ea typeface="华文楷体" pitchFamily="2" charset="-122"/>
                  <a:cs typeface="Times New Roman" pitchFamily="18" charset="0"/>
                </a:rPr>
                <a:t> </a:t>
              </a:r>
              <a:r>
                <a:rPr lang="en-US" altLang="zh-CN" sz="2400" b="1" i="1" dirty="0" err="1">
                  <a:solidFill>
                    <a:srgbClr val="0000CC"/>
                  </a:solidFill>
                  <a:latin typeface="Times New Roman" pitchFamily="18" charset="0"/>
                  <a:ea typeface="华文楷体" pitchFamily="2" charset="-122"/>
                  <a:cs typeface="Times New Roman" pitchFamily="18" charset="0"/>
                </a:rPr>
                <a:t>grandiflorum</a:t>
              </a:r>
              <a:r>
                <a:rPr lang="en-US" altLang="zh-CN" sz="2400" b="1" i="1" dirty="0">
                  <a:solidFill>
                    <a:srgbClr val="0000CC"/>
                  </a:solidFill>
                  <a:latin typeface="Times New Roman" pitchFamily="18" charset="0"/>
                  <a:ea typeface="华文楷体" pitchFamily="2" charset="-122"/>
                  <a:cs typeface="Times New Roman" pitchFamily="18" charset="0"/>
                </a:rPr>
                <a:t> </a:t>
              </a:r>
              <a:r>
                <a:rPr lang="en-US" altLang="zh-CN" sz="2400" b="1" dirty="0">
                  <a:solidFill>
                    <a:srgbClr val="0000CC"/>
                  </a:solidFill>
                  <a:latin typeface="Times New Roman" pitchFamily="18" charset="0"/>
                  <a:ea typeface="华文楷体" pitchFamily="2" charset="-122"/>
                  <a:cs typeface="Times New Roman" pitchFamily="18" charset="0"/>
                </a:rPr>
                <a:t>(</a:t>
              </a:r>
              <a:r>
                <a:rPr lang="en-US" altLang="zh-CN" sz="2400" b="1" dirty="0" err="1">
                  <a:solidFill>
                    <a:srgbClr val="0000CC"/>
                  </a:solidFill>
                  <a:latin typeface="Times New Roman" pitchFamily="18" charset="0"/>
                  <a:ea typeface="华文楷体" pitchFamily="2" charset="-122"/>
                  <a:cs typeface="Times New Roman" pitchFamily="18" charset="0"/>
                </a:rPr>
                <a:t>Raf</a:t>
              </a:r>
              <a:r>
                <a:rPr lang="en-US" altLang="zh-CN" sz="2400" b="1" dirty="0">
                  <a:solidFill>
                    <a:srgbClr val="0000CC"/>
                  </a:solidFill>
                  <a:latin typeface="Times New Roman" pitchFamily="18" charset="0"/>
                  <a:ea typeface="华文楷体" pitchFamily="2" charset="-122"/>
                  <a:cs typeface="Times New Roman" pitchFamily="18" charset="0"/>
                </a:rPr>
                <a:t>.) </a:t>
              </a:r>
              <a:r>
                <a:rPr lang="en-US" altLang="zh-CN" sz="2400" b="1" dirty="0" err="1">
                  <a:solidFill>
                    <a:srgbClr val="0000CC"/>
                  </a:solidFill>
                  <a:latin typeface="Times New Roman" pitchFamily="18" charset="0"/>
                  <a:ea typeface="华文楷体" pitchFamily="2" charset="-122"/>
                  <a:cs typeface="Times New Roman" pitchFamily="18" charset="0"/>
                </a:rPr>
                <a:t>Shinners</a:t>
              </a:r>
              <a:r>
                <a:rPr lang="en-US" altLang="zh-CN" sz="2400" b="1" dirty="0">
                  <a:solidFill>
                    <a:srgbClr val="0000CC"/>
                  </a:solidFill>
                  <a:latin typeface="Times New Roman" pitchFamily="18" charset="0"/>
                  <a:ea typeface="华文楷体" pitchFamily="2" charset="-122"/>
                  <a:cs typeface="Times New Roman" pitchFamily="18" charset="0"/>
                </a:rPr>
                <a:t>. )</a:t>
              </a:r>
              <a:r>
                <a:rPr lang="zh-CN" altLang="en-US" sz="2400" b="1" dirty="0">
                  <a:solidFill>
                    <a:srgbClr val="0000CC"/>
                  </a:solidFill>
                  <a:latin typeface="华文楷体" pitchFamily="2" charset="-122"/>
                  <a:ea typeface="华文楷体" pitchFamily="2" charset="-122"/>
                  <a:cs typeface="Times New Roman" pitchFamily="18" charset="0"/>
                </a:rPr>
                <a:t> </a:t>
              </a:r>
              <a:r>
                <a:rPr lang="zh-CN" altLang="en-US" sz="2400" b="1" dirty="0">
                  <a:solidFill>
                    <a:srgbClr val="0000CC"/>
                  </a:solidFill>
                  <a:latin typeface="华文楷体" pitchFamily="2" charset="-122"/>
                  <a:ea typeface="华文楷体" pitchFamily="2" charset="-122"/>
                </a:rPr>
                <a:t>龙胆科</a:t>
              </a:r>
              <a:r>
                <a:rPr lang="en-US" altLang="zh-CN" sz="2400" b="1" dirty="0">
                  <a:solidFill>
                    <a:srgbClr val="0000CC"/>
                  </a:solidFill>
                  <a:latin typeface="华文楷体" pitchFamily="2" charset="-122"/>
                  <a:ea typeface="华文楷体" pitchFamily="2" charset="-122"/>
                </a:rPr>
                <a:t>,</a:t>
              </a:r>
              <a:r>
                <a:rPr lang="zh-CN" altLang="en-US" sz="2400" b="1" dirty="0">
                  <a:solidFill>
                    <a:srgbClr val="0000CC"/>
                  </a:solidFill>
                  <a:latin typeface="华文楷体" pitchFamily="2" charset="-122"/>
                  <a:ea typeface="华文楷体" pitchFamily="2" charset="-122"/>
                </a:rPr>
                <a:t>草原龙胆属</a:t>
              </a:r>
              <a:endParaRPr lang="en-US" altLang="zh-CN" sz="2400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endParaRPr>
            </a:p>
            <a:p>
              <a:r>
                <a:rPr lang="en-US" altLang="zh-CN" sz="2400" b="1" dirty="0">
                  <a:solidFill>
                    <a:srgbClr val="0000CC"/>
                  </a:solidFill>
                  <a:latin typeface="华文楷体" pitchFamily="2" charset="-122"/>
                  <a:ea typeface="华文楷体" pitchFamily="2" charset="-122"/>
                </a:rPr>
                <a:t>            (</a:t>
              </a:r>
              <a:r>
                <a:rPr lang="zh-CN" altLang="en-US" sz="2400" b="1" dirty="0">
                  <a:solidFill>
                    <a:srgbClr val="0000CC"/>
                  </a:solidFill>
                  <a:latin typeface="华文楷体" pitchFamily="2" charset="-122"/>
                  <a:ea typeface="华文楷体" pitchFamily="2" charset="-122"/>
                </a:rPr>
                <a:t>草原龙胆，一二年生草本</a:t>
              </a:r>
              <a:r>
                <a:rPr lang="en-US" altLang="zh-CN" sz="2400" b="1" dirty="0">
                  <a:solidFill>
                    <a:srgbClr val="0000CC"/>
                  </a:solidFill>
                  <a:latin typeface="华文楷体" pitchFamily="2" charset="-122"/>
                  <a:ea typeface="华文楷体" pitchFamily="2" charset="-122"/>
                </a:rPr>
                <a:t>, </a:t>
              </a:r>
              <a:r>
                <a:rPr lang="zh-CN" altLang="en-US" sz="2400" b="1" dirty="0">
                  <a:solidFill>
                    <a:srgbClr val="0000CC"/>
                  </a:solidFill>
                  <a:latin typeface="华文楷体" pitchFamily="2" charset="-122"/>
                  <a:ea typeface="华文楷体" pitchFamily="2" charset="-122"/>
                </a:rPr>
                <a:t>花期</a:t>
              </a:r>
              <a:r>
                <a:rPr lang="en-US" altLang="zh-CN" sz="2400" b="1" dirty="0">
                  <a:solidFill>
                    <a:srgbClr val="0000CC"/>
                  </a:solidFill>
                  <a:latin typeface="华文楷体" pitchFamily="2" charset="-122"/>
                  <a:ea typeface="华文楷体" pitchFamily="2" charset="-122"/>
                </a:rPr>
                <a:t>5</a:t>
              </a:r>
              <a:r>
                <a:rPr lang="zh-CN" altLang="en-US" sz="2400" b="1" dirty="0">
                  <a:solidFill>
                    <a:srgbClr val="0000CC"/>
                  </a:solidFill>
                  <a:latin typeface="华文楷体" pitchFamily="2" charset="-122"/>
                  <a:ea typeface="华文楷体" pitchFamily="2" charset="-122"/>
                </a:rPr>
                <a:t>～</a:t>
              </a:r>
              <a:r>
                <a:rPr lang="en-US" altLang="zh-CN" sz="2400" b="1" dirty="0">
                  <a:solidFill>
                    <a:srgbClr val="0000CC"/>
                  </a:solidFill>
                  <a:latin typeface="华文楷体" pitchFamily="2" charset="-122"/>
                  <a:ea typeface="华文楷体" pitchFamily="2" charset="-122"/>
                </a:rPr>
                <a:t>10</a:t>
              </a:r>
              <a:r>
                <a:rPr lang="zh-CN" altLang="en-US" sz="2400" b="1" dirty="0">
                  <a:solidFill>
                    <a:srgbClr val="0000CC"/>
                  </a:solidFill>
                  <a:latin typeface="华文楷体" pitchFamily="2" charset="-122"/>
                  <a:ea typeface="华文楷体" pitchFamily="2" charset="-122"/>
                </a:rPr>
                <a:t>月</a:t>
              </a:r>
              <a:r>
                <a:rPr lang="en-US" altLang="zh-CN" sz="2400" b="1" dirty="0">
                  <a:solidFill>
                    <a:srgbClr val="0000CC"/>
                  </a:solidFill>
                  <a:latin typeface="华文楷体" pitchFamily="2" charset="-122"/>
                  <a:ea typeface="华文楷体" pitchFamily="2" charset="-122"/>
                </a:rPr>
                <a:t>)</a:t>
              </a:r>
              <a:endParaRPr lang="zh-CN" altLang="en-US" sz="2400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42844" y="3429000"/>
            <a:ext cx="8786842" cy="3233744"/>
            <a:chOff x="142844" y="3429000"/>
            <a:chExt cx="8786842" cy="3233744"/>
          </a:xfrm>
        </p:grpSpPr>
        <p:sp>
          <p:nvSpPr>
            <p:cNvPr id="12" name="矩形 11"/>
            <p:cNvSpPr/>
            <p:nvPr/>
          </p:nvSpPr>
          <p:spPr>
            <a:xfrm>
              <a:off x="142844" y="3429000"/>
              <a:ext cx="8786842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 b="1" dirty="0">
                  <a:solidFill>
                    <a:srgbClr val="0000CC"/>
                  </a:solidFill>
                  <a:latin typeface="华文楷体" pitchFamily="2" charset="-122"/>
                  <a:ea typeface="华文楷体" pitchFamily="2" charset="-122"/>
                </a:rPr>
                <a:t>桔梗（</a:t>
              </a:r>
              <a:r>
                <a:rPr lang="en-US" altLang="en-US" sz="2400" b="1" i="1" dirty="0" err="1">
                  <a:solidFill>
                    <a:srgbClr val="0000CC"/>
                  </a:solidFill>
                  <a:latin typeface="华文楷体" pitchFamily="2" charset="-122"/>
                  <a:ea typeface="华文楷体" pitchFamily="2" charset="-122"/>
                </a:rPr>
                <a:t>Platycodon</a:t>
              </a:r>
              <a:r>
                <a:rPr lang="en-US" altLang="en-US" sz="2400" b="1" i="1" dirty="0">
                  <a:solidFill>
                    <a:srgbClr val="0000CC"/>
                  </a:solidFill>
                  <a:latin typeface="华文楷体" pitchFamily="2" charset="-122"/>
                  <a:ea typeface="华文楷体" pitchFamily="2" charset="-122"/>
                </a:rPr>
                <a:t> </a:t>
              </a:r>
              <a:r>
                <a:rPr lang="en-US" altLang="en-US" sz="2400" b="1" i="1" dirty="0" err="1">
                  <a:solidFill>
                    <a:srgbClr val="0000CC"/>
                  </a:solidFill>
                  <a:latin typeface="华文楷体" pitchFamily="2" charset="-122"/>
                  <a:ea typeface="华文楷体" pitchFamily="2" charset="-122"/>
                </a:rPr>
                <a:t>grandiflorus</a:t>
              </a:r>
              <a:r>
                <a:rPr lang="en-US" altLang="en-US" sz="2400" b="1" dirty="0">
                  <a:solidFill>
                    <a:srgbClr val="0000CC"/>
                  </a:solidFill>
                  <a:latin typeface="华文楷体" pitchFamily="2" charset="-122"/>
                  <a:ea typeface="华文楷体" pitchFamily="2" charset="-122"/>
                </a:rPr>
                <a:t>）</a:t>
              </a:r>
              <a:r>
                <a:rPr lang="zh-CN" altLang="en-US" sz="2400" b="1" dirty="0">
                  <a:solidFill>
                    <a:srgbClr val="0000CC"/>
                  </a:solidFill>
                  <a:latin typeface="华文楷体" pitchFamily="2" charset="-122"/>
                  <a:ea typeface="华文楷体" pitchFamily="2" charset="-122"/>
                </a:rPr>
                <a:t>别名包袱花、铃铛花、僧帽花，是多年生草本植物，</a:t>
              </a:r>
              <a:r>
                <a:rPr lang="zh-CN" altLang="en-US" sz="2400" b="1" dirty="0">
                  <a:solidFill>
                    <a:srgbClr val="FF0000"/>
                  </a:solidFill>
                  <a:latin typeface="华文楷体" pitchFamily="2" charset="-122"/>
                  <a:ea typeface="华文楷体" pitchFamily="2" charset="-122"/>
                </a:rPr>
                <a:t>桔梗科、桔梗属</a:t>
              </a:r>
              <a:r>
                <a:rPr lang="zh-CN" altLang="en-US" sz="2400" b="1" dirty="0">
                  <a:solidFill>
                    <a:srgbClr val="0000CC"/>
                  </a:solidFill>
                  <a:latin typeface="华文楷体" pitchFamily="2" charset="-122"/>
                  <a:ea typeface="华文楷体" pitchFamily="2" charset="-122"/>
                </a:rPr>
                <a:t>，根可入药，有止咳祛痰、宣肺、排脓等作用。东北地区腌制咸菜，朝鲜半岛制作泡菜</a:t>
              </a:r>
              <a:endParaRPr lang="zh-CN" altLang="en-US" sz="2400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  <a:hlinkClick r:id="rId5"/>
              </a:endParaRPr>
            </a:p>
          </p:txBody>
        </p:sp>
        <p:pic>
          <p:nvPicPr>
            <p:cNvPr id="2" name="Picture 2" descr="C:\Documents and Settings\Administrator\桌面\222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42976" y="4712042"/>
              <a:ext cx="2571748" cy="193166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3" name="Picture 3" descr="C:\Documents and Settings\Administrator\桌面\11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214942" y="4657568"/>
              <a:ext cx="2571768" cy="200517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5"/>
          <p:cNvGrpSpPr/>
          <p:nvPr/>
        </p:nvGrpSpPr>
        <p:grpSpPr>
          <a:xfrm>
            <a:off x="224683" y="121898"/>
            <a:ext cx="8776473" cy="6521813"/>
            <a:chOff x="224683" y="543948"/>
            <a:chExt cx="8776473" cy="6171200"/>
          </a:xfrm>
        </p:grpSpPr>
        <p:pic>
          <p:nvPicPr>
            <p:cNvPr id="1032" name="Picture 8" descr="F:\网上下载的花卉图\苋科千日红\2-130G5124U3922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4683" y="3643314"/>
              <a:ext cx="5276011" cy="3000396"/>
            </a:xfrm>
            <a:prstGeom prst="rect">
              <a:avLst/>
            </a:prstGeom>
            <a:noFill/>
          </p:spPr>
        </p:pic>
        <p:pic>
          <p:nvPicPr>
            <p:cNvPr id="1033" name="Picture 9" descr="F:\网上下载的花卉图\苋科千日红\2-130G5124SKF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57447" y="1500174"/>
              <a:ext cx="3057363" cy="1935586"/>
            </a:xfrm>
            <a:prstGeom prst="rect">
              <a:avLst/>
            </a:prstGeom>
            <a:noFill/>
          </p:spPr>
        </p:pic>
        <p:pic>
          <p:nvPicPr>
            <p:cNvPr id="1034" name="Picture 10" descr="F:\网上下载的花卉图\苋科千日红\2-130G5124T5622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57871" y="2750339"/>
              <a:ext cx="3171847" cy="3964809"/>
            </a:xfrm>
            <a:prstGeom prst="rect">
              <a:avLst/>
            </a:prstGeom>
            <a:noFill/>
          </p:spPr>
        </p:pic>
        <p:sp>
          <p:nvSpPr>
            <p:cNvPr id="13" name="矩形 12"/>
            <p:cNvSpPr/>
            <p:nvPr/>
          </p:nvSpPr>
          <p:spPr>
            <a:xfrm>
              <a:off x="428596" y="543948"/>
              <a:ext cx="857256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 b="1" dirty="0">
                  <a:solidFill>
                    <a:srgbClr val="0000CC"/>
                  </a:solidFill>
                  <a:latin typeface="华文楷体" pitchFamily="2" charset="-122"/>
                  <a:ea typeface="华文楷体" pitchFamily="2" charset="-122"/>
                </a:rPr>
                <a:t>千日红</a:t>
              </a:r>
              <a:r>
                <a:rPr lang="en-US" altLang="zh-CN" sz="2400" b="1" dirty="0">
                  <a:solidFill>
                    <a:srgbClr val="0000CC"/>
                  </a:solidFill>
                  <a:latin typeface="华文楷体" pitchFamily="2" charset="-122"/>
                  <a:ea typeface="华文楷体" pitchFamily="2" charset="-122"/>
                </a:rPr>
                <a:t>(</a:t>
              </a:r>
              <a:r>
                <a:rPr lang="en-US" sz="2400" b="1" i="1" dirty="0" err="1">
                  <a:solidFill>
                    <a:srgbClr val="0000CC"/>
                  </a:solidFill>
                  <a:latin typeface="Times New Roman" pitchFamily="18" charset="0"/>
                  <a:ea typeface="华文楷体" pitchFamily="2" charset="-122"/>
                  <a:cs typeface="Times New Roman" pitchFamily="18" charset="0"/>
                </a:rPr>
                <a:t>Gomphrena</a:t>
              </a:r>
              <a:r>
                <a:rPr lang="en-US" sz="2400" b="1" i="1" dirty="0">
                  <a:solidFill>
                    <a:srgbClr val="0000CC"/>
                  </a:solidFill>
                  <a:latin typeface="Times New Roman" pitchFamily="18" charset="0"/>
                  <a:ea typeface="华文楷体" pitchFamily="2" charset="-122"/>
                  <a:cs typeface="Times New Roman" pitchFamily="18" charset="0"/>
                </a:rPr>
                <a:t> </a:t>
              </a:r>
              <a:r>
                <a:rPr lang="en-US" sz="2400" b="1" i="1" dirty="0" err="1">
                  <a:solidFill>
                    <a:srgbClr val="0000CC"/>
                  </a:solidFill>
                  <a:latin typeface="Times New Roman" pitchFamily="18" charset="0"/>
                  <a:ea typeface="华文楷体" pitchFamily="2" charset="-122"/>
                  <a:cs typeface="Times New Roman" pitchFamily="18" charset="0"/>
                </a:rPr>
                <a:t>globosa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ea typeface="华文楷体" pitchFamily="2" charset="-122"/>
                  <a:cs typeface="Times New Roman" pitchFamily="18" charset="0"/>
                </a:rPr>
                <a:t> Linn. </a:t>
              </a:r>
              <a:r>
                <a:rPr lang="en-US" sz="2400" b="1" dirty="0">
                  <a:solidFill>
                    <a:srgbClr val="0000CC"/>
                  </a:solidFill>
                  <a:latin typeface="华文楷体" pitchFamily="2" charset="-122"/>
                  <a:ea typeface="华文楷体" pitchFamily="2" charset="-122"/>
                  <a:cs typeface="Times New Roman" pitchFamily="18" charset="0"/>
                </a:rPr>
                <a:t>) </a:t>
              </a:r>
              <a:r>
                <a:rPr lang="zh-CN" altLang="en-US" sz="2400" b="1" dirty="0">
                  <a:solidFill>
                    <a:srgbClr val="0000CC"/>
                  </a:solidFill>
                  <a:latin typeface="华文楷体" pitchFamily="2" charset="-122"/>
                  <a:ea typeface="华文楷体" pitchFamily="2" charset="-122"/>
                </a:rPr>
                <a:t>苋科</a:t>
              </a:r>
              <a:r>
                <a:rPr lang="en-US" altLang="zh-CN" sz="2400" b="1" dirty="0">
                  <a:solidFill>
                    <a:srgbClr val="0000CC"/>
                  </a:solidFill>
                  <a:latin typeface="华文楷体" pitchFamily="2" charset="-122"/>
                  <a:ea typeface="华文楷体" pitchFamily="2" charset="-122"/>
                </a:rPr>
                <a:t>,</a:t>
              </a:r>
              <a:r>
                <a:rPr lang="zh-CN" altLang="en-US" sz="2400" b="1" dirty="0">
                  <a:solidFill>
                    <a:srgbClr val="0000CC"/>
                  </a:solidFill>
                  <a:latin typeface="华文楷体" pitchFamily="2" charset="-122"/>
                  <a:ea typeface="华文楷体" pitchFamily="2" charset="-122"/>
                </a:rPr>
                <a:t>千日红属</a:t>
              </a:r>
              <a:r>
                <a:rPr lang="en-US" altLang="zh-CN" sz="2400" b="1" dirty="0">
                  <a:solidFill>
                    <a:srgbClr val="0000CC"/>
                  </a:solidFill>
                  <a:latin typeface="华文楷体" pitchFamily="2" charset="-122"/>
                  <a:ea typeface="华文楷体" pitchFamily="2" charset="-122"/>
                </a:rPr>
                <a:t>.</a:t>
              </a:r>
              <a:r>
                <a:rPr lang="zh-CN" altLang="en-US" sz="2400" b="1" dirty="0">
                  <a:solidFill>
                    <a:srgbClr val="0000CC"/>
                  </a:solidFill>
                  <a:latin typeface="华文楷体" pitchFamily="2" charset="-122"/>
                  <a:ea typeface="华文楷体" pitchFamily="2" charset="-122"/>
                </a:rPr>
                <a:t> </a:t>
              </a:r>
              <a:endParaRPr lang="en-US" altLang="zh-CN" sz="2400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endParaRPr>
            </a:p>
            <a:p>
              <a:r>
                <a:rPr lang="en-US" altLang="zh-CN" sz="2400" b="1" dirty="0">
                  <a:solidFill>
                    <a:srgbClr val="0000CC"/>
                  </a:solidFill>
                  <a:latin typeface="华文楷体" pitchFamily="2" charset="-122"/>
                  <a:ea typeface="华文楷体" pitchFamily="2" charset="-122"/>
                </a:rPr>
                <a:t>          (</a:t>
              </a:r>
              <a:r>
                <a:rPr lang="zh-CN" altLang="en-US" sz="2400" b="1" dirty="0">
                  <a:solidFill>
                    <a:srgbClr val="0000CC"/>
                  </a:solidFill>
                  <a:latin typeface="华文楷体" pitchFamily="2" charset="-122"/>
                  <a:ea typeface="华文楷体" pitchFamily="2" charset="-122"/>
                </a:rPr>
                <a:t>一年生直立草本，花果期</a:t>
              </a:r>
              <a:r>
                <a:rPr lang="en-US" altLang="zh-CN" sz="2400" b="1" dirty="0">
                  <a:solidFill>
                    <a:srgbClr val="0000CC"/>
                  </a:solidFill>
                  <a:latin typeface="华文楷体" pitchFamily="2" charset="-122"/>
                  <a:ea typeface="华文楷体" pitchFamily="2" charset="-122"/>
                </a:rPr>
                <a:t>6-9</a:t>
              </a:r>
              <a:r>
                <a:rPr lang="zh-CN" altLang="en-US" sz="2400" b="1" dirty="0">
                  <a:solidFill>
                    <a:srgbClr val="0000CC"/>
                  </a:solidFill>
                  <a:latin typeface="华文楷体" pitchFamily="2" charset="-122"/>
                  <a:ea typeface="华文楷体" pitchFamily="2" charset="-122"/>
                </a:rPr>
                <a:t>月</a:t>
              </a:r>
              <a:r>
                <a:rPr lang="en-US" altLang="zh-CN" sz="2400" b="1" dirty="0">
                  <a:solidFill>
                    <a:srgbClr val="0000CC"/>
                  </a:solidFill>
                  <a:latin typeface="华文楷体" pitchFamily="2" charset="-122"/>
                  <a:ea typeface="华文楷体" pitchFamily="2" charset="-122"/>
                </a:rPr>
                <a:t>)</a:t>
              </a:r>
              <a:endParaRPr lang="zh-CN" altLang="en-US" sz="2400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endParaRPr>
            </a:p>
          </p:txBody>
        </p: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61194" y="271115"/>
            <a:ext cx="8821612" cy="300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  <a:spcBef>
                <a:spcPts val="600"/>
              </a:spcBef>
            </a:pPr>
            <a:r>
              <a:rPr lang="en-US" altLang="zh-CN" sz="2400" b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8.</a:t>
            </a:r>
            <a:r>
              <a:rPr lang="zh-CN" altLang="en-US" sz="2400" b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羽衣甘蓝</a:t>
            </a:r>
            <a:r>
              <a:rPr lang="en-US" sz="2400" b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(</a:t>
            </a:r>
            <a:r>
              <a:rPr lang="en-US" sz="2400" b="1" i="1" dirty="0" err="1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Brassica</a:t>
            </a:r>
            <a:r>
              <a:rPr lang="en-US" sz="2400" b="1" i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oleracea</a:t>
            </a:r>
            <a:r>
              <a:rPr lang="en-US" sz="2400" b="1" i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 </a:t>
            </a:r>
            <a:r>
              <a:rPr lang="en-US" sz="2400" b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var. </a:t>
            </a:r>
            <a:r>
              <a:rPr lang="en-US" sz="2400" b="1" i="1" dirty="0" err="1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acephala</a:t>
            </a:r>
            <a:r>
              <a:rPr lang="en-US" sz="2400" b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 DC.)</a:t>
            </a:r>
            <a:r>
              <a:rPr lang="zh-CN" altLang="en-US" sz="2400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十字花科，芸薹属</a:t>
            </a:r>
            <a:endParaRPr lang="en-US" altLang="zh-CN" sz="2400" b="1" dirty="0">
              <a:solidFill>
                <a:srgbClr val="0000CC"/>
              </a:solidFill>
              <a:latin typeface="华文楷体" pitchFamily="2" charset="-122"/>
              <a:ea typeface="华文楷体" pitchFamily="2" charset="-122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        二年生或多年生草本，高</a:t>
            </a:r>
            <a:r>
              <a:rPr lang="en-US" altLang="zh-CN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60-150</a:t>
            </a:r>
            <a:r>
              <a:rPr lang="zh-CN" altLang="en-US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厘米，一年生植株形成莲座状叶丛，经冬季低温，于翌年开花结实。可分高型和矮型；皱叶、不皱叶及深裂叶</a:t>
            </a:r>
            <a:r>
              <a:rPr lang="en-US" altLang="zh-CN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;</a:t>
            </a:r>
            <a:r>
              <a:rPr lang="zh-CN" altLang="en-US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 边缘叶有翠绿色、深绿色、灰绿色、黄绿色，中心叶则有纯白、淡黄、肉色、玫瑰红、紫红等。喜阳光充足、凉爽，较耐寒，宜肥沃排水良好的土壤。秋季（</a:t>
            </a:r>
            <a:r>
              <a:rPr lang="en-US" altLang="zh-CN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8</a:t>
            </a:r>
            <a:r>
              <a:rPr lang="zh-CN" altLang="en-US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月）播种繁殖。覆薄土，</a:t>
            </a:r>
            <a:r>
              <a:rPr lang="en-US" altLang="zh-CN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15-20</a:t>
            </a:r>
            <a:r>
              <a:rPr lang="zh-CN" altLang="en-US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℃以上</a:t>
            </a:r>
            <a:r>
              <a:rPr lang="en-US" altLang="zh-CN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1</a:t>
            </a:r>
            <a:r>
              <a:rPr lang="zh-CN" altLang="en-US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周可出苗。</a:t>
            </a:r>
            <a:r>
              <a:rPr lang="en-US" altLang="zh-CN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4-5</a:t>
            </a:r>
            <a:r>
              <a:rPr lang="zh-CN" altLang="en-US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片真叶时移植</a:t>
            </a:r>
            <a:r>
              <a:rPr lang="en-US" altLang="zh-CN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1-2</a:t>
            </a:r>
            <a:r>
              <a:rPr lang="zh-CN" altLang="en-US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次，</a:t>
            </a:r>
            <a:r>
              <a:rPr lang="en-US" altLang="zh-CN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11</a:t>
            </a:r>
            <a:r>
              <a:rPr lang="zh-CN" altLang="en-US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月中下旬定植露地。生长期多施氮肥。花期及时剪除花薹可延长观叶期，春季也可观花。</a:t>
            </a:r>
          </a:p>
        </p:txBody>
      </p:sp>
      <p:grpSp>
        <p:nvGrpSpPr>
          <p:cNvPr id="16" name="组合 15"/>
          <p:cNvGrpSpPr/>
          <p:nvPr/>
        </p:nvGrpSpPr>
        <p:grpSpPr>
          <a:xfrm>
            <a:off x="-35372" y="3066335"/>
            <a:ext cx="9143875" cy="3931625"/>
            <a:chOff x="-35372" y="2994898"/>
            <a:chExt cx="9143875" cy="3931625"/>
          </a:xfrm>
        </p:grpSpPr>
        <p:grpSp>
          <p:nvGrpSpPr>
            <p:cNvPr id="11" name="组合 10"/>
            <p:cNvGrpSpPr/>
            <p:nvPr/>
          </p:nvGrpSpPr>
          <p:grpSpPr>
            <a:xfrm>
              <a:off x="-35372" y="2994898"/>
              <a:ext cx="7668844" cy="3931625"/>
              <a:chOff x="-35372" y="3137773"/>
              <a:chExt cx="7668844" cy="3931625"/>
            </a:xfrm>
          </p:grpSpPr>
          <p:pic>
            <p:nvPicPr>
              <p:cNvPr id="10" name="Picture 2" descr="甘10－1－3－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854084" y="3137773"/>
                <a:ext cx="2779388" cy="2209480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8" name="Picture 3" descr="160524_1112608227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694772" y="3236670"/>
                <a:ext cx="2779389" cy="2110583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4098" name="Picture 2" descr="F:\网上下载的花卉图\2-130Z5164526410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-35372" y="4856006"/>
                <a:ext cx="2951188" cy="2213392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9" name="Picture 2" descr="DSC01756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239131" y="4802462"/>
                <a:ext cx="2897433" cy="2226368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pic>
          <p:nvPicPr>
            <p:cNvPr id="13" name="Picture 2" descr="8ZZ3－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211070" y="4713131"/>
              <a:ext cx="2897433" cy="2172823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Text Box 3"/>
          <p:cNvSpPr txBox="1">
            <a:spLocks noChangeArrowheads="1"/>
          </p:cNvSpPr>
          <p:nvPr/>
        </p:nvSpPr>
        <p:spPr bwMode="auto">
          <a:xfrm>
            <a:off x="3327400" y="8429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127242" y="302293"/>
            <a:ext cx="8888509" cy="6342968"/>
            <a:chOff x="127242" y="302293"/>
            <a:chExt cx="8888509" cy="6342968"/>
          </a:xfrm>
        </p:grpSpPr>
        <p:pic>
          <p:nvPicPr>
            <p:cNvPr id="156676" name="Picture 5" descr="羽衣甘蓝2-1"/>
            <p:cNvPicPr>
              <a:picLocks noChangeAspect="1" noChangeArrowheads="1"/>
            </p:cNvPicPr>
            <p:nvPr/>
          </p:nvPicPr>
          <p:blipFill>
            <a:blip r:embed="rId2" cstate="print"/>
            <a:srcRect t="6294" r="14651" b="4372"/>
            <a:stretch>
              <a:fillRect/>
            </a:stretch>
          </p:blipFill>
          <p:spPr bwMode="auto">
            <a:xfrm>
              <a:off x="142844" y="314043"/>
              <a:ext cx="4360281" cy="304351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56677" name="Picture 6" descr="2004225122449307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714876" y="302293"/>
              <a:ext cx="4214842" cy="305526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56678" name="Picture 7" descr="pb280019-mini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7242" y="3714752"/>
              <a:ext cx="4444758" cy="293050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Picture 3" descr="F:\网上下载的花卉图\2-130Z5164532F4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714109" y="3714752"/>
              <a:ext cx="4301642" cy="292895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168F8537-6BD2-4E78-9427-AE155DAC457C}"/>
              </a:ext>
            </a:extLst>
          </p:cNvPr>
          <p:cNvGrpSpPr/>
          <p:nvPr/>
        </p:nvGrpSpPr>
        <p:grpSpPr>
          <a:xfrm>
            <a:off x="17704" y="67192"/>
            <a:ext cx="8946784" cy="6790808"/>
            <a:chOff x="17704" y="67192"/>
            <a:chExt cx="8946784" cy="6790808"/>
          </a:xfrm>
        </p:grpSpPr>
        <p:pic>
          <p:nvPicPr>
            <p:cNvPr id="2" name="Picture 2" descr="11ZP1-1-2-1">
              <a:extLst>
                <a:ext uri="{FF2B5EF4-FFF2-40B4-BE49-F238E27FC236}">
                  <a16:creationId xmlns:a16="http://schemas.microsoft.com/office/drawing/2014/main" id="{E53956A7-E8BC-4B2E-A60F-AEF276800C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662298" y="244237"/>
              <a:ext cx="3028679" cy="2344467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3" name="Picture 2" descr="2×3－1">
              <a:extLst>
                <a:ext uri="{FF2B5EF4-FFF2-40B4-BE49-F238E27FC236}">
                  <a16:creationId xmlns:a16="http://schemas.microsoft.com/office/drawing/2014/main" id="{21168037-2A2B-4786-B18A-ED323BE492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704" y="3873284"/>
              <a:ext cx="3543450" cy="2692177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359B3929-2659-4D28-9457-82CAD41C5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96263" y="2765749"/>
              <a:ext cx="5568225" cy="409225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F19D8900-F2C3-429A-B3D7-B23CDECB3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9512" y="67192"/>
              <a:ext cx="5140520" cy="379971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40410547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357166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百日草</a:t>
            </a:r>
            <a:r>
              <a:rPr lang="en-US" altLang="zh-CN" sz="2400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:</a:t>
            </a:r>
            <a:r>
              <a:rPr lang="zh-CN" altLang="en-US" sz="2400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 </a:t>
            </a:r>
            <a:r>
              <a:rPr lang="en-US" altLang="zh-CN" sz="2400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(</a:t>
            </a:r>
            <a:r>
              <a:rPr lang="en-US" sz="2400" b="1" i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Zinnia </a:t>
            </a:r>
            <a:r>
              <a:rPr lang="en-US" sz="2400" b="1" i="1" dirty="0" err="1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elegans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 Cav.</a:t>
            </a:r>
            <a:r>
              <a:rPr lang="en-US" altLang="zh-CN" sz="2400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)</a:t>
            </a:r>
            <a:r>
              <a:rPr lang="en-US" sz="2400" b="1" i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 </a:t>
            </a:r>
            <a:r>
              <a:rPr lang="zh-CN" altLang="en-US" sz="2400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菊科</a:t>
            </a:r>
            <a:r>
              <a:rPr lang="en-US" altLang="zh-CN" sz="2400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,</a:t>
            </a:r>
            <a:r>
              <a:rPr lang="zh-CN" altLang="en-US" sz="2400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百日菊属   </a:t>
            </a:r>
            <a:endParaRPr lang="en-US" altLang="zh-CN" sz="2400" b="1" dirty="0">
              <a:solidFill>
                <a:srgbClr val="0000CC"/>
              </a:solidFill>
              <a:latin typeface="华文楷体" pitchFamily="2" charset="-122"/>
              <a:ea typeface="华文楷体" pitchFamily="2" charset="-122"/>
            </a:endParaRPr>
          </a:p>
          <a:p>
            <a:r>
              <a:rPr lang="zh-CN" altLang="en-US" sz="2400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            （又名：百日菊、步步登高，一年生草本，花期</a:t>
            </a:r>
            <a:r>
              <a:rPr lang="en-US" altLang="zh-CN" sz="2400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6-9</a:t>
            </a:r>
            <a:r>
              <a:rPr lang="zh-CN" altLang="en-US" sz="2400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月）</a:t>
            </a:r>
            <a:br>
              <a:rPr lang="zh-CN" altLang="en-US" sz="2400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</a:br>
            <a:br>
              <a:rPr lang="en-US" sz="2000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</a:br>
            <a:endParaRPr lang="zh-CN" altLang="en-US" sz="2000" b="1" dirty="0">
              <a:solidFill>
                <a:srgbClr val="0000CC"/>
              </a:solidFill>
              <a:latin typeface="华文楷体" pitchFamily="2" charset="-122"/>
              <a:ea typeface="华文楷体" pitchFamily="2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285721" y="3929066"/>
            <a:ext cx="8581946" cy="2539355"/>
            <a:chOff x="285721" y="4111538"/>
            <a:chExt cx="8581946" cy="2539355"/>
          </a:xfrm>
        </p:grpSpPr>
        <p:pic>
          <p:nvPicPr>
            <p:cNvPr id="5122" name="Picture 2" descr="F:\网上下载的花卉图\百日草\t0117f65bd84b247e3d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286248" y="4111538"/>
              <a:ext cx="4581419" cy="2539355"/>
            </a:xfrm>
            <a:prstGeom prst="rect">
              <a:avLst/>
            </a:prstGeom>
            <a:noFill/>
          </p:spPr>
        </p:pic>
        <p:pic>
          <p:nvPicPr>
            <p:cNvPr id="5124" name="Picture 4" descr="F:\网上下载的花卉图\百日草\t01aee3b39fb2165af7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5721" y="4133513"/>
              <a:ext cx="3786214" cy="2510197"/>
            </a:xfrm>
            <a:prstGeom prst="rect">
              <a:avLst/>
            </a:prstGeom>
            <a:noFill/>
          </p:spPr>
        </p:pic>
      </p:grpSp>
      <p:grpSp>
        <p:nvGrpSpPr>
          <p:cNvPr id="12" name="组合 11"/>
          <p:cNvGrpSpPr/>
          <p:nvPr/>
        </p:nvGrpSpPr>
        <p:grpSpPr>
          <a:xfrm>
            <a:off x="142844" y="1357297"/>
            <a:ext cx="8882125" cy="2286017"/>
            <a:chOff x="142844" y="1285860"/>
            <a:chExt cx="8882125" cy="2162177"/>
          </a:xfrm>
        </p:grpSpPr>
        <p:pic>
          <p:nvPicPr>
            <p:cNvPr id="5123" name="Picture 3" descr="F:\网上下载的花卉图\百日草\t01a0b10f0d59d45454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2844" y="1285860"/>
              <a:ext cx="2625346" cy="2143140"/>
            </a:xfrm>
            <a:prstGeom prst="ellipse">
              <a:avLst/>
            </a:prstGeom>
            <a:ln w="381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5125" name="Picture 5" descr="F:\网上下载的花卉图\百日草\t01cb1d98357c8ffc61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215074" y="1285861"/>
              <a:ext cx="2809895" cy="2143140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5127" name="Picture 7" descr="F:\网上下载的花卉图\百日草\t0147521480d4f65214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857488" y="1285860"/>
              <a:ext cx="3301646" cy="2162177"/>
            </a:xfrm>
            <a:prstGeom prst="ellipse">
              <a:avLst/>
            </a:prstGeom>
            <a:ln w="1905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14314" y="467005"/>
            <a:ext cx="88582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雏菊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：</a:t>
            </a:r>
            <a:r>
              <a:rPr lang="en-US" sz="2400" b="1" i="1" dirty="0" err="1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Bellis</a:t>
            </a:r>
            <a:r>
              <a:rPr lang="en-US" sz="2400" b="1" i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perennis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 L.</a:t>
            </a:r>
            <a:r>
              <a:rPr lang="zh-CN" altLang="en-US" sz="24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菊科，紫菀属</a:t>
            </a:r>
            <a:endParaRPr lang="en-US" altLang="zh-CN" sz="2400" b="1" dirty="0">
              <a:solidFill>
                <a:srgbClr val="0000CC"/>
              </a:solidFill>
              <a:latin typeface="Times New Roman" pitchFamily="18" charset="0"/>
              <a:ea typeface="华文楷体" pitchFamily="2" charset="-122"/>
              <a:cs typeface="Times New Roman" pitchFamily="18" charset="0"/>
            </a:endParaRPr>
          </a:p>
          <a:p>
            <a:r>
              <a:rPr lang="zh-CN" altLang="en-US" sz="24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（又名：延命菊、马兰头花，多年生或一年生草本，花期初夏）</a:t>
            </a:r>
          </a:p>
        </p:txBody>
      </p:sp>
      <p:grpSp>
        <p:nvGrpSpPr>
          <p:cNvPr id="16" name="组合 15"/>
          <p:cNvGrpSpPr/>
          <p:nvPr/>
        </p:nvGrpSpPr>
        <p:grpSpPr>
          <a:xfrm>
            <a:off x="142844" y="1422968"/>
            <a:ext cx="8858312" cy="5220742"/>
            <a:chOff x="142844" y="1422968"/>
            <a:chExt cx="8858312" cy="5220742"/>
          </a:xfrm>
        </p:grpSpPr>
        <p:grpSp>
          <p:nvGrpSpPr>
            <p:cNvPr id="14" name="组合 13"/>
            <p:cNvGrpSpPr/>
            <p:nvPr/>
          </p:nvGrpSpPr>
          <p:grpSpPr>
            <a:xfrm>
              <a:off x="142844" y="3786189"/>
              <a:ext cx="8858312" cy="2857521"/>
              <a:chOff x="142844" y="3786189"/>
              <a:chExt cx="8858312" cy="2857521"/>
            </a:xfrm>
          </p:grpSpPr>
          <p:pic>
            <p:nvPicPr>
              <p:cNvPr id="6" name="Picture 5" descr="723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42844" y="3786190"/>
                <a:ext cx="4357718" cy="285752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6151" name="Picture 7" descr="F:\网上下载的花卉图\雏菊\t01b5d78343a23f0e6a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714876" y="3786189"/>
                <a:ext cx="4286280" cy="2849605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</p:grpSp>
        <p:grpSp>
          <p:nvGrpSpPr>
            <p:cNvPr id="15" name="组合 14"/>
            <p:cNvGrpSpPr/>
            <p:nvPr/>
          </p:nvGrpSpPr>
          <p:grpSpPr>
            <a:xfrm>
              <a:off x="142844" y="1422968"/>
              <a:ext cx="8786874" cy="2041752"/>
              <a:chOff x="142844" y="1422968"/>
              <a:chExt cx="8786874" cy="2041752"/>
            </a:xfrm>
          </p:grpSpPr>
          <p:pic>
            <p:nvPicPr>
              <p:cNvPr id="6147" name="Picture 3" descr="F:\网上下载的花卉图\雏菊\t011e537904ce5436c0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42844" y="1422968"/>
                <a:ext cx="3025764" cy="2006032"/>
              </a:xfrm>
              <a:prstGeom prst="ellipse">
                <a:avLst/>
              </a:prstGeom>
              <a:ln w="12700" cap="rnd">
                <a:solidFill>
                  <a:srgbClr val="333333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  <p:pic>
            <p:nvPicPr>
              <p:cNvPr id="6150" name="Picture 6" descr="F:\网上下载的花卉图\雏菊\2-130H30I512b1.JP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215074" y="1428736"/>
                <a:ext cx="2714644" cy="2035984"/>
              </a:xfrm>
              <a:prstGeom prst="ellipse">
                <a:avLst/>
              </a:prstGeom>
              <a:ln w="12700" cap="rnd">
                <a:solidFill>
                  <a:srgbClr val="333333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  <p:pic>
            <p:nvPicPr>
              <p:cNvPr id="13" name="Picture 5" descr="F:\网上下载的花卉图\雏菊\2-130H30I51b51.JP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357554" y="1428736"/>
                <a:ext cx="2690808" cy="2018106"/>
              </a:xfrm>
              <a:prstGeom prst="ellipse">
                <a:avLst/>
              </a:prstGeom>
              <a:ln w="12700" cap="rnd">
                <a:solidFill>
                  <a:srgbClr val="333333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</p:grpSp>
      </p:grp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214282" y="71414"/>
            <a:ext cx="892971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大花马齿苋</a:t>
            </a:r>
            <a:r>
              <a:rPr lang="en-US" altLang="zh-CN" sz="24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(</a:t>
            </a:r>
            <a:r>
              <a:rPr lang="en-US" sz="2400" b="1" i="1" dirty="0" err="1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Portulaca</a:t>
            </a:r>
            <a:r>
              <a:rPr lang="en-US" sz="2400" b="1" i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grandiflora</a:t>
            </a:r>
            <a:r>
              <a:rPr lang="en-US" sz="2400" b="1" i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Hook.)</a:t>
            </a:r>
            <a:r>
              <a:rPr lang="zh-CN" altLang="en-US" sz="24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：马齿苋科</a:t>
            </a:r>
            <a:r>
              <a:rPr lang="en-US" altLang="zh-CN" sz="24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,</a:t>
            </a:r>
            <a:r>
              <a:rPr lang="zh-CN" altLang="en-US" sz="24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马齿苋属</a:t>
            </a:r>
            <a:br>
              <a:rPr lang="zh-CN" altLang="en-US" sz="24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</a:br>
            <a:r>
              <a:rPr lang="zh-CN" altLang="en-US" sz="24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 </a:t>
            </a:r>
            <a:r>
              <a:rPr lang="en-US" altLang="zh-CN" sz="24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(</a:t>
            </a:r>
            <a:r>
              <a:rPr lang="zh-CN" altLang="en-US" sz="24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又名：太阳花、死不了，半支莲，一年生草本，花期</a:t>
            </a:r>
            <a:r>
              <a:rPr lang="en-US" altLang="zh-CN" sz="24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6-9</a:t>
            </a:r>
            <a:r>
              <a:rPr lang="zh-CN" altLang="en-US" sz="24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月</a:t>
            </a:r>
            <a:r>
              <a:rPr lang="en-US" altLang="zh-CN" sz="24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,</a:t>
            </a:r>
            <a:r>
              <a:rPr lang="zh-CN" altLang="en-US" sz="24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种子繁殖</a:t>
            </a:r>
            <a:r>
              <a:rPr lang="en-US" altLang="zh-CN" sz="24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20-24</a:t>
            </a:r>
            <a:r>
              <a:rPr lang="zh-CN" altLang="en-US" sz="24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度</a:t>
            </a:r>
            <a:r>
              <a:rPr lang="en-US" altLang="zh-CN" sz="24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10</a:t>
            </a:r>
            <a:r>
              <a:rPr lang="zh-CN" altLang="en-US" sz="24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天出苗，</a:t>
            </a:r>
            <a:r>
              <a:rPr lang="en-US" altLang="zh-CN" sz="24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15</a:t>
            </a:r>
            <a:r>
              <a:rPr lang="zh-CN" altLang="en-US" sz="24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度以上</a:t>
            </a:r>
            <a:r>
              <a:rPr lang="en-US" altLang="zh-CN" sz="24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20</a:t>
            </a:r>
            <a:r>
              <a:rPr lang="zh-CN" altLang="en-US" sz="24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天左右开花</a:t>
            </a:r>
            <a:r>
              <a:rPr lang="en-US" altLang="zh-CN" sz="24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)</a:t>
            </a:r>
            <a:endParaRPr lang="zh-CN" altLang="en-US" sz="2400" b="1" dirty="0">
              <a:solidFill>
                <a:srgbClr val="0000CC"/>
              </a:solidFill>
              <a:latin typeface="Times New Roman" pitchFamily="18" charset="0"/>
              <a:ea typeface="华文楷体" pitchFamily="2" charset="-122"/>
              <a:cs typeface="Times New Roman" pitchFamily="18" charset="0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-71470" y="1857364"/>
            <a:ext cx="9358378" cy="5088183"/>
            <a:chOff x="-71470" y="1857364"/>
            <a:chExt cx="9358378" cy="5088183"/>
          </a:xfrm>
        </p:grpSpPr>
        <p:grpSp>
          <p:nvGrpSpPr>
            <p:cNvPr id="15" name="组合 14"/>
            <p:cNvGrpSpPr/>
            <p:nvPr/>
          </p:nvGrpSpPr>
          <p:grpSpPr>
            <a:xfrm>
              <a:off x="-71470" y="1857364"/>
              <a:ext cx="9358378" cy="5088183"/>
              <a:chOff x="-367094" y="1643049"/>
              <a:chExt cx="9789481" cy="5303176"/>
            </a:xfrm>
          </p:grpSpPr>
          <p:pic>
            <p:nvPicPr>
              <p:cNvPr id="7171" name="Picture 3" descr="F:\网上下载的花卉图\太阳花\t01c2ff15d223247493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66659" y="1643049"/>
                <a:ext cx="2762267" cy="2071701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7173" name="Picture 5" descr="F:\网上下载的花卉图\太阳花\t01d145caa28139d921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223040" y="1643050"/>
                <a:ext cx="2778116" cy="2083587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7174" name="Picture 6" descr="F:\网上下载的花卉图\太阳花\t013ae795b31c2db07d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387028" y="4169204"/>
                <a:ext cx="4035359" cy="277702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7175" name="Picture 7" descr="F:\网上下载的花卉图\太阳花\t014b2e78b571f55cc5.jp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-367094" y="4323508"/>
                <a:ext cx="4216133" cy="2605953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10" name="Picture 3" descr="F:\网上下载的花卉图\太阳花\2-1310301A441Z3.JP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059558" y="1643050"/>
                <a:ext cx="3084078" cy="2048709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p:grpSp>
        <p:pic>
          <p:nvPicPr>
            <p:cNvPr id="1026" name="Picture 2" descr="F:\网上下载的花卉图\太阳花\TB2tgQTkVXXXXbKXpXXXXXXXXXX_!!2723449667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928926" y="3497962"/>
              <a:ext cx="3571900" cy="268130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71470" y="212735"/>
            <a:ext cx="907253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9. </a:t>
            </a:r>
            <a:r>
              <a:rPr lang="zh-CN" altLang="en-US" sz="2800" b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矮牵牛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Petunia 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×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hybrida</a:t>
            </a:r>
            <a:r>
              <a:rPr lang="zh-CN" altLang="en-US" sz="2400" b="1" i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：</a:t>
            </a:r>
            <a:r>
              <a:rPr lang="zh-CN" altLang="en-US" sz="24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茄科，碧冬茄属</a:t>
            </a:r>
            <a:endParaRPr lang="en-US" altLang="zh-CN" sz="2400" b="1" dirty="0">
              <a:solidFill>
                <a:srgbClr val="0000CC"/>
              </a:solidFill>
              <a:latin typeface="Times New Roman" pitchFamily="18" charset="0"/>
              <a:ea typeface="华文楷体" pitchFamily="2" charset="-122"/>
              <a:cs typeface="Times New Roman" pitchFamily="18" charset="0"/>
            </a:endParaRPr>
          </a:p>
          <a:p>
            <a:pPr>
              <a:lnSpc>
                <a:spcPts val="3000"/>
              </a:lnSpc>
            </a:pPr>
            <a:r>
              <a:rPr lang="zh-CN" altLang="en-US" sz="24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      又名：碧冬茄，</a:t>
            </a:r>
            <a:r>
              <a:rPr lang="zh-CN" altLang="en-US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多年生做一二年生栽培，高</a:t>
            </a:r>
            <a:r>
              <a:rPr lang="en-US" altLang="zh-CN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40-60</a:t>
            </a:r>
            <a:r>
              <a:rPr lang="en-US" altLang="en-US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cm，</a:t>
            </a:r>
            <a:r>
              <a:rPr lang="zh-CN" altLang="en-US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重瓣花球形，花白、紫或各种红色，并镶有其它色边。原产南美，</a:t>
            </a:r>
            <a:r>
              <a:rPr lang="zh-CN" altLang="en-US" sz="2000" b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花期</a:t>
            </a:r>
            <a:r>
              <a:rPr lang="en-US" altLang="zh-CN" sz="2000" b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4</a:t>
            </a:r>
            <a:r>
              <a:rPr lang="zh-CN" altLang="en-US" sz="2000" b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月至降霜，</a:t>
            </a:r>
            <a:r>
              <a:rPr lang="zh-CN" altLang="en-US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主花期夏季，果期</a:t>
            </a:r>
            <a:r>
              <a:rPr lang="en-US" altLang="zh-CN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7-12</a:t>
            </a:r>
            <a:r>
              <a:rPr lang="zh-CN" altLang="en-US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月，是一个杂交种。喜温暖和阳光充足的环境。不耐霜冻，夏季能耐</a:t>
            </a:r>
            <a:r>
              <a:rPr lang="en-US" altLang="zh-CN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35℃</a:t>
            </a:r>
            <a:r>
              <a:rPr lang="zh-CN" altLang="en-US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以上的高温。怕雨涝。生长适温为</a:t>
            </a:r>
            <a:r>
              <a:rPr lang="en-US" altLang="zh-CN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13</a:t>
            </a:r>
            <a:r>
              <a:rPr lang="zh-CN" altLang="en-US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～</a:t>
            </a:r>
            <a:r>
              <a:rPr lang="en-US" altLang="zh-CN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18℃</a:t>
            </a:r>
            <a:r>
              <a:rPr lang="zh-CN" altLang="en-US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，冬季温度在</a:t>
            </a:r>
            <a:r>
              <a:rPr lang="en-US" altLang="zh-CN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4</a:t>
            </a:r>
            <a:r>
              <a:rPr lang="zh-CN" altLang="en-US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～</a:t>
            </a:r>
            <a:r>
              <a:rPr lang="en-US" altLang="zh-CN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10℃</a:t>
            </a:r>
            <a:r>
              <a:rPr lang="zh-CN" altLang="en-US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，如低于</a:t>
            </a:r>
            <a:r>
              <a:rPr lang="en-US" altLang="zh-CN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4℃</a:t>
            </a:r>
            <a:r>
              <a:rPr lang="zh-CN" altLang="en-US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，植株生长停止。夏季生长旺期，需充足水分，属长日照植物，在正常的光照条件下，从播种至开花约需</a:t>
            </a:r>
            <a:r>
              <a:rPr lang="en-US" altLang="zh-CN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100</a:t>
            </a:r>
            <a:r>
              <a:rPr lang="zh-CN" altLang="en-US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天左右。矮牵牛在长江中下游地区保护地条件下，</a:t>
            </a:r>
            <a:r>
              <a:rPr lang="zh-CN" altLang="en-US" sz="2000" b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一年四季均可播种育苗</a:t>
            </a:r>
            <a:r>
              <a:rPr lang="zh-CN" altLang="en-US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，因一般花期控制在五一、国庆，所以播种时间秋播在</a:t>
            </a:r>
            <a:r>
              <a:rPr lang="en-US" altLang="zh-CN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10</a:t>
            </a:r>
            <a:r>
              <a:rPr lang="zh-CN" altLang="en-US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～</a:t>
            </a:r>
            <a:r>
              <a:rPr lang="en-US" altLang="zh-CN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11</a:t>
            </a:r>
            <a:r>
              <a:rPr lang="zh-CN" altLang="en-US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月，春播在</a:t>
            </a:r>
            <a:r>
              <a:rPr lang="en-US" altLang="zh-CN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6</a:t>
            </a:r>
            <a:r>
              <a:rPr lang="zh-CN" altLang="en-US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～</a:t>
            </a:r>
            <a:r>
              <a:rPr lang="en-US" altLang="zh-CN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7</a:t>
            </a:r>
            <a:r>
              <a:rPr lang="zh-CN" altLang="en-US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月</a:t>
            </a:r>
            <a:r>
              <a:rPr lang="zh-CN" altLang="en-US" sz="2000" dirty="0"/>
              <a:t>。</a:t>
            </a:r>
            <a:r>
              <a:rPr lang="zh-CN" altLang="en-US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花坛、盆栽观赏。</a:t>
            </a:r>
            <a:endParaRPr lang="en-US" altLang="en-US" sz="2000" b="1" dirty="0">
              <a:solidFill>
                <a:srgbClr val="0000CC"/>
              </a:solidFill>
              <a:latin typeface="Times New Roman" pitchFamily="18" charset="0"/>
              <a:ea typeface="华文楷体" pitchFamily="2" charset="-122"/>
              <a:cs typeface="Times New Roman" pitchFamily="18" charset="0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71406" y="3571876"/>
            <a:ext cx="9072625" cy="3312125"/>
            <a:chOff x="71406" y="3357562"/>
            <a:chExt cx="9072625" cy="3526439"/>
          </a:xfrm>
        </p:grpSpPr>
        <p:pic>
          <p:nvPicPr>
            <p:cNvPr id="5" name="Picture 7" descr="F:\网上下载的花卉图\茄科矮牵牛\2-131109162Z545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415678" y="3357562"/>
              <a:ext cx="2728353" cy="350046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" name="Picture 4" descr="F:\网上下载的花卉图\茄科矮牵牛\3ab87ad3ae31459aa419a573609d3ffe_990_0_max_JPG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1406" y="3429000"/>
              <a:ext cx="6074572" cy="345500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465207" y="1344027"/>
            <a:ext cx="274947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FF0066"/>
                </a:solidFill>
                <a:latin typeface="华文楷体" pitchFamily="2" charset="-122"/>
                <a:ea typeface="华文楷体" pitchFamily="2" charset="-122"/>
              </a:rPr>
              <a:t>一、相关概念 </a:t>
            </a:r>
          </a:p>
        </p:txBody>
      </p: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334954" y="2125675"/>
            <a:ext cx="3022600" cy="3089275"/>
            <a:chOff x="385" y="1403"/>
            <a:chExt cx="1904" cy="1946"/>
          </a:xfrm>
        </p:grpSpPr>
        <p:sp>
          <p:nvSpPr>
            <p:cNvPr id="4" name="Text Box 8"/>
            <p:cNvSpPr txBox="1">
              <a:spLocks noChangeArrowheads="1"/>
            </p:cNvSpPr>
            <p:nvPr/>
          </p:nvSpPr>
          <p:spPr bwMode="auto">
            <a:xfrm>
              <a:off x="612" y="3022"/>
              <a:ext cx="154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 sz="2800" b="1" dirty="0">
                  <a:solidFill>
                    <a:srgbClr val="0000CC"/>
                  </a:solidFill>
                  <a:latin typeface="华文楷体" pitchFamily="2" charset="-122"/>
                  <a:ea typeface="华文楷体" pitchFamily="2" charset="-122"/>
                </a:rPr>
                <a:t>2.</a:t>
              </a:r>
              <a:r>
                <a:rPr lang="zh-CN" altLang="en-US" sz="2800" b="1" dirty="0">
                  <a:solidFill>
                    <a:srgbClr val="0000CC"/>
                  </a:solidFill>
                  <a:latin typeface="华文楷体" pitchFamily="2" charset="-122"/>
                  <a:ea typeface="华文楷体" pitchFamily="2" charset="-122"/>
                </a:rPr>
                <a:t>二年生花卉</a:t>
              </a:r>
            </a:p>
          </p:txBody>
        </p:sp>
        <p:pic>
          <p:nvPicPr>
            <p:cNvPr id="5" name="Picture 12" descr="2006121493010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lum bright="6000" contrast="24000"/>
            </a:blip>
            <a:srcRect/>
            <a:stretch>
              <a:fillRect/>
            </a:stretch>
          </p:blipFill>
          <p:spPr bwMode="auto">
            <a:xfrm>
              <a:off x="385" y="1403"/>
              <a:ext cx="1904" cy="16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6" name="组合 15"/>
          <p:cNvGrpSpPr/>
          <p:nvPr/>
        </p:nvGrpSpPr>
        <p:grpSpPr>
          <a:xfrm>
            <a:off x="5121300" y="1071546"/>
            <a:ext cx="2951162" cy="2874967"/>
            <a:chOff x="5000628" y="1125537"/>
            <a:chExt cx="2951162" cy="2874967"/>
          </a:xfrm>
        </p:grpSpPr>
        <p:pic>
          <p:nvPicPr>
            <p:cNvPr id="11" name="Picture 14" descr="1251656[1]"/>
            <p:cNvPicPr>
              <a:picLocks noChangeAspect="1" noChangeArrowheads="1"/>
            </p:cNvPicPr>
            <p:nvPr/>
          </p:nvPicPr>
          <p:blipFill>
            <a:blip r:embed="rId4" cstate="print"/>
            <a:srcRect l="2142" t="2855" r="2078" b="2771"/>
            <a:stretch>
              <a:fillRect/>
            </a:stretch>
          </p:blipFill>
          <p:spPr bwMode="auto">
            <a:xfrm>
              <a:off x="5000628" y="1125537"/>
              <a:ext cx="2951162" cy="23034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Text Box 7"/>
            <p:cNvSpPr txBox="1">
              <a:spLocks noChangeArrowheads="1"/>
            </p:cNvSpPr>
            <p:nvPr/>
          </p:nvSpPr>
          <p:spPr bwMode="auto">
            <a:xfrm>
              <a:off x="5338786" y="3481391"/>
              <a:ext cx="2519362" cy="519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 sz="2800" b="1" dirty="0">
                  <a:solidFill>
                    <a:srgbClr val="0000CC"/>
                  </a:solidFill>
                  <a:latin typeface="华文楷体" pitchFamily="2" charset="-122"/>
                  <a:ea typeface="华文楷体" pitchFamily="2" charset="-122"/>
                </a:rPr>
                <a:t>1.</a:t>
              </a:r>
              <a:r>
                <a:rPr lang="zh-CN" altLang="en-US" sz="2800" b="1" dirty="0">
                  <a:solidFill>
                    <a:srgbClr val="0000CC"/>
                  </a:solidFill>
                  <a:latin typeface="华文楷体" pitchFamily="2" charset="-122"/>
                  <a:ea typeface="华文楷体" pitchFamily="2" charset="-122"/>
                </a:rPr>
                <a:t>一年生花卉</a:t>
              </a: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3571868" y="4338667"/>
            <a:ext cx="5357850" cy="2447919"/>
            <a:chOff x="3571868" y="4214818"/>
            <a:chExt cx="5357850" cy="2447919"/>
          </a:xfrm>
        </p:grpSpPr>
        <p:sp>
          <p:nvSpPr>
            <p:cNvPr id="7" name="Text Box 9"/>
            <p:cNvSpPr txBox="1">
              <a:spLocks noChangeArrowheads="1"/>
            </p:cNvSpPr>
            <p:nvPr/>
          </p:nvSpPr>
          <p:spPr bwMode="auto">
            <a:xfrm>
              <a:off x="4038626" y="6143624"/>
              <a:ext cx="4248150" cy="519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 sz="2800" b="1" dirty="0">
                  <a:solidFill>
                    <a:srgbClr val="0000CC"/>
                  </a:solidFill>
                  <a:latin typeface="华文楷体" pitchFamily="2" charset="-122"/>
                  <a:ea typeface="华文楷体" pitchFamily="2" charset="-122"/>
                </a:rPr>
                <a:t>3.</a:t>
              </a:r>
              <a:r>
                <a:rPr lang="zh-CN" altLang="en-US" sz="2800" b="1" dirty="0">
                  <a:solidFill>
                    <a:srgbClr val="0000CC"/>
                  </a:solidFill>
                  <a:latin typeface="华文楷体" pitchFamily="2" charset="-122"/>
                  <a:ea typeface="华文楷体" pitchFamily="2" charset="-122"/>
                </a:rPr>
                <a:t>多年生作一二年生栽培</a:t>
              </a:r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3571868" y="4214818"/>
              <a:ext cx="5357850" cy="1928826"/>
              <a:chOff x="3571868" y="4143379"/>
              <a:chExt cx="5357850" cy="1928826"/>
            </a:xfrm>
          </p:grpSpPr>
          <p:pic>
            <p:nvPicPr>
              <p:cNvPr id="1026" name="Picture 2" descr="F:\网上下载的花卉图\DSC04718.JP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571868" y="4150500"/>
                <a:ext cx="2500330" cy="187524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027" name="Picture 3" descr="F:\网上下载的花卉图\DSC04711.JP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6357950" y="4143379"/>
                <a:ext cx="2571768" cy="192882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</p:grpSp>
      <p:sp>
        <p:nvSpPr>
          <p:cNvPr id="13" name="TextBox 12"/>
          <p:cNvSpPr txBox="1"/>
          <p:nvPr/>
        </p:nvSpPr>
        <p:spPr>
          <a:xfrm>
            <a:off x="2214546" y="353777"/>
            <a:ext cx="4000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第一节  概述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71406" y="214290"/>
            <a:ext cx="8858312" cy="6500857"/>
            <a:chOff x="71406" y="214290"/>
            <a:chExt cx="8858312" cy="6500857"/>
          </a:xfrm>
        </p:grpSpPr>
        <p:pic>
          <p:nvPicPr>
            <p:cNvPr id="2" name="Picture 5" descr="F:\网上下载的花卉图\茄科矮牵牛\5dabe89347a2523ccc6f9&amp;69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643306" y="214290"/>
              <a:ext cx="2489200" cy="1792287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3" name="Picture 7" descr="F:\网上下载的花卉图\茄科矮牵牛\2410207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1406" y="214290"/>
              <a:ext cx="3135313" cy="1763713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4" name="Picture 8" descr="F:\网上下载的花卉图\茄科矮牵牛\24102072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1406" y="2143116"/>
              <a:ext cx="3135313" cy="1763713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5" name="Picture 10" descr="F:\网上下载的花卉图\茄科矮牵牛\1552687986_570638688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500858" y="214290"/>
              <a:ext cx="2357422" cy="182090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6" name="Picture 11" descr="F:\网上下载的花卉图\茄科矮牵牛\20130522100530_H8nkG.jpe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00034" y="4071942"/>
              <a:ext cx="2236385" cy="263921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7" name="Picture 9" descr="F:\网上下载的花卉图\茄科矮牵牛\1458154369_313069739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000760" y="4134874"/>
              <a:ext cx="2928958" cy="258027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Picture 3" descr="F:\网上下载的花卉图\茄科矮牵牛\Redocn_2013062501043925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643306" y="2214554"/>
              <a:ext cx="2486095" cy="171451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9" name="Picture 6" descr="F:\网上下载的花卉图\茄科矮牵牛\矮牵牛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458490" y="2214554"/>
              <a:ext cx="2413019" cy="171451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0" name="Picture 5" descr="F:\网上下载的花卉图\茄科矮牵牛\t01a967f8be9bff5fd8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928926" y="4479467"/>
              <a:ext cx="2929577" cy="189749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42844" y="61248"/>
            <a:ext cx="87868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小花矮牵牛</a:t>
            </a:r>
            <a:r>
              <a:rPr lang="en-US" altLang="zh-CN" sz="2400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(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Calibrachoa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</a:t>
            </a:r>
            <a:r>
              <a:rPr lang="en-US" sz="2400" b="1" i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hybrids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):</a:t>
            </a:r>
            <a:r>
              <a:rPr lang="zh-CN" altLang="en-US" sz="24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茄科</a:t>
            </a:r>
            <a:r>
              <a:rPr lang="en-US" altLang="zh-CN" sz="24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,</a:t>
            </a:r>
            <a:r>
              <a:rPr lang="zh-CN" altLang="en-US" sz="24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小花矮牵牛属</a:t>
            </a:r>
            <a:endParaRPr lang="en-US" sz="2400" b="1" dirty="0">
              <a:solidFill>
                <a:srgbClr val="0000CC"/>
              </a:solidFill>
              <a:latin typeface="Times New Roman" pitchFamily="18" charset="0"/>
              <a:ea typeface="华文楷体" pitchFamily="2" charset="-122"/>
              <a:cs typeface="Times New Roman" pitchFamily="18" charset="0"/>
            </a:endParaRPr>
          </a:p>
          <a:p>
            <a:r>
              <a:rPr lang="zh-CN" altLang="en-US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又名：舞春花、百万小铃。多年生宿根草本，茎细弱，呈匐匍 状。花色丰富， </a:t>
            </a:r>
            <a:endParaRPr lang="en-US" altLang="zh-CN" sz="2000" b="1" dirty="0">
              <a:solidFill>
                <a:srgbClr val="0000CC"/>
              </a:solidFill>
              <a:latin typeface="Times New Roman" pitchFamily="18" charset="0"/>
              <a:ea typeface="华文楷体" pitchFamily="2" charset="-122"/>
              <a:cs typeface="Times New Roman" pitchFamily="18" charset="0"/>
            </a:endParaRPr>
          </a:p>
          <a:p>
            <a:r>
              <a:rPr lang="en-US" altLang="zh-CN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</a:t>
            </a:r>
            <a:r>
              <a:rPr lang="zh-CN" altLang="en-US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有白、黄、红、橙、紫等色。</a:t>
            </a:r>
            <a:r>
              <a:rPr lang="zh-CN" altLang="en-US" sz="2000" b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花期春季</a:t>
            </a:r>
            <a:r>
              <a:rPr lang="zh-CN" altLang="en-US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。园艺杂交种。垂吊盆栽。</a:t>
            </a:r>
            <a:endParaRPr lang="en-US" altLang="en-US" sz="2000" b="1" dirty="0">
              <a:solidFill>
                <a:srgbClr val="0000CC"/>
              </a:solidFill>
              <a:latin typeface="华文楷体" pitchFamily="2" charset="-122"/>
              <a:ea typeface="华文楷体" pitchFamily="2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285720" y="1354682"/>
            <a:ext cx="8786874" cy="5503342"/>
            <a:chOff x="285720" y="1354682"/>
            <a:chExt cx="8786874" cy="5503342"/>
          </a:xfrm>
        </p:grpSpPr>
        <p:pic>
          <p:nvPicPr>
            <p:cNvPr id="1026" name="Picture 2" descr="F:\网上下载的花卉图\茄科矮牵牛\2-131109162049627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29058" y="3127939"/>
              <a:ext cx="5143536" cy="3730085"/>
            </a:xfrm>
            <a:prstGeom prst="rect">
              <a:avLst/>
            </a:prstGeom>
            <a:ln w="12700">
              <a:solidFill>
                <a:schemeClr val="tx1"/>
              </a:solidFill>
            </a:ln>
            <a:effectLst>
              <a:softEdge rad="112500"/>
            </a:effectLst>
          </p:spPr>
        </p:pic>
        <p:pic>
          <p:nvPicPr>
            <p:cNvPr id="1027" name="Picture 3" descr="F:\网上下载的花卉图\茄科矮牵牛\小花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5720" y="1500174"/>
              <a:ext cx="3071834" cy="204057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028" name="Picture 4" descr="F:\网上下载的花卉图\茄科矮牵牛\2-131109162036255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357554" y="1357298"/>
              <a:ext cx="2857520" cy="2000265"/>
            </a:xfrm>
            <a:prstGeom prst="ellipse">
              <a:avLst/>
            </a:prstGeom>
            <a:ln w="127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3" name="Picture 6" descr="F:\网上下载的花卉图\茄科矮牵牛\6586821_1431239753422_1024x1024it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85753" y="3974332"/>
              <a:ext cx="3357553" cy="224075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4098" name="Picture 2" descr="F:\网上下载的花卉图\茄科矮牵牛\43_130719094700_1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243636" y="1354682"/>
              <a:ext cx="2828958" cy="2096067"/>
            </a:xfrm>
            <a:prstGeom prst="ellipse">
              <a:avLst/>
            </a:prstGeom>
            <a:ln w="127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14282" y="142852"/>
            <a:ext cx="8715436" cy="3216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10.</a:t>
            </a:r>
            <a:r>
              <a:rPr lang="zh-CN" altLang="en-US" sz="2800" b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福禄考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Phlo</a:t>
            </a:r>
            <a:r>
              <a:rPr lang="en-US" sz="2800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 x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drummondii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Hook.</a:t>
            </a:r>
            <a:r>
              <a:rPr lang="zh-CN" altLang="en-US" sz="28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：</a:t>
            </a:r>
            <a:r>
              <a:rPr lang="zh-CN" altLang="en-US" sz="24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花荵科，</a:t>
            </a:r>
            <a:r>
              <a:rPr lang="zh-CN" altLang="en-US" sz="2400" b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天蓝绣球属</a:t>
            </a:r>
          </a:p>
          <a:p>
            <a:pPr>
              <a:lnSpc>
                <a:spcPts val="3000"/>
              </a:lnSpc>
            </a:pPr>
            <a:r>
              <a:rPr lang="zh-CN" altLang="en-US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又名：小天蓝绣球。一年生草本，茎直立，</a:t>
            </a:r>
            <a:r>
              <a:rPr lang="zh-CN" altLang="en-US" sz="2000" b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高</a:t>
            </a:r>
            <a:r>
              <a:rPr lang="en-US" altLang="zh-CN" sz="2000" b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15-45</a:t>
            </a:r>
            <a:r>
              <a:rPr lang="zh-CN" altLang="en-US" sz="2000" b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厘米</a:t>
            </a:r>
            <a:r>
              <a:rPr lang="zh-CN" altLang="en-US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，单一或分枝，被腺毛。</a:t>
            </a:r>
            <a:r>
              <a:rPr lang="zh-CN" altLang="en-US" sz="2000" b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下部叶对生，上部叶互生</a:t>
            </a:r>
            <a:r>
              <a:rPr lang="zh-CN" altLang="en-US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，宽卵形、长圆形和披针形，长</a:t>
            </a:r>
            <a:r>
              <a:rPr lang="en-US" altLang="zh-CN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2-7.5</a:t>
            </a:r>
            <a:r>
              <a:rPr lang="zh-CN" altLang="en-US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厘米，顶端锐尖，基部渐狭或半抱茎，全缘，叶面有柔毛；无叶柄。圆锥状聚伞花序顶生，有短柔毛，淡红、深红、紫、白、淡黄等色，裂片圆形，比花冠管稍短。性喜温暖，稍耐寒，忌酷暑。在华北一带可冷床越冬。宜排水良好、疏松的壤土，不耐旱，忌涝。 常用</a:t>
            </a:r>
            <a:r>
              <a:rPr lang="zh-CN" altLang="en-US" sz="2000" b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播种繁殖，</a:t>
            </a:r>
            <a:r>
              <a:rPr lang="zh-CN" altLang="en-US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暖地秋播，寒地春播，原产墨西哥。花期</a:t>
            </a:r>
            <a:r>
              <a:rPr lang="en-US" altLang="zh-CN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5-6</a:t>
            </a:r>
            <a:r>
              <a:rPr lang="zh-CN" altLang="en-US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月。用于花坛、花境及盆栽。播种繁殖。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285720" y="3303983"/>
            <a:ext cx="8572560" cy="3482603"/>
            <a:chOff x="285720" y="3303983"/>
            <a:chExt cx="8572560" cy="3482603"/>
          </a:xfrm>
        </p:grpSpPr>
        <p:pic>
          <p:nvPicPr>
            <p:cNvPr id="4102" name="Picture 6" descr="F:\网上下载的花卉图\福禄考\2-13103013334H54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214810" y="3303983"/>
              <a:ext cx="4643470" cy="348260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1" name="Picture 7" descr="F:\网上下载的花卉图\福禄考\2-131030133341b6 (1)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5720" y="3714752"/>
              <a:ext cx="3619525" cy="2714644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500034" y="214314"/>
            <a:ext cx="8286808" cy="6786586"/>
            <a:chOff x="500034" y="214314"/>
            <a:chExt cx="8286808" cy="6786586"/>
          </a:xfrm>
        </p:grpSpPr>
        <p:grpSp>
          <p:nvGrpSpPr>
            <p:cNvPr id="11" name="组合 10"/>
            <p:cNvGrpSpPr/>
            <p:nvPr/>
          </p:nvGrpSpPr>
          <p:grpSpPr>
            <a:xfrm>
              <a:off x="500034" y="373086"/>
              <a:ext cx="8215370" cy="6627814"/>
              <a:chOff x="500034" y="373086"/>
              <a:chExt cx="8215370" cy="6627814"/>
            </a:xfrm>
          </p:grpSpPr>
          <p:pic>
            <p:nvPicPr>
              <p:cNvPr id="2050" name="Picture 2" descr="F:\网上下载的花卉图\福禄考\小天蓝绣球\1314542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500034" y="3324186"/>
                <a:ext cx="4500594" cy="3301666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2057" name="Picture 9" descr="F:\网上下载的花卉图\福禄考\小天蓝绣球\1030319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89956" y="2833636"/>
                <a:ext cx="3125448" cy="4167264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2058" name="Picture 10" descr="F:\网上下载的花卉图\福禄考\小天蓝绣球\884864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00034" y="373086"/>
                <a:ext cx="4143404" cy="2770162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p:grpSp>
        <p:pic>
          <p:nvPicPr>
            <p:cNvPr id="12" name="Picture 8" descr="F:\网上下载的花卉图\福禄考\2-131030133334402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048254" y="214314"/>
              <a:ext cx="3738588" cy="2803941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214290"/>
            <a:ext cx="8929686" cy="6643710"/>
            <a:chOff x="0" y="214290"/>
            <a:chExt cx="8929686" cy="6643710"/>
          </a:xfrm>
        </p:grpSpPr>
        <p:pic>
          <p:nvPicPr>
            <p:cNvPr id="2" name="Picture 3" descr="F:\网上下载的花卉图\福禄考\小天蓝绣球\432851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3106600"/>
              <a:ext cx="5572164" cy="37514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3" name="Picture 4" descr="F:\网上下载的花卉图\福禄考\小天蓝绣球\5347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86101" y="214290"/>
              <a:ext cx="5043585" cy="335758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3074" name="Picture 2" descr="F:\网上下载的花卉图\福禄考\小天蓝绣球\1014842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2844" y="446481"/>
              <a:ext cx="3119436" cy="2339577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075" name="Picture 3" descr="F:\网上下载的花卉图\福禄考\小天蓝绣球\1014840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786446" y="4447009"/>
              <a:ext cx="3119436" cy="2339577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618510" y="214290"/>
            <a:ext cx="75968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星花福禄考</a:t>
            </a:r>
            <a:r>
              <a:rPr lang="en-US" sz="2800" b="1" i="1" dirty="0" err="1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Phlo</a:t>
            </a:r>
            <a:r>
              <a:rPr lang="en-US" sz="2800" b="1" i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x</a:t>
            </a:r>
            <a:r>
              <a:rPr lang="en-US" sz="2800" b="1" i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drummondii</a:t>
            </a:r>
            <a:r>
              <a:rPr lang="en-US" sz="2800" b="1" i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var.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stellaris</a:t>
            </a:r>
            <a:endParaRPr lang="en-US" sz="2800" b="1" dirty="0">
              <a:solidFill>
                <a:srgbClr val="0000CC"/>
              </a:solidFill>
              <a:latin typeface="Times New Roman" pitchFamily="18" charset="0"/>
              <a:ea typeface="华文楷体" pitchFamily="2" charset="-122"/>
              <a:cs typeface="Times New Roman" pitchFamily="18" charset="0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285720" y="928670"/>
            <a:ext cx="3714777" cy="5789495"/>
            <a:chOff x="357189" y="1000132"/>
            <a:chExt cx="3714777" cy="5789495"/>
          </a:xfrm>
        </p:grpSpPr>
        <p:pic>
          <p:nvPicPr>
            <p:cNvPr id="11" name="Picture 2" descr="F:\网上下载的花卉图\福禄考\iblbtf01210171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57189" y="1000132"/>
              <a:ext cx="3714776" cy="247714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078" name="Picture 6" descr="F:\网上下载的花卉图\福禄考\61c9d1d6314d29de231493c0648dd4d97375c08221f3c-qWnlDV_fw658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7189" y="4214842"/>
              <a:ext cx="3714777" cy="257478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3081" name="Picture 9" descr="F:\网上下载的花卉图\福禄考\2-131030133214Y0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945407"/>
            <a:ext cx="3714776" cy="24835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 descr="F:\网上下载的花卉图\福禄考\2-131030133153363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38778" y="4286256"/>
            <a:ext cx="3690940" cy="24676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3" descr="F:\网上下载的花卉图\福禄考\114222545549268817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76484" y="2196693"/>
            <a:ext cx="4024342" cy="3018257"/>
          </a:xfrm>
          <a:prstGeom prst="ellipse">
            <a:avLst/>
          </a:prstGeom>
          <a:ln w="190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1406" y="116025"/>
            <a:ext cx="8929718" cy="31427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zh-CN" altLang="en-US" sz="28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宿根福禄考</a:t>
            </a:r>
            <a:r>
              <a:rPr lang="en-US" altLang="zh-CN" sz="2800" b="1" i="1" dirty="0" err="1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Phlo</a:t>
            </a:r>
            <a:r>
              <a:rPr lang="en-US" altLang="zh-CN" sz="2800" b="1" i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</a:t>
            </a:r>
            <a:r>
              <a:rPr lang="en-US" altLang="zh-CN" sz="28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x </a:t>
            </a:r>
            <a:r>
              <a:rPr lang="en-US" altLang="zh-CN" sz="2800" b="1" i="1" dirty="0" err="1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paniculata</a:t>
            </a:r>
            <a:r>
              <a:rPr lang="en-US" altLang="zh-CN" sz="2800" b="1" i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</a:t>
            </a:r>
            <a:r>
              <a:rPr lang="en-US" altLang="zh-CN" sz="28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L. </a:t>
            </a:r>
            <a:r>
              <a:rPr lang="en-US" altLang="zh-CN" sz="24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 </a:t>
            </a:r>
            <a:r>
              <a:rPr lang="zh-CN" altLang="en-US" sz="24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花荵科</a:t>
            </a:r>
            <a:r>
              <a:rPr lang="en-US" altLang="zh-CN" sz="24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,</a:t>
            </a:r>
            <a:r>
              <a:rPr lang="zh-CN" altLang="en-US" sz="2400" b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天蓝绣球属</a:t>
            </a:r>
            <a:br>
              <a:rPr lang="zh-CN" altLang="en-US" sz="24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</a:br>
            <a:r>
              <a:rPr lang="zh-CN" altLang="en-US" sz="24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     </a:t>
            </a:r>
            <a:r>
              <a:rPr lang="zh-CN" altLang="en-US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多年生草本，茎直立，</a:t>
            </a:r>
            <a:r>
              <a:rPr lang="zh-CN" altLang="en-US" sz="2000" b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高</a:t>
            </a:r>
            <a:r>
              <a:rPr lang="en-US" altLang="zh-CN" sz="2000" b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60-100</a:t>
            </a:r>
            <a:r>
              <a:rPr lang="zh-CN" altLang="en-US" sz="2000" b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厘米</a:t>
            </a:r>
            <a:r>
              <a:rPr lang="zh-CN" altLang="en-US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，单一或上部分枝，粗壮，无毛或上部散生柔毛。</a:t>
            </a:r>
            <a:r>
              <a:rPr lang="zh-CN" altLang="en-US" sz="2000" b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叶交互对生，有时</a:t>
            </a:r>
            <a:r>
              <a:rPr lang="en-US" altLang="zh-CN" sz="2000" b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3</a:t>
            </a:r>
            <a:r>
              <a:rPr lang="zh-CN" altLang="en-US" sz="2000" b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叶轮生</a:t>
            </a:r>
            <a:r>
              <a:rPr lang="zh-CN" altLang="en-US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，长圆形或卵状披针形，长</a:t>
            </a:r>
            <a:r>
              <a:rPr lang="en-US" altLang="zh-CN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7.5-12</a:t>
            </a:r>
            <a:r>
              <a:rPr lang="zh-CN" altLang="en-US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厘米，宽</a:t>
            </a:r>
            <a:r>
              <a:rPr lang="en-US" altLang="zh-CN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1.5-3.5</a:t>
            </a:r>
            <a:r>
              <a:rPr lang="zh-CN" altLang="en-US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厘米，顶端渐尖，基部渐狭成楔形，全缘，两面疏生短柔毛；无叶柄或有短柄。多</a:t>
            </a:r>
            <a:r>
              <a:rPr lang="zh-CN" altLang="en-US" sz="2000" b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花密集成顶生伞房状圆锥花序</a:t>
            </a:r>
            <a:r>
              <a:rPr lang="zh-CN" altLang="en-US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，花梗和花萼近等长；花萼筒状，萼裂片钻状，比萼管短，被微柔毛或腺毛；花冠高脚碟状，淡红、红、白、紫等色。</a:t>
            </a:r>
            <a:r>
              <a:rPr lang="zh-CN" altLang="en-US" sz="2000" b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花期</a:t>
            </a:r>
            <a:r>
              <a:rPr lang="en-US" altLang="zh-CN" sz="2000" b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6</a:t>
            </a:r>
            <a:r>
              <a:rPr lang="zh-CN" altLang="en-US" sz="2000" b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月</a:t>
            </a:r>
            <a:r>
              <a:rPr lang="en-US" altLang="zh-CN" sz="2000" b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~9</a:t>
            </a:r>
            <a:r>
              <a:rPr lang="zh-CN" altLang="en-US" sz="2000" b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月</a:t>
            </a:r>
            <a:r>
              <a:rPr lang="zh-CN" altLang="en-US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。原产北美洲东部，喜光及疏松的稍有石灰质的土壤，耐寒。用于花坛、花境、花丛、盆栽及切花。</a:t>
            </a:r>
            <a:r>
              <a:rPr lang="zh-CN" altLang="en-US" sz="2000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春、秋</a:t>
            </a:r>
            <a:r>
              <a:rPr lang="zh-CN" altLang="en-US" sz="2000" b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扦插、分株或压条繁殖</a:t>
            </a:r>
            <a:r>
              <a:rPr lang="zh-CN" altLang="en-US" sz="2000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。</a:t>
            </a:r>
            <a:endParaRPr lang="zh-CN" altLang="en-US" sz="2000" b="1" dirty="0">
              <a:solidFill>
                <a:srgbClr val="0000CC"/>
              </a:solidFill>
              <a:latin typeface="Times New Roman" pitchFamily="18" charset="0"/>
              <a:ea typeface="华文楷体" pitchFamily="2" charset="-122"/>
              <a:cs typeface="Times New Roman" pitchFamily="18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14282" y="3278212"/>
            <a:ext cx="8715436" cy="3436936"/>
            <a:chOff x="214282" y="3278212"/>
            <a:chExt cx="8715436" cy="3436936"/>
          </a:xfrm>
        </p:grpSpPr>
        <p:pic>
          <p:nvPicPr>
            <p:cNvPr id="5" name="Picture 7" descr="F:\网上下载的花卉图\福禄考\d31b0ef41bd5ad6ea56a0f7981cb39dbb7fd3c95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928926" y="3714728"/>
              <a:ext cx="3333805" cy="2500354"/>
            </a:xfrm>
            <a:prstGeom prst="ellipse">
              <a:avLst/>
            </a:prstGeom>
            <a:ln w="1905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7" name="Picture 8" descr="F:\网上下载的花卉图\福禄考\宿根\156664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4282" y="3297567"/>
              <a:ext cx="2428892" cy="341758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8" name="Picture 9" descr="F:\网上下载的花卉图\福禄考\宿根\153124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459172" y="3278212"/>
              <a:ext cx="2470546" cy="343693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96D1605F-49B3-400F-A232-AD7FC3CB69E0}"/>
              </a:ext>
            </a:extLst>
          </p:cNvPr>
          <p:cNvGrpSpPr/>
          <p:nvPr/>
        </p:nvGrpSpPr>
        <p:grpSpPr>
          <a:xfrm>
            <a:off x="-146942" y="45822"/>
            <a:ext cx="9304622" cy="6596796"/>
            <a:chOff x="-146942" y="45822"/>
            <a:chExt cx="9304622" cy="6596796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124E5973-96F2-4658-B2ED-7F3390C4BE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920" y="3914899"/>
              <a:ext cx="4392487" cy="272771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48ABC223-F73C-46E1-8FED-3C566E70B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46942" y="45822"/>
              <a:ext cx="5106688" cy="347957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" name="Picture 2" descr="F:\网上下载的花卉图\福禄考\1162788379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936176" y="97252"/>
              <a:ext cx="4221504" cy="275568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DA778130-FC55-4DC8-A08E-CAF15D7D4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2000" y="3212975"/>
              <a:ext cx="4392488" cy="341989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85721" y="214290"/>
            <a:ext cx="8462744" cy="380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丛生福禄考（</a:t>
            </a:r>
            <a:r>
              <a:rPr lang="en-US" sz="2400" b="1" i="1" dirty="0" err="1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Phlo</a:t>
            </a:r>
            <a:r>
              <a:rPr lang="en-US" sz="2400" b="1" i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x </a:t>
            </a:r>
            <a:r>
              <a:rPr lang="en-US" sz="2400" b="1" i="1" dirty="0" err="1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subulata</a:t>
            </a:r>
            <a:r>
              <a:rPr lang="en-US" sz="2400" b="1" i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L.</a:t>
            </a:r>
            <a:r>
              <a:rPr lang="zh-CN" altLang="en-US" sz="2400" b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）</a:t>
            </a:r>
            <a:r>
              <a:rPr lang="zh-CN" altLang="en-US" sz="2400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：花荵科，</a:t>
            </a:r>
            <a:r>
              <a:rPr lang="zh-CN" altLang="en-US" sz="2400" b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天蓝绣球属</a:t>
            </a:r>
            <a:endParaRPr lang="en-US" altLang="zh-CN" sz="2400" b="1" dirty="0">
              <a:solidFill>
                <a:srgbClr val="FF0000"/>
              </a:solidFill>
              <a:latin typeface="华文楷体" pitchFamily="2" charset="-122"/>
              <a:ea typeface="华文楷体" pitchFamily="2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        又名针叶天蓝绣球。多年生矮小草本。茎丛生，铺散多分枝，被柔毛。</a:t>
            </a:r>
            <a:r>
              <a:rPr lang="zh-CN" altLang="en-US" b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叶对生或簇生于节上，钻状线形或线状披针形</a:t>
            </a:r>
            <a:r>
              <a:rPr lang="zh-CN" altLang="en-US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，长</a:t>
            </a:r>
            <a:r>
              <a:rPr lang="en-US" altLang="zh-CN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1-1.5</a:t>
            </a:r>
            <a:r>
              <a:rPr lang="zh-CN" altLang="en-US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厘米；花数朵生枝顶，成简单的聚伞花序，花梗纤细，长</a:t>
            </a:r>
            <a:r>
              <a:rPr lang="en-US" altLang="zh-CN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0.7-1</a:t>
            </a:r>
            <a:r>
              <a:rPr lang="zh-CN" altLang="en-US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厘米，密被短柔毛；花萼长</a:t>
            </a:r>
            <a:r>
              <a:rPr lang="en-US" altLang="zh-CN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6-7</a:t>
            </a:r>
            <a:r>
              <a:rPr lang="zh-CN" altLang="en-US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毫米，外面密被短柔毛，花冠高脚碟状，淡红、紫色或白色，长约</a:t>
            </a:r>
            <a:r>
              <a:rPr lang="en-US" altLang="zh-CN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2</a:t>
            </a:r>
            <a:r>
              <a:rPr lang="zh-CN" altLang="en-US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厘米，裂片倒卵形，凹头。原产北美洲东部。适应性强、耐旱、耐寒、耐盐碱。喜光，忌夏季炎热多雨，耐寒</a:t>
            </a:r>
            <a:r>
              <a:rPr lang="en-US" altLang="zh-CN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-40</a:t>
            </a:r>
            <a:r>
              <a:rPr lang="zh-CN" altLang="en-US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度左右，在</a:t>
            </a:r>
            <a:r>
              <a:rPr lang="en-US" altLang="zh-CN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-12</a:t>
            </a:r>
            <a:r>
              <a:rPr lang="zh-CN" altLang="en-US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度仍保常绿状态。被称做</a:t>
            </a:r>
            <a:r>
              <a:rPr lang="en-US" altLang="zh-CN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“</a:t>
            </a:r>
            <a:r>
              <a:rPr lang="zh-CN" altLang="en-US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开花的草坪</a:t>
            </a:r>
            <a:r>
              <a:rPr lang="en-US" altLang="zh-CN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”“</a:t>
            </a:r>
            <a:r>
              <a:rPr lang="zh-CN" altLang="en-US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彩色地毯</a:t>
            </a:r>
            <a:r>
              <a:rPr lang="en-US" altLang="zh-CN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”“</a:t>
            </a:r>
            <a:r>
              <a:rPr lang="zh-CN" altLang="en-US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铺地之樱</a:t>
            </a:r>
            <a:r>
              <a:rPr lang="en-US" altLang="zh-CN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”</a:t>
            </a:r>
            <a:r>
              <a:rPr lang="zh-CN" altLang="en-US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，多做模纹、组字或同草坪间植，彩色对比鲜明强烈效果极佳，是代替传统草坪的最佳地被植物。春、秋</a:t>
            </a:r>
            <a:r>
              <a:rPr lang="zh-CN" altLang="en-US" b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扦插或分株</a:t>
            </a:r>
            <a:r>
              <a:rPr lang="zh-CN" altLang="en-US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繁殖。</a:t>
            </a:r>
            <a:r>
              <a:rPr lang="zh-CN" altLang="en-US" b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春秋两季开花；</a:t>
            </a:r>
            <a:r>
              <a:rPr lang="zh-CN" altLang="en-US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辽宁</a:t>
            </a:r>
            <a:r>
              <a:rPr lang="en-US" altLang="zh-CN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4</a:t>
            </a:r>
            <a:r>
              <a:rPr lang="zh-CN" altLang="en-US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月初；北京</a:t>
            </a:r>
            <a:r>
              <a:rPr lang="en-US" altLang="zh-CN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3</a:t>
            </a:r>
            <a:r>
              <a:rPr lang="zh-CN" altLang="en-US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月末便盛开。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35496" y="3933056"/>
            <a:ext cx="8928992" cy="3024332"/>
            <a:chOff x="243124" y="4043980"/>
            <a:chExt cx="8370990" cy="2800943"/>
          </a:xfrm>
        </p:grpSpPr>
        <p:pic>
          <p:nvPicPr>
            <p:cNvPr id="10" name="Picture 2" descr="F:\网上下载的花卉图\福禄考\2-13103013360WM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3124" y="4043980"/>
              <a:ext cx="4278061" cy="2800943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6" name="Picture 3" descr="F:\网上下载的花卉图\福禄考\f3d3572c11dfa9eccab78a9262d0f703908fc19e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55342" y="4043980"/>
              <a:ext cx="3758772" cy="265639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817EB39-EE00-419F-B6E7-6DAAB4A9A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4270" y="128097"/>
            <a:ext cx="4332226" cy="32152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29EA8012-6B37-43B4-8165-A45596985D13}"/>
              </a:ext>
            </a:extLst>
          </p:cNvPr>
          <p:cNvGrpSpPr/>
          <p:nvPr/>
        </p:nvGrpSpPr>
        <p:grpSpPr>
          <a:xfrm>
            <a:off x="107504" y="0"/>
            <a:ext cx="8882190" cy="6627101"/>
            <a:chOff x="49491" y="0"/>
            <a:chExt cx="8882190" cy="6627101"/>
          </a:xfrm>
        </p:grpSpPr>
        <p:grpSp>
          <p:nvGrpSpPr>
            <p:cNvPr id="9" name="组合 8"/>
            <p:cNvGrpSpPr/>
            <p:nvPr/>
          </p:nvGrpSpPr>
          <p:grpSpPr>
            <a:xfrm>
              <a:off x="49491" y="3429000"/>
              <a:ext cx="8882190" cy="3198101"/>
              <a:chOff x="49491" y="3429000"/>
              <a:chExt cx="8882190" cy="3198101"/>
            </a:xfrm>
          </p:grpSpPr>
          <p:pic>
            <p:nvPicPr>
              <p:cNvPr id="6146" name="Picture 2" descr="F:\网上下载的花卉图\福禄考\8718367adab44aed08eb6261b31c8701a08bfb8a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693059" y="3448135"/>
                <a:ext cx="4238622" cy="317896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8" name="Picture 6" descr="F:\网上下载的花卉图\福禄考\pic_2013121611172360005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9491" y="3429000"/>
                <a:ext cx="4506325" cy="317896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E8535899-5158-402B-8E20-31A10B8A90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8336" y="0"/>
              <a:ext cx="4329853" cy="346471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72"/>
          <p:cNvGraphicFramePr>
            <a:graphicFrameLocks/>
          </p:cNvGraphicFramePr>
          <p:nvPr/>
        </p:nvGraphicFramePr>
        <p:xfrm>
          <a:off x="500033" y="1428736"/>
          <a:ext cx="8215371" cy="5062728"/>
        </p:xfrm>
        <a:graphic>
          <a:graphicData uri="http://schemas.openxmlformats.org/drawingml/2006/table">
            <a:tbl>
              <a:tblPr/>
              <a:tblGrid>
                <a:gridCol w="18094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633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426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zh-CN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lang="zh-CN" altLang="en-US" sz="2800" b="1" kern="1200" dirty="0">
                          <a:solidFill>
                            <a:srgbClr val="0000CC"/>
                          </a:solidFill>
                          <a:latin typeface="Times New Roman" pitchFamily="18" charset="0"/>
                          <a:ea typeface="华文楷体" pitchFamily="2" charset="-122"/>
                          <a:cs typeface="Times New Roman" pitchFamily="18" charset="0"/>
                        </a:rPr>
                        <a:t>一年生花卉（</a:t>
                      </a:r>
                      <a:r>
                        <a:rPr lang="en-US" altLang="zh-CN" sz="2800" b="0" kern="1200" dirty="0">
                          <a:solidFill>
                            <a:srgbClr val="0000CC"/>
                          </a:solidFill>
                          <a:latin typeface="Times New Roman" pitchFamily="18" charset="0"/>
                          <a:ea typeface="华文楷体" pitchFamily="2" charset="-122"/>
                          <a:cs typeface="Times New Roman" pitchFamily="18" charset="0"/>
                        </a:rPr>
                        <a:t>Annuals</a:t>
                      </a:r>
                      <a:r>
                        <a:rPr lang="zh-CN" altLang="en-US" sz="2800" b="1" kern="1200" dirty="0">
                          <a:solidFill>
                            <a:srgbClr val="0000CC"/>
                          </a:solidFill>
                          <a:latin typeface="Times New Roman" pitchFamily="18" charset="0"/>
                          <a:ea typeface="华文楷体" pitchFamily="2" charset="-122"/>
                          <a:cs typeface="Times New Roman" pitchFamily="18" charset="0"/>
                        </a:rPr>
                        <a:t>）</a:t>
                      </a:r>
                      <a:endParaRPr lang="en-US" altLang="zh-CN" sz="2800" b="0" kern="1200" dirty="0">
                        <a:solidFill>
                          <a:srgbClr val="0000CC"/>
                        </a:solidFill>
                        <a:latin typeface="Times New Roman" pitchFamily="18" charset="0"/>
                        <a:ea typeface="华文楷体" pitchFamily="2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lang="zh-CN" altLang="en-US" sz="2800" b="1" kern="1200" dirty="0">
                          <a:solidFill>
                            <a:srgbClr val="0000CC"/>
                          </a:solidFill>
                          <a:latin typeface="Times New Roman" pitchFamily="18" charset="0"/>
                          <a:ea typeface="华文楷体" pitchFamily="2" charset="-122"/>
                          <a:cs typeface="Times New Roman" pitchFamily="18" charset="0"/>
                        </a:rPr>
                        <a:t>二年生花卉（</a:t>
                      </a:r>
                      <a:r>
                        <a:rPr lang="en-US" altLang="zh-CN" sz="2800" b="0" kern="1200" dirty="0">
                          <a:solidFill>
                            <a:srgbClr val="0000CC"/>
                          </a:solidFill>
                          <a:latin typeface="Times New Roman" pitchFamily="18" charset="0"/>
                          <a:ea typeface="华文楷体" pitchFamily="2" charset="-122"/>
                          <a:cs typeface="Times New Roman" pitchFamily="18" charset="0"/>
                        </a:rPr>
                        <a:t>Biennials</a:t>
                      </a:r>
                      <a:r>
                        <a:rPr lang="zh-CN" altLang="en-US" sz="2800" b="1" kern="1200" dirty="0">
                          <a:solidFill>
                            <a:srgbClr val="0000CC"/>
                          </a:solidFill>
                          <a:latin typeface="Times New Roman" pitchFamily="18" charset="0"/>
                          <a:ea typeface="华文楷体" pitchFamily="2" charset="-122"/>
                          <a:cs typeface="Times New Roman" pitchFamily="18" charset="0"/>
                        </a:rPr>
                        <a:t>）</a:t>
                      </a:r>
                      <a:endParaRPr lang="en-US" altLang="zh-CN" sz="2800" b="0" kern="1200" dirty="0">
                        <a:solidFill>
                          <a:srgbClr val="0000CC"/>
                        </a:solidFill>
                        <a:latin typeface="Times New Roman" pitchFamily="18" charset="0"/>
                        <a:ea typeface="华文楷体" pitchFamily="2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lang="zh-CN" altLang="en-US" sz="2800" b="1" kern="1200" dirty="0">
                          <a:solidFill>
                            <a:srgbClr val="0000CC"/>
                          </a:solidFill>
                          <a:latin typeface="Times New Roman" pitchFamily="18" charset="0"/>
                          <a:ea typeface="华文楷体" pitchFamily="2" charset="-122"/>
                          <a:cs typeface="Times New Roman" pitchFamily="18" charset="0"/>
                        </a:rPr>
                        <a:t>相同点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lang="zh-CN" altLang="en-US" sz="2800" b="1" kern="1200" dirty="0">
                          <a:solidFill>
                            <a:srgbClr val="0000CC"/>
                          </a:solidFill>
                          <a:latin typeface="Times New Roman" pitchFamily="18" charset="0"/>
                          <a:ea typeface="华文楷体" pitchFamily="2" charset="-122"/>
                          <a:cs typeface="Times New Roman" pitchFamily="18" charset="0"/>
                        </a:rPr>
                        <a:t>幼年期与生命周期短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5800"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lang="zh-CN" altLang="en-US" sz="2800" b="1" kern="1200">
                          <a:solidFill>
                            <a:srgbClr val="0000CC"/>
                          </a:solidFill>
                          <a:latin typeface="Times New Roman" pitchFamily="18" charset="0"/>
                          <a:ea typeface="华文楷体" pitchFamily="2" charset="-122"/>
                          <a:cs typeface="Times New Roman" pitchFamily="18" charset="0"/>
                        </a:rPr>
                        <a:t>不同点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lang="zh-CN" altLang="en-US" sz="2800" b="1" kern="1200" dirty="0">
                          <a:solidFill>
                            <a:srgbClr val="0000CC"/>
                          </a:solidFill>
                          <a:latin typeface="Times New Roman" pitchFamily="18" charset="0"/>
                          <a:ea typeface="华文楷体" pitchFamily="2" charset="-122"/>
                          <a:cs typeface="Times New Roman" pitchFamily="18" charset="0"/>
                        </a:rPr>
                        <a:t>生命周期为一年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lang="zh-CN" altLang="en-US" sz="2800" b="1" kern="1200" dirty="0">
                          <a:solidFill>
                            <a:srgbClr val="0000CC"/>
                          </a:solidFill>
                          <a:latin typeface="Times New Roman" pitchFamily="18" charset="0"/>
                          <a:ea typeface="华文楷体" pitchFamily="2" charset="-122"/>
                          <a:cs typeface="Times New Roman" pitchFamily="18" charset="0"/>
                        </a:rPr>
                        <a:t>生命周期跨二年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580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lang="zh-CN" altLang="en-US" sz="2800" b="1" kern="1200" dirty="0">
                          <a:solidFill>
                            <a:srgbClr val="0000CC"/>
                          </a:solidFill>
                          <a:latin typeface="Times New Roman" pitchFamily="18" charset="0"/>
                          <a:ea typeface="华文楷体" pitchFamily="2" charset="-122"/>
                          <a:cs typeface="Times New Roman" pitchFamily="18" charset="0"/>
                        </a:rPr>
                        <a:t>不耐寒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lang="zh-CN" altLang="en-US" sz="2800" b="1" kern="1200" dirty="0">
                          <a:solidFill>
                            <a:srgbClr val="0000CC"/>
                          </a:solidFill>
                          <a:latin typeface="Times New Roman" pitchFamily="18" charset="0"/>
                          <a:ea typeface="华文楷体" pitchFamily="2" charset="-122"/>
                          <a:cs typeface="Times New Roman" pitchFamily="18" charset="0"/>
                        </a:rPr>
                        <a:t>较耐寒（需春化）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lang="zh-CN" altLang="en-US" sz="2800" b="1" kern="1200" dirty="0">
                          <a:solidFill>
                            <a:srgbClr val="0000CC"/>
                          </a:solidFill>
                          <a:latin typeface="Times New Roman" pitchFamily="18" charset="0"/>
                          <a:ea typeface="华文楷体" pitchFamily="2" charset="-122"/>
                          <a:cs typeface="Times New Roman" pitchFamily="18" charset="0"/>
                        </a:rPr>
                        <a:t>不耐高温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580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lang="zh-CN" altLang="en-US" sz="2800" b="1" kern="1200" dirty="0">
                          <a:solidFill>
                            <a:srgbClr val="0000CC"/>
                          </a:solidFill>
                          <a:latin typeface="Times New Roman" pitchFamily="18" charset="0"/>
                          <a:ea typeface="华文楷体" pitchFamily="2" charset="-122"/>
                          <a:cs typeface="Times New Roman" pitchFamily="18" charset="0"/>
                        </a:rPr>
                        <a:t>春节播种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lang="zh-CN" altLang="en-US" sz="2800" b="1" kern="1200" dirty="0">
                          <a:solidFill>
                            <a:srgbClr val="0000CC"/>
                          </a:solidFill>
                          <a:latin typeface="Times New Roman" pitchFamily="18" charset="0"/>
                          <a:ea typeface="华文楷体" pitchFamily="2" charset="-122"/>
                          <a:cs typeface="Times New Roman" pitchFamily="18" charset="0"/>
                        </a:rPr>
                        <a:t>夏秋开花</a:t>
                      </a:r>
                      <a:endParaRPr lang="en-US" altLang="zh-CN" sz="2800" b="1" kern="1200" dirty="0">
                        <a:solidFill>
                          <a:srgbClr val="0000CC"/>
                        </a:solidFill>
                        <a:latin typeface="Times New Roman" pitchFamily="18" charset="0"/>
                        <a:ea typeface="华文楷体" pitchFamily="2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lang="zh-CN" altLang="en-US" sz="2800" b="1" kern="1200" dirty="0">
                          <a:solidFill>
                            <a:srgbClr val="0000CC"/>
                          </a:solidFill>
                          <a:latin typeface="Times New Roman" pitchFamily="18" charset="0"/>
                          <a:ea typeface="华文楷体" pitchFamily="2" charset="-122"/>
                          <a:cs typeface="Times New Roman" pitchFamily="18" charset="0"/>
                        </a:rPr>
                        <a:t>秋季播种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lang="zh-CN" altLang="en-US" sz="2800" b="1" kern="1200" dirty="0">
                          <a:solidFill>
                            <a:srgbClr val="0000CC"/>
                          </a:solidFill>
                          <a:latin typeface="Times New Roman" pitchFamily="18" charset="0"/>
                          <a:ea typeface="华文楷体" pitchFamily="2" charset="-122"/>
                          <a:cs typeface="Times New Roman" pitchFamily="18" charset="0"/>
                        </a:rPr>
                        <a:t>翌年春夏开花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580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lang="zh-CN" altLang="en-US" sz="2800" b="1" kern="1200" dirty="0">
                          <a:solidFill>
                            <a:srgbClr val="0000CC"/>
                          </a:solidFill>
                          <a:latin typeface="Times New Roman" pitchFamily="18" charset="0"/>
                          <a:ea typeface="华文楷体" pitchFamily="2" charset="-122"/>
                          <a:cs typeface="Times New Roman" pitchFamily="18" charset="0"/>
                        </a:rPr>
                        <a:t>多为</a:t>
                      </a:r>
                      <a:r>
                        <a:rPr lang="en-US" altLang="zh-CN" sz="2800" b="0" kern="1200" dirty="0">
                          <a:solidFill>
                            <a:srgbClr val="0000CC"/>
                          </a:solidFill>
                          <a:latin typeface="Times New Roman" pitchFamily="18" charset="0"/>
                          <a:ea typeface="华文楷体" pitchFamily="2" charset="-122"/>
                          <a:cs typeface="Times New Roman" pitchFamily="18" charset="0"/>
                        </a:rPr>
                        <a:t>SDP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lang="zh-CN" altLang="en-US" sz="2800" b="1" kern="1200" dirty="0">
                          <a:solidFill>
                            <a:srgbClr val="0000CC"/>
                          </a:solidFill>
                          <a:latin typeface="Times New Roman" pitchFamily="18" charset="0"/>
                          <a:ea typeface="华文楷体" pitchFamily="2" charset="-122"/>
                          <a:cs typeface="Times New Roman" pitchFamily="18" charset="0"/>
                        </a:rPr>
                        <a:t>多为</a:t>
                      </a:r>
                      <a:r>
                        <a:rPr lang="en-US" altLang="zh-CN" sz="2800" b="0" kern="1200" dirty="0">
                          <a:solidFill>
                            <a:srgbClr val="0000CC"/>
                          </a:solidFill>
                          <a:latin typeface="Times New Roman" pitchFamily="18" charset="0"/>
                          <a:ea typeface="华文楷体" pitchFamily="2" charset="-122"/>
                          <a:cs typeface="Times New Roman" pitchFamily="18" charset="0"/>
                        </a:rPr>
                        <a:t>LDP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428596" y="573072"/>
            <a:ext cx="7929618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zh-CN" altLang="en-US" sz="3600" b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二、   一二年生花卉的生物特点 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42844" y="214290"/>
            <a:ext cx="8893652" cy="398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11.</a:t>
            </a:r>
            <a:r>
              <a:rPr lang="zh-CN" altLang="en-US" sz="2800" b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长春花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Catharanthus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roseus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 (Linn.) G. Don </a:t>
            </a:r>
            <a:r>
              <a:rPr lang="zh-CN" altLang="en-US" sz="24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夹竹桃科</a:t>
            </a:r>
            <a:r>
              <a:rPr lang="en-US" altLang="zh-CN" sz="24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,</a:t>
            </a:r>
            <a:r>
              <a:rPr lang="zh-CN" altLang="en-US" sz="24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长春花属</a:t>
            </a:r>
            <a:endParaRPr lang="en-US" sz="2400" b="1" dirty="0">
              <a:solidFill>
                <a:srgbClr val="0000CC"/>
              </a:solidFill>
              <a:latin typeface="Times New Roman" pitchFamily="18" charset="0"/>
              <a:ea typeface="华文楷体" pitchFamily="2" charset="-122"/>
              <a:cs typeface="Times New Roman" pitchFamily="18" charset="0"/>
            </a:endParaRPr>
          </a:p>
          <a:p>
            <a:pPr>
              <a:lnSpc>
                <a:spcPct val="125000"/>
              </a:lnSpc>
            </a:pPr>
            <a:r>
              <a:rPr lang="zh-CN" altLang="en-US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       </a:t>
            </a:r>
            <a:r>
              <a:rPr lang="zh-CN" altLang="en-US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又名：日日春、日日新。多年生亚灌木，做一年生栽培。略有分枝，高达</a:t>
            </a:r>
            <a:r>
              <a:rPr lang="en-US" altLang="zh-CN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50</a:t>
            </a:r>
            <a:r>
              <a:rPr lang="zh-CN" altLang="en-US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厘米，全株无毛或仅有微毛；茎近方形，有条纹，灰绿色；节间长</a:t>
            </a:r>
            <a:r>
              <a:rPr lang="en-US" altLang="zh-CN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1-3.5</a:t>
            </a:r>
            <a:r>
              <a:rPr lang="zh-CN" altLang="en-US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厘米。叶膜质，倒卵状长圆形，长</a:t>
            </a:r>
            <a:r>
              <a:rPr lang="en-US" altLang="zh-CN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3-4</a:t>
            </a:r>
            <a:r>
              <a:rPr lang="zh-CN" altLang="en-US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厘米，宽</a:t>
            </a:r>
            <a:r>
              <a:rPr lang="en-US" altLang="zh-CN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1.5-2.5</a:t>
            </a:r>
            <a:r>
              <a:rPr lang="zh-CN" altLang="en-US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厘米，先端浑圆，有短尖头，基部广楔形至楔形，渐狭而成叶柄；叶脉在叶面扁平，在叶背略隆起，侧脉约</a:t>
            </a:r>
            <a:r>
              <a:rPr lang="en-US" altLang="zh-CN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8</a:t>
            </a:r>
            <a:r>
              <a:rPr lang="zh-CN" altLang="en-US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对。聚伞花序腋生或顶生，有花</a:t>
            </a:r>
            <a:r>
              <a:rPr lang="en-US" altLang="zh-CN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2-3</a:t>
            </a:r>
            <a:r>
              <a:rPr lang="zh-CN" altLang="en-US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朵；花萼</a:t>
            </a:r>
            <a:r>
              <a:rPr lang="en-US" altLang="zh-CN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5</a:t>
            </a:r>
            <a:r>
              <a:rPr lang="zh-CN" altLang="en-US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深裂。原产非洲东部，现热带及亚热带地区广泛栽培。喜温暖、不耐严寒，最适宜温度为</a:t>
            </a:r>
            <a:r>
              <a:rPr lang="en-US" altLang="zh-CN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20℃-33℃</a:t>
            </a:r>
            <a:r>
              <a:rPr lang="zh-CN" altLang="en-US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，喜阳光，耐半阴，忌湿怕涝，一般土壤均可栽培，但盐碱土壤不宜，以排水良好、通风透气的砂质或富含腐殖质的土壤为好。</a:t>
            </a:r>
            <a:r>
              <a:rPr lang="zh-CN" altLang="en-US" b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花期、</a:t>
            </a:r>
            <a:r>
              <a:rPr lang="zh-CN" altLang="en-US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果期几乎</a:t>
            </a:r>
            <a:r>
              <a:rPr lang="zh-CN" altLang="en-US" b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全年</a:t>
            </a:r>
            <a:r>
              <a:rPr lang="zh-CN" altLang="en-US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。花坛、花境及盆栽观赏。</a:t>
            </a:r>
            <a:r>
              <a:rPr lang="zh-CN" altLang="en-US" b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多为播种育苗，在</a:t>
            </a:r>
            <a:r>
              <a:rPr lang="en-US" altLang="zh-CN" b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3~5</a:t>
            </a:r>
            <a:r>
              <a:rPr lang="zh-CN" altLang="en-US" b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月播种繁殖，也可扦插，</a:t>
            </a:r>
            <a:r>
              <a:rPr lang="zh-CN" altLang="en-US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但扦插繁殖的苗木生长势不如播种实生苗强健。</a:t>
            </a:r>
            <a:endParaRPr lang="en-US" altLang="zh-CN" b="1" dirty="0">
              <a:solidFill>
                <a:srgbClr val="0000CC"/>
              </a:solidFill>
              <a:latin typeface="Times New Roman" pitchFamily="18" charset="0"/>
              <a:ea typeface="华文楷体" pitchFamily="2" charset="-122"/>
              <a:cs typeface="Times New Roman" pitchFamily="18" charset="0"/>
            </a:endParaRPr>
          </a:p>
          <a:p>
            <a:endParaRPr lang="zh-CN" altLang="en-US" sz="2000" b="1" dirty="0">
              <a:solidFill>
                <a:srgbClr val="0000CC"/>
              </a:solidFill>
              <a:latin typeface="Times New Roman" pitchFamily="18" charset="0"/>
              <a:ea typeface="华文楷体" pitchFamily="2" charset="-122"/>
              <a:cs typeface="Times New Roman" pitchFamily="18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85720" y="3667150"/>
            <a:ext cx="8572560" cy="3047998"/>
            <a:chOff x="285720" y="3667150"/>
            <a:chExt cx="8572560" cy="3047998"/>
          </a:xfrm>
        </p:grpSpPr>
        <p:pic>
          <p:nvPicPr>
            <p:cNvPr id="3" name="Picture 4" descr="F:\网上下载的花卉图\福禄考\长春花\1381643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625860" y="3667150"/>
              <a:ext cx="2232420" cy="29765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" name="Picture 2" descr="F:\网上下载的花卉图\福禄考\长春花\10840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5720" y="3929067"/>
              <a:ext cx="3643223" cy="272985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172" name="Picture 4" descr="F:\网上下载的花卉图\福禄考\长春花\646441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286248" y="3723299"/>
              <a:ext cx="2000264" cy="299184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50702" y="-142900"/>
            <a:ext cx="9021892" cy="7000924"/>
            <a:chOff x="50702" y="-142900"/>
            <a:chExt cx="9021892" cy="7000924"/>
          </a:xfrm>
        </p:grpSpPr>
        <p:pic>
          <p:nvPicPr>
            <p:cNvPr id="6149" name="Picture 5" descr="F:\网上下载的花卉图\福禄考\长春花\2-130G610163S02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0702" y="2928958"/>
              <a:ext cx="5807182" cy="385762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6150" name="Picture 6" descr="F:\网上下载的花卉图\福禄考\长春花\2-130G610164a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905557" y="2089371"/>
              <a:ext cx="3167037" cy="476865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Picture 3" descr="F:\网上下载的花卉图\福禄考\长春花\672307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929354" y="71414"/>
              <a:ext cx="3143240" cy="208473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" name="Picture 7" descr="F:\网上下载的花卉图\福禄考\长春花\2-130G6101621E8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00034" y="-142900"/>
              <a:ext cx="4936238" cy="328612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57157" y="410744"/>
            <a:ext cx="8363459" cy="6179362"/>
            <a:chOff x="357157" y="410744"/>
            <a:chExt cx="8363459" cy="6179362"/>
          </a:xfrm>
        </p:grpSpPr>
        <p:grpSp>
          <p:nvGrpSpPr>
            <p:cNvPr id="11" name="组合 10"/>
            <p:cNvGrpSpPr/>
            <p:nvPr/>
          </p:nvGrpSpPr>
          <p:grpSpPr>
            <a:xfrm>
              <a:off x="357157" y="410744"/>
              <a:ext cx="8363459" cy="6179362"/>
              <a:chOff x="357157" y="410744"/>
              <a:chExt cx="8363459" cy="6179362"/>
            </a:xfrm>
          </p:grpSpPr>
          <p:pic>
            <p:nvPicPr>
              <p:cNvPr id="4" name="Picture 3" descr="F:\网上下载的花卉图\福禄考\长春花\161319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5214942" y="437998"/>
                <a:ext cx="3500461" cy="233468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8194" name="Picture 2" descr="F:\网上下载的花卉图\福禄考\长春花\1248592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357818" y="4256014"/>
                <a:ext cx="3362798" cy="231625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8195" name="Picture 3" descr="F:\网上下载的花卉图\福禄考\长春花\968989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57157" y="410744"/>
                <a:ext cx="3578393" cy="258962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8196" name="Picture 4" descr="F:\网上下载的花卉图\福禄考\长春花\1066504.jp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57158" y="4018339"/>
                <a:ext cx="3429024" cy="257176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pic>
          <p:nvPicPr>
            <p:cNvPr id="8198" name="Picture 6" descr="F:\网上下载的花卉图\福禄考\长春花\t01065abee76513fba3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571736" y="2071678"/>
              <a:ext cx="4078300" cy="2711335"/>
            </a:xfrm>
            <a:prstGeom prst="ellipse">
              <a:avLst/>
            </a:prstGeom>
            <a:ln w="22225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8223405" y="1313935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dirty="0">
                <a:solidFill>
                  <a:prstClr val="black"/>
                </a:solidFill>
              </a:rPr>
              <a:t>。</a:t>
            </a:r>
          </a:p>
        </p:txBody>
      </p:sp>
      <p:grpSp>
        <p:nvGrpSpPr>
          <p:cNvPr id="18" name="组合 17"/>
          <p:cNvGrpSpPr/>
          <p:nvPr/>
        </p:nvGrpSpPr>
        <p:grpSpPr>
          <a:xfrm>
            <a:off x="72008" y="72008"/>
            <a:ext cx="8857742" cy="6618060"/>
            <a:chOff x="72008" y="97088"/>
            <a:chExt cx="8857742" cy="6618060"/>
          </a:xfrm>
        </p:grpSpPr>
        <p:sp>
          <p:nvSpPr>
            <p:cNvPr id="16" name="三十二角星 15"/>
            <p:cNvSpPr/>
            <p:nvPr/>
          </p:nvSpPr>
          <p:spPr>
            <a:xfrm>
              <a:off x="72008" y="97088"/>
              <a:ext cx="323528" cy="332656"/>
            </a:xfrm>
            <a:prstGeom prst="star32">
              <a:avLst/>
            </a:prstGeom>
            <a:solidFill>
              <a:srgbClr val="FFFF00"/>
            </a:solidFill>
            <a:ln>
              <a:solidFill>
                <a:srgbClr val="006C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/>
          </p:nvSpPr>
          <p:spPr>
            <a:xfrm>
              <a:off x="142844" y="3681715"/>
              <a:ext cx="8643998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 b="1" dirty="0">
                  <a:solidFill>
                    <a:srgbClr val="0000CC"/>
                  </a:solidFill>
                  <a:latin typeface="Times New Roman" pitchFamily="18" charset="0"/>
                  <a:ea typeface="华文楷体" pitchFamily="2" charset="-122"/>
                  <a:cs typeface="Times New Roman" pitchFamily="18" charset="0"/>
                </a:rPr>
                <a:t>小蔓长春花（</a:t>
              </a:r>
              <a:r>
                <a:rPr lang="en-US" altLang="en-US" sz="2400" b="1" i="1" dirty="0" err="1">
                  <a:solidFill>
                    <a:srgbClr val="0000CC"/>
                  </a:solidFill>
                  <a:latin typeface="Times New Roman" pitchFamily="18" charset="0"/>
                  <a:ea typeface="华文楷体" pitchFamily="2" charset="-122"/>
                  <a:cs typeface="Times New Roman" pitchFamily="18" charset="0"/>
                </a:rPr>
                <a:t>Vinca</a:t>
              </a:r>
              <a:r>
                <a:rPr lang="en-US" altLang="en-US" sz="2400" b="1" i="1" dirty="0">
                  <a:solidFill>
                    <a:srgbClr val="0000CC"/>
                  </a:solidFill>
                  <a:latin typeface="Times New Roman" pitchFamily="18" charset="0"/>
                  <a:ea typeface="华文楷体" pitchFamily="2" charset="-122"/>
                  <a:cs typeface="Times New Roman" pitchFamily="18" charset="0"/>
                </a:rPr>
                <a:t> minor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ea typeface="华文楷体" pitchFamily="2" charset="-122"/>
                  <a:cs typeface="Times New Roman" pitchFamily="18" charset="0"/>
                </a:rPr>
                <a:t> Linn.</a:t>
              </a:r>
              <a:r>
                <a:rPr lang="zh-CN" altLang="en-US" sz="2400" b="1" dirty="0">
                  <a:solidFill>
                    <a:srgbClr val="0000CC"/>
                  </a:solidFill>
                  <a:latin typeface="Times New Roman" pitchFamily="18" charset="0"/>
                  <a:ea typeface="华文楷体" pitchFamily="2" charset="-122"/>
                  <a:cs typeface="Times New Roman" pitchFamily="18" charset="0"/>
                </a:rPr>
                <a:t>）</a:t>
              </a:r>
              <a:r>
                <a:rPr lang="zh-CN" altLang="en-US" sz="2000" b="1" dirty="0">
                  <a:solidFill>
                    <a:srgbClr val="0000CC"/>
                  </a:solidFill>
                  <a:latin typeface="Times New Roman" pitchFamily="18" charset="0"/>
                  <a:ea typeface="华文楷体" pitchFamily="2" charset="-122"/>
                  <a:cs typeface="Times New Roman" pitchFamily="18" charset="0"/>
                </a:rPr>
                <a:t>夹竹桃科，</a:t>
              </a:r>
              <a:r>
                <a:rPr lang="zh-CN" altLang="en-US" sz="2000" b="1" dirty="0">
                  <a:solidFill>
                    <a:srgbClr val="FF0000"/>
                  </a:solidFill>
                  <a:latin typeface="Times New Roman" pitchFamily="18" charset="0"/>
                  <a:ea typeface="华文楷体" pitchFamily="2" charset="-122"/>
                  <a:cs typeface="Times New Roman" pitchFamily="18" charset="0"/>
                </a:rPr>
                <a:t>蔓长春花属</a:t>
              </a:r>
              <a:r>
                <a:rPr lang="zh-CN" altLang="en-US" sz="2000" b="1" dirty="0">
                  <a:solidFill>
                    <a:srgbClr val="0000CC"/>
                  </a:solidFill>
                  <a:latin typeface="Times New Roman" pitchFamily="18" charset="0"/>
                  <a:ea typeface="华文楷体" pitchFamily="2" charset="-122"/>
                  <a:cs typeface="Times New Roman" pitchFamily="18" charset="0"/>
                </a:rPr>
                <a:t>。花期</a:t>
              </a:r>
              <a:r>
                <a:rPr lang="en-US" altLang="zh-CN" sz="2000" b="1" dirty="0">
                  <a:solidFill>
                    <a:srgbClr val="0000CC"/>
                  </a:solidFill>
                  <a:latin typeface="Times New Roman" pitchFamily="18" charset="0"/>
                  <a:ea typeface="华文楷体" pitchFamily="2" charset="-122"/>
                  <a:cs typeface="Times New Roman" pitchFamily="18" charset="0"/>
                </a:rPr>
                <a:t>5</a:t>
              </a:r>
              <a:r>
                <a:rPr lang="zh-CN" altLang="en-US" sz="2000" b="1" dirty="0">
                  <a:solidFill>
                    <a:srgbClr val="0000CC"/>
                  </a:solidFill>
                  <a:latin typeface="Times New Roman" pitchFamily="18" charset="0"/>
                  <a:ea typeface="华文楷体" pitchFamily="2" charset="-122"/>
                  <a:cs typeface="Times New Roman" pitchFamily="18" charset="0"/>
                </a:rPr>
                <a:t>月。</a:t>
              </a:r>
              <a:endParaRPr lang="zh-CN" altLang="en-US" sz="2000" dirty="0"/>
            </a:p>
            <a:p>
              <a:endParaRPr lang="zh-CN" altLang="en-US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323528" y="285728"/>
              <a:ext cx="860622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 b="1" dirty="0">
                  <a:solidFill>
                    <a:srgbClr val="0000CC"/>
                  </a:solidFill>
                  <a:latin typeface="Times New Roman" pitchFamily="18" charset="0"/>
                  <a:ea typeface="华文楷体" pitchFamily="2" charset="-122"/>
                  <a:cs typeface="Times New Roman" pitchFamily="18" charset="0"/>
                </a:rPr>
                <a:t>蔓长春花（</a:t>
              </a:r>
              <a:r>
                <a:rPr lang="en-US" altLang="en-US" sz="2400" b="1" i="1" dirty="0" err="1">
                  <a:solidFill>
                    <a:srgbClr val="0000CC"/>
                  </a:solidFill>
                  <a:latin typeface="Times New Roman" pitchFamily="18" charset="0"/>
                  <a:ea typeface="华文楷体" pitchFamily="2" charset="-122"/>
                  <a:cs typeface="Times New Roman" pitchFamily="18" charset="0"/>
                </a:rPr>
                <a:t>Vinca</a:t>
              </a:r>
              <a:r>
                <a:rPr lang="en-US" altLang="en-US" sz="2400" b="1" i="1" dirty="0">
                  <a:solidFill>
                    <a:srgbClr val="0000CC"/>
                  </a:solidFill>
                  <a:latin typeface="Times New Roman" pitchFamily="18" charset="0"/>
                  <a:ea typeface="华文楷体" pitchFamily="2" charset="-122"/>
                  <a:cs typeface="Times New Roman" pitchFamily="18" charset="0"/>
                </a:rPr>
                <a:t> major</a:t>
              </a:r>
              <a:r>
                <a:rPr lang="en-US" altLang="en-US" sz="2400" b="1" dirty="0">
                  <a:solidFill>
                    <a:srgbClr val="0000CC"/>
                  </a:solidFill>
                  <a:latin typeface="Times New Roman" pitchFamily="18" charset="0"/>
                  <a:ea typeface="华文楷体" pitchFamily="2" charset="-122"/>
                  <a:cs typeface="Times New Roman" pitchFamily="18" charset="0"/>
                </a:rPr>
                <a:t> L.</a:t>
              </a:r>
              <a:r>
                <a:rPr lang="zh-CN" altLang="en-US" sz="2400" b="1" dirty="0">
                  <a:solidFill>
                    <a:srgbClr val="0000CC"/>
                  </a:solidFill>
                  <a:latin typeface="Times New Roman" pitchFamily="18" charset="0"/>
                  <a:ea typeface="华文楷体" pitchFamily="2" charset="-122"/>
                  <a:cs typeface="Times New Roman" pitchFamily="18" charset="0"/>
                </a:rPr>
                <a:t>）夹竹桃科，</a:t>
              </a:r>
              <a:r>
                <a:rPr lang="zh-CN" altLang="en-US" sz="2400" b="1" dirty="0">
                  <a:solidFill>
                    <a:srgbClr val="FF0000"/>
                  </a:solidFill>
                  <a:latin typeface="Times New Roman" pitchFamily="18" charset="0"/>
                  <a:ea typeface="华文楷体" pitchFamily="2" charset="-122"/>
                  <a:cs typeface="Times New Roman" pitchFamily="18" charset="0"/>
                </a:rPr>
                <a:t>蔓长春花属</a:t>
              </a:r>
              <a:r>
                <a:rPr lang="zh-CN" altLang="en-US" sz="2400" b="1" dirty="0">
                  <a:solidFill>
                    <a:srgbClr val="0000CC"/>
                  </a:solidFill>
                  <a:latin typeface="Times New Roman" pitchFamily="18" charset="0"/>
                  <a:ea typeface="华文楷体" pitchFamily="2" charset="-122"/>
                  <a:cs typeface="Times New Roman" pitchFamily="18" charset="0"/>
                </a:rPr>
                <a:t>。花期</a:t>
              </a:r>
              <a:r>
                <a:rPr lang="en-US" altLang="zh-CN" sz="2400" b="1" dirty="0">
                  <a:solidFill>
                    <a:srgbClr val="0000CC"/>
                  </a:solidFill>
                  <a:latin typeface="Times New Roman" pitchFamily="18" charset="0"/>
                  <a:ea typeface="华文楷体" pitchFamily="2" charset="-122"/>
                  <a:cs typeface="Times New Roman" pitchFamily="18" charset="0"/>
                </a:rPr>
                <a:t>3-5</a:t>
              </a:r>
              <a:r>
                <a:rPr lang="zh-CN" altLang="en-US" sz="2400" b="1" dirty="0">
                  <a:solidFill>
                    <a:srgbClr val="0000CC"/>
                  </a:solidFill>
                  <a:latin typeface="Times New Roman" pitchFamily="18" charset="0"/>
                  <a:ea typeface="华文楷体" pitchFamily="2" charset="-122"/>
                  <a:cs typeface="Times New Roman" pitchFamily="18" charset="0"/>
                </a:rPr>
                <a:t>月。</a:t>
              </a: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571472" y="857232"/>
              <a:ext cx="7572428" cy="5857916"/>
              <a:chOff x="571472" y="857232"/>
              <a:chExt cx="7572428" cy="5857916"/>
            </a:xfrm>
          </p:grpSpPr>
          <p:grpSp>
            <p:nvGrpSpPr>
              <p:cNvPr id="11" name="组合 10"/>
              <p:cNvGrpSpPr/>
              <p:nvPr/>
            </p:nvGrpSpPr>
            <p:grpSpPr>
              <a:xfrm>
                <a:off x="642910" y="857232"/>
                <a:ext cx="7286676" cy="2507915"/>
                <a:chOff x="642910" y="1153730"/>
                <a:chExt cx="6929486" cy="2346709"/>
              </a:xfrm>
            </p:grpSpPr>
            <p:pic>
              <p:nvPicPr>
                <p:cNvPr id="5123" name="Picture 3" descr="F:\网上下载的花卉图\福禄考\长春花\2-130G60Z50M23.JPG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642910" y="1153730"/>
                  <a:ext cx="3532679" cy="2346709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pic>
              <p:nvPicPr>
                <p:cNvPr id="5124" name="Picture 4" descr="F:\网上下载的花卉图\福禄考\长春花\2-130G60Z500915.JPG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4500562" y="1160826"/>
                  <a:ext cx="3071834" cy="2303876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</p:grpSp>
          <p:grpSp>
            <p:nvGrpSpPr>
              <p:cNvPr id="13" name="组合 12"/>
              <p:cNvGrpSpPr/>
              <p:nvPr/>
            </p:nvGrpSpPr>
            <p:grpSpPr>
              <a:xfrm>
                <a:off x="571472" y="4168399"/>
                <a:ext cx="7572428" cy="2546749"/>
                <a:chOff x="500034" y="4000504"/>
                <a:chExt cx="7572428" cy="2546749"/>
              </a:xfrm>
            </p:grpSpPr>
            <p:pic>
              <p:nvPicPr>
                <p:cNvPr id="5122" name="Picture 2" descr="F:\网上下载的花卉图\福禄考\长春花\2-130G6100002159.JP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500034" y="4000504"/>
                  <a:ext cx="3833816" cy="2546749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  <p:pic>
              <p:nvPicPr>
                <p:cNvPr id="5125" name="Picture 5" descr="F:\网上下载的花卉图\福禄考\长春花\2-130G6100010108.JP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4714876" y="4000504"/>
                  <a:ext cx="3357586" cy="2518190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</p:grpSp>
        </p:grpSp>
      </p:grpSp>
      <p:sp>
        <p:nvSpPr>
          <p:cNvPr id="14" name="三十二角星 15">
            <a:extLst>
              <a:ext uri="{FF2B5EF4-FFF2-40B4-BE49-F238E27FC236}">
                <a16:creationId xmlns:a16="http://schemas.microsoft.com/office/drawing/2014/main" id="{6DAFEEEB-3DBC-4A6A-8CC0-BAE5AE300B4C}"/>
              </a:ext>
            </a:extLst>
          </p:cNvPr>
          <p:cNvSpPr/>
          <p:nvPr/>
        </p:nvSpPr>
        <p:spPr>
          <a:xfrm>
            <a:off x="77037" y="444577"/>
            <a:ext cx="323528" cy="332656"/>
          </a:xfrm>
          <a:prstGeom prst="star32">
            <a:avLst/>
          </a:prstGeom>
          <a:solidFill>
            <a:srgbClr val="FFFF00"/>
          </a:solidFill>
          <a:ln>
            <a:solidFill>
              <a:srgbClr val="006C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42876" y="275278"/>
            <a:ext cx="8929718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12.</a:t>
            </a:r>
            <a:r>
              <a:rPr lang="zh-CN" altLang="en-US" sz="2800" b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蒲包花 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Calceolaria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crenatiflora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Cav. </a:t>
            </a:r>
            <a:r>
              <a:rPr lang="zh-CN" altLang="en-US" sz="24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玄参科，蒲包花属</a:t>
            </a:r>
            <a:br>
              <a:rPr lang="zh-CN" altLang="en-US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</a:br>
            <a:r>
              <a:rPr lang="zh-CN" altLang="en-US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      </a:t>
            </a:r>
            <a:r>
              <a:rPr lang="zh-CN" altLang="en-US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又名：元宝花、状元花、荷包花。为多年生草本植物，作一年生栽培。株高约</a:t>
            </a:r>
            <a:r>
              <a:rPr lang="en-US" altLang="zh-CN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50</a:t>
            </a:r>
            <a:r>
              <a:rPr lang="zh-CN" altLang="en-US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厘米。叶对生或轮生，基部叶片较大，上部叶较小，长椭圆形或卵形。伞形花序顶生，花具二唇花冠，下唇发达，形似荷包。花色有红、黄、粉、白等色，有的品种花冠上还密布紫红、深褐或橙红色小班点。蒴果。</a:t>
            </a:r>
            <a:r>
              <a:rPr lang="zh-CN" altLang="en-US" b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花期</a:t>
            </a:r>
            <a:r>
              <a:rPr lang="en-US" altLang="zh-CN" b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2</a:t>
            </a:r>
            <a:r>
              <a:rPr lang="zh-CN" altLang="en-US" b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～</a:t>
            </a:r>
            <a:r>
              <a:rPr lang="en-US" altLang="zh-CN" b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5</a:t>
            </a:r>
            <a:r>
              <a:rPr lang="zh-CN" altLang="en-US" b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月。</a:t>
            </a:r>
            <a:br>
              <a:rPr lang="zh-CN" altLang="en-US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</a:br>
            <a:r>
              <a:rPr lang="zh-CN" altLang="en-US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原产南美洲安第斯山区。喜凉爽、湿润、通风良好的环境，畏寒惧热，适宜生长温度为</a:t>
            </a:r>
            <a:r>
              <a:rPr lang="en-US" altLang="zh-CN" b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7℃-15℃</a:t>
            </a:r>
            <a:r>
              <a:rPr lang="zh-CN" altLang="en-US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，忌湿，喜排水良好，富含腐殖质的土壤。</a:t>
            </a:r>
            <a:r>
              <a:rPr lang="zh-CN" altLang="en-US" b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繁殖以播种为主</a:t>
            </a:r>
            <a:r>
              <a:rPr lang="zh-CN" altLang="en-US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，北方多以</a:t>
            </a:r>
            <a:r>
              <a:rPr lang="en-US" altLang="zh-CN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8</a:t>
            </a:r>
            <a:r>
              <a:rPr lang="zh-CN" altLang="en-US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月</a:t>
            </a:r>
            <a:r>
              <a:rPr lang="en-US" altLang="zh-CN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-9</a:t>
            </a:r>
            <a:r>
              <a:rPr lang="zh-CN" altLang="en-US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月播种为宜。少量进行扦插，属长日照花卉，对光照的反应比较敏感。幼苗期需明亮光照， </a:t>
            </a:r>
            <a:r>
              <a:rPr lang="en-US" altLang="zh-CN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15℃</a:t>
            </a:r>
            <a:r>
              <a:rPr lang="zh-CN" altLang="en-US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以上营养生长，</a:t>
            </a:r>
            <a:r>
              <a:rPr lang="en-US" altLang="zh-CN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10℃</a:t>
            </a:r>
            <a:r>
              <a:rPr lang="zh-CN" altLang="en-US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以下经过</a:t>
            </a:r>
            <a:r>
              <a:rPr lang="en-US" altLang="zh-CN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4~6</a:t>
            </a:r>
            <a:r>
              <a:rPr lang="zh-CN" altLang="en-US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周即可花芽分化。如需提前开花，以</a:t>
            </a:r>
            <a:r>
              <a:rPr lang="en-US" altLang="zh-CN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14</a:t>
            </a:r>
            <a:r>
              <a:rPr lang="zh-CN" altLang="en-US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小时的日照可促进形成花芽，提早开花。盆栽观赏。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230420" y="4286255"/>
            <a:ext cx="8770736" cy="2357455"/>
            <a:chOff x="71438" y="4482734"/>
            <a:chExt cx="8770736" cy="2089539"/>
          </a:xfrm>
        </p:grpSpPr>
        <p:pic>
          <p:nvPicPr>
            <p:cNvPr id="5" name="Picture 7" descr="F:\网上下载的花卉图\蒲包花\t01b62a299cd24f5b57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71273" y="4500571"/>
              <a:ext cx="2770901" cy="2071702"/>
            </a:xfrm>
            <a:prstGeom prst="rect">
              <a:avLst/>
            </a:prstGeom>
            <a:noFill/>
          </p:spPr>
        </p:pic>
        <p:pic>
          <p:nvPicPr>
            <p:cNvPr id="6" name="Picture 4" descr="F:\网上下载的花卉图\蒲包花\t019996ffa04b68c9c3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1438" y="4482734"/>
              <a:ext cx="2786050" cy="2089538"/>
            </a:xfrm>
            <a:prstGeom prst="rect">
              <a:avLst/>
            </a:prstGeom>
            <a:noFill/>
          </p:spPr>
        </p:pic>
        <p:pic>
          <p:nvPicPr>
            <p:cNvPr id="10242" name="Picture 2" descr="F:\网上下载的花卉图\蒲包花\t01561d45a049eb4654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928926" y="4500570"/>
              <a:ext cx="3071834" cy="203757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133915" y="214290"/>
            <a:ext cx="8901606" cy="6357982"/>
            <a:chOff x="133915" y="285728"/>
            <a:chExt cx="8901606" cy="6357982"/>
          </a:xfrm>
        </p:grpSpPr>
        <p:grpSp>
          <p:nvGrpSpPr>
            <p:cNvPr id="15" name="组合 14"/>
            <p:cNvGrpSpPr/>
            <p:nvPr/>
          </p:nvGrpSpPr>
          <p:grpSpPr>
            <a:xfrm>
              <a:off x="142844" y="285728"/>
              <a:ext cx="8858280" cy="1857388"/>
              <a:chOff x="71406" y="285728"/>
              <a:chExt cx="9149272" cy="1857388"/>
            </a:xfrm>
          </p:grpSpPr>
          <p:pic>
            <p:nvPicPr>
              <p:cNvPr id="9219" name="Picture 3" descr="F:\网上下载的花卉图\蒲包花\t015483b4b235fdc520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071801" y="285728"/>
                <a:ext cx="3289125" cy="1857388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9225" name="Picture 9" descr="F:\网上下载的花卉图\蒲包花\t011c67d64a1d1d9e17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1406" y="285728"/>
                <a:ext cx="2901276" cy="1857388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9226" name="Picture 10" descr="F:\网上下载的花卉图\蒲包花\t012f545a73b0f1f76c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6429388" y="285728"/>
                <a:ext cx="2791290" cy="1857388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</p:grpSp>
        <p:grpSp>
          <p:nvGrpSpPr>
            <p:cNvPr id="17" name="组合 16"/>
            <p:cNvGrpSpPr/>
            <p:nvPr/>
          </p:nvGrpSpPr>
          <p:grpSpPr>
            <a:xfrm>
              <a:off x="133915" y="4643446"/>
              <a:ext cx="8901606" cy="2000264"/>
              <a:chOff x="133915" y="4572008"/>
              <a:chExt cx="8901606" cy="2143140"/>
            </a:xfrm>
          </p:grpSpPr>
          <p:pic>
            <p:nvPicPr>
              <p:cNvPr id="9218" name="Picture 2" descr="F:\网上下载的花卉图\蒲包花\t0183a78cb566104885.jp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072198" y="4572008"/>
                <a:ext cx="2963323" cy="214314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9224" name="Picture 8" descr="F:\网上下载的花卉图\蒲包花\t01eb8f527786ac58c4.jp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33915" y="4572008"/>
                <a:ext cx="2866449" cy="214314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9227" name="Picture 11" descr="F:\网上下载的花卉图\蒲包花\t013a403f68b9fc129f.jp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3071802" y="4572008"/>
                <a:ext cx="2875379" cy="214314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</p:grpSp>
        <p:grpSp>
          <p:nvGrpSpPr>
            <p:cNvPr id="16" name="组合 15"/>
            <p:cNvGrpSpPr/>
            <p:nvPr/>
          </p:nvGrpSpPr>
          <p:grpSpPr>
            <a:xfrm>
              <a:off x="135103" y="2500306"/>
              <a:ext cx="8866053" cy="1928826"/>
              <a:chOff x="135103" y="2500306"/>
              <a:chExt cx="8866053" cy="1928826"/>
            </a:xfrm>
          </p:grpSpPr>
          <p:pic>
            <p:nvPicPr>
              <p:cNvPr id="12" name="Picture 6" descr="F:\网上下载的花卉图\蒲包花\t01b6e54d095efe3a05.jp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3143240" y="2500306"/>
                <a:ext cx="3071834" cy="1928825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13" name="Picture 5" descr="F:\网上下载的花卉图\蒲包花\2-131109144R4325.jpg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6286512" y="2500306"/>
                <a:ext cx="2714644" cy="1874227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9228" name="Picture 12" descr="F:\网上下载的花卉图\蒲包花\t0176ba1a3444248f39.jpg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35103" y="2500306"/>
                <a:ext cx="2901277" cy="1928826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</p:grpSp>
      </p:grp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3528" y="332656"/>
            <a:ext cx="8643998" cy="3520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13.</a:t>
            </a:r>
            <a:r>
              <a:rPr lang="zh-CN" altLang="en-US" sz="2800" b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石竹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Dianthus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chinensis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 L. </a:t>
            </a:r>
            <a:r>
              <a:rPr lang="zh-CN" altLang="en-US" sz="24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石竹</a:t>
            </a:r>
            <a:r>
              <a:rPr lang="zh-CN" altLang="en-US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科，石竹属</a:t>
            </a:r>
            <a:br>
              <a:rPr lang="zh-CN" altLang="en-US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</a:br>
            <a:r>
              <a:rPr lang="zh-CN" altLang="en-US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      </a:t>
            </a:r>
            <a:r>
              <a:rPr lang="zh-CN" altLang="en-US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又名：中国石竹、草石竹、洛阳花。多年生草本，做一二年生栽培，高</a:t>
            </a:r>
            <a:r>
              <a:rPr lang="en-US" altLang="zh-CN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20-40</a:t>
            </a:r>
            <a:r>
              <a:rPr lang="zh-CN" altLang="en-US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厘米，全株无毛，带粉绿色。茎由根颈生出，疏丛生，</a:t>
            </a:r>
            <a:r>
              <a:rPr lang="zh-CN" altLang="en-US" b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直立</a:t>
            </a:r>
            <a:r>
              <a:rPr lang="zh-CN" altLang="en-US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，上部分枝。叶片线状披针形，花单生枝端或数花集成聚伞花序；花梗长</a:t>
            </a:r>
            <a:r>
              <a:rPr lang="en-US" altLang="zh-CN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1-3</a:t>
            </a:r>
            <a:r>
              <a:rPr lang="zh-CN" altLang="en-US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厘米；苞片</a:t>
            </a:r>
            <a:r>
              <a:rPr lang="en-US" altLang="zh-CN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4</a:t>
            </a:r>
            <a:r>
              <a:rPr lang="zh-CN" altLang="en-US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，卵形，顶端长渐尖，长达花萼</a:t>
            </a:r>
            <a:r>
              <a:rPr lang="en-US" altLang="zh-CN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1/2</a:t>
            </a:r>
            <a:r>
              <a:rPr lang="zh-CN" altLang="en-US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以上，边缘膜质，有缘毛；花瓣长</a:t>
            </a:r>
            <a:r>
              <a:rPr lang="en-US" altLang="zh-CN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16-18</a:t>
            </a:r>
            <a:r>
              <a:rPr lang="zh-CN" altLang="en-US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毫米，瓣片倒卵状三角形，长</a:t>
            </a:r>
            <a:r>
              <a:rPr lang="en-US" altLang="zh-CN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13-15</a:t>
            </a:r>
            <a:r>
              <a:rPr lang="zh-CN" altLang="en-US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毫米，紫红色、粉红色、鲜红色或白色，顶缘不整齐齿裂，喉部有斑纹，疏生髯毛；雄蕊露出喉部外，花药蓝色；子房长圆形，花柱线形。</a:t>
            </a:r>
            <a:r>
              <a:rPr lang="zh-CN" altLang="en-US" b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花期</a:t>
            </a:r>
            <a:r>
              <a:rPr lang="en-US" altLang="zh-CN" b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5-6</a:t>
            </a:r>
            <a:r>
              <a:rPr lang="zh-CN" altLang="en-US" b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月，播种繁殖</a:t>
            </a:r>
            <a:r>
              <a:rPr lang="zh-CN" altLang="en-US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。原产我国北方，现各地有栽培。耐寒不耐酷暑，喜疏松肥沃、耐盐碱怕涝。是很好的地被、花坛花境及盆栽观赏，高茎的可做切花。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152117" y="3861048"/>
            <a:ext cx="8806316" cy="2971342"/>
            <a:chOff x="152117" y="3861048"/>
            <a:chExt cx="8806316" cy="2971342"/>
          </a:xfrm>
        </p:grpSpPr>
        <p:pic>
          <p:nvPicPr>
            <p:cNvPr id="13317" name="Picture 5" descr="F:\网上下载的花卉图\石竹科\2-130H20I9355I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72000" y="3875708"/>
              <a:ext cx="4386433" cy="291384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7" name="组合 6"/>
            <p:cNvGrpSpPr/>
            <p:nvPr/>
          </p:nvGrpSpPr>
          <p:grpSpPr>
            <a:xfrm>
              <a:off x="152117" y="3861048"/>
              <a:ext cx="5283978" cy="2971342"/>
              <a:chOff x="-251925" y="3727727"/>
              <a:chExt cx="5724310" cy="3258859"/>
            </a:xfrm>
          </p:grpSpPr>
          <p:pic>
            <p:nvPicPr>
              <p:cNvPr id="13315" name="Picture 3" descr="F:\网上下载的花卉图\石竹科\2-130H20I91a42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-251925" y="3948729"/>
                <a:ext cx="3496164" cy="2622124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13316" name="Picture 4" descr="F:\网上下载的花卉图\石竹科\2-130H20I92C20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308057" y="3727727"/>
                <a:ext cx="2164328" cy="3258859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p:grpSp>
      </p:grpSp>
      <p:sp>
        <p:nvSpPr>
          <p:cNvPr id="9" name="三十二角星 10">
            <a:extLst>
              <a:ext uri="{FF2B5EF4-FFF2-40B4-BE49-F238E27FC236}">
                <a16:creationId xmlns:a16="http://schemas.microsoft.com/office/drawing/2014/main" id="{46B1FD35-0904-4926-862D-575F0E7BC6F0}"/>
              </a:ext>
            </a:extLst>
          </p:cNvPr>
          <p:cNvSpPr/>
          <p:nvPr/>
        </p:nvSpPr>
        <p:spPr>
          <a:xfrm>
            <a:off x="152117" y="70762"/>
            <a:ext cx="323528" cy="404664"/>
          </a:xfrm>
          <a:prstGeom prst="star32">
            <a:avLst/>
          </a:prstGeom>
          <a:solidFill>
            <a:srgbClr val="FFFF00"/>
          </a:solidFill>
          <a:ln>
            <a:solidFill>
              <a:srgbClr val="006C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1406" y="116632"/>
            <a:ext cx="8893082" cy="3135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  <a:spcBef>
                <a:spcPts val="1200"/>
              </a:spcBef>
            </a:pPr>
            <a:r>
              <a:rPr lang="zh-CN" altLang="en-US" sz="2800" b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常夏石竹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Dianthus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plumarius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 L. </a:t>
            </a:r>
            <a:r>
              <a:rPr lang="zh-CN" altLang="en-US" sz="24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石竹科，石竹属</a:t>
            </a:r>
            <a:br>
              <a:rPr lang="zh-CN" altLang="en-US" sz="24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</a:br>
            <a:r>
              <a:rPr lang="zh-CN" altLang="en-US" sz="24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     </a:t>
            </a:r>
            <a:r>
              <a:rPr lang="zh-CN" altLang="en-US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又称：地被石竹，</a:t>
            </a:r>
            <a:r>
              <a:rPr lang="zh-CN" altLang="en-US" b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为宿根草本</a:t>
            </a:r>
            <a:r>
              <a:rPr lang="zh-CN" altLang="en-US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，高</a:t>
            </a:r>
            <a:r>
              <a:rPr lang="en-US" altLang="zh-CN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30cm</a:t>
            </a:r>
            <a:r>
              <a:rPr lang="zh-CN" altLang="en-US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，</a:t>
            </a:r>
            <a:r>
              <a:rPr lang="zh-CN" altLang="en-US" b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茎蔓状簇生</a:t>
            </a:r>
            <a:r>
              <a:rPr lang="zh-CN" altLang="en-US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，上部分枝，越年呈木质状，光滑而被白粉，叶 厚，灰绿色，长线形，花</a:t>
            </a:r>
            <a:r>
              <a:rPr lang="en-US" altLang="zh-CN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2-3</a:t>
            </a:r>
            <a:r>
              <a:rPr lang="zh-CN" altLang="en-US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朵，顶生枝端，有紫、粉红、白色，具芳香。</a:t>
            </a:r>
            <a:r>
              <a:rPr lang="zh-CN" altLang="en-US" b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花期</a:t>
            </a:r>
            <a:r>
              <a:rPr lang="en-US" altLang="zh-CN" b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5-10 </a:t>
            </a:r>
            <a:r>
              <a:rPr lang="zh-CN" altLang="en-US" b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月</a:t>
            </a:r>
            <a:r>
              <a:rPr lang="zh-CN" altLang="en-US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。四季常绿，三季有花，被业内人士称为</a:t>
            </a:r>
            <a:r>
              <a:rPr lang="en-US" altLang="zh-CN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"</a:t>
            </a:r>
            <a:r>
              <a:rPr lang="zh-CN" altLang="en-US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草中之王，绿中之宝</a:t>
            </a:r>
            <a:r>
              <a:rPr lang="en-US" altLang="zh-CN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"</a:t>
            </a:r>
            <a:r>
              <a:rPr lang="zh-CN" altLang="en-US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。开花前其整体观感如早熟禾类草坪，花开时铺天盖地，</a:t>
            </a:r>
            <a:r>
              <a:rPr lang="zh-CN" altLang="en-US" b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清香四溢</a:t>
            </a:r>
            <a:r>
              <a:rPr lang="zh-CN" altLang="en-US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，蔚为壮观。喜光、耐寒、耐旱、耐瘠薄，零下</a:t>
            </a:r>
            <a:r>
              <a:rPr lang="en-US" altLang="zh-CN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35℃</a:t>
            </a:r>
            <a:r>
              <a:rPr lang="zh-CN" altLang="en-US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可露地越冬，</a:t>
            </a:r>
            <a:r>
              <a:rPr lang="en-US" altLang="zh-CN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PH</a:t>
            </a:r>
            <a:r>
              <a:rPr lang="zh-CN" altLang="en-US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值</a:t>
            </a:r>
            <a:r>
              <a:rPr lang="en-US" altLang="zh-CN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6.5-7.5</a:t>
            </a:r>
            <a:r>
              <a:rPr lang="zh-CN" altLang="en-US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的土质均可生长，是不可多得的开花常绿地被。</a:t>
            </a:r>
            <a:r>
              <a:rPr lang="zh-CN" altLang="en-US" b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以无性繁殖为主，亦可播种</a:t>
            </a:r>
            <a:r>
              <a:rPr lang="zh-CN" altLang="en-US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，一年四季均可进行。原产欧洲，用于点缀城市的大型绿 地、广场、公园、街头绿地、庭院绿地和花坛、花境。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77502" y="3507860"/>
            <a:ext cx="8995092" cy="3017484"/>
            <a:chOff x="220378" y="3918418"/>
            <a:chExt cx="8995092" cy="2758842"/>
          </a:xfrm>
        </p:grpSpPr>
        <p:pic>
          <p:nvPicPr>
            <p:cNvPr id="11266" name="Picture 2" descr="F:\网上下载的花卉图\石竹科\2-130H20J229538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0378" y="3942882"/>
              <a:ext cx="1814204" cy="273167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267" name="Picture 3" descr="F:\网上下载的花卉图\石竹科\2-130H20J215962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81165" y="4302151"/>
              <a:ext cx="3834305" cy="215268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268" name="Picture 4" descr="F:\网上下载的花卉图\石竹科\2-130H20J222939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22588" y="3918418"/>
              <a:ext cx="4153094" cy="275884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85752" y="142852"/>
            <a:ext cx="83582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日本石竹</a:t>
            </a:r>
            <a:r>
              <a:rPr lang="en-US" sz="2400" b="1" i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Dianthus </a:t>
            </a:r>
            <a:r>
              <a:rPr lang="en-US" sz="2400" b="1" i="1" dirty="0" err="1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japonicus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 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Thunb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. </a:t>
            </a:r>
            <a:r>
              <a:rPr lang="zh-CN" altLang="en-US" sz="24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石竹科，石竹属</a:t>
            </a:r>
            <a:r>
              <a:rPr lang="en-US" altLang="zh-CN" sz="24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.</a:t>
            </a:r>
            <a:br>
              <a:rPr lang="zh-CN" altLang="en-US" sz="24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</a:br>
            <a:r>
              <a:rPr lang="zh-CN" altLang="en-US" sz="24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       多年生草本，高</a:t>
            </a:r>
            <a:r>
              <a:rPr lang="en-US" altLang="zh-CN" sz="24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20-60</a:t>
            </a:r>
            <a:r>
              <a:rPr lang="zh-CN" altLang="en-US" sz="24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厘米。花果期</a:t>
            </a:r>
            <a:r>
              <a:rPr lang="en-US" altLang="zh-CN" sz="24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6-9</a:t>
            </a:r>
            <a:r>
              <a:rPr lang="zh-CN" altLang="en-US" sz="24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月。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1214414" y="1071546"/>
            <a:ext cx="6215106" cy="2071702"/>
            <a:chOff x="2143108" y="1964724"/>
            <a:chExt cx="6215106" cy="2272342"/>
          </a:xfrm>
        </p:grpSpPr>
        <p:pic>
          <p:nvPicPr>
            <p:cNvPr id="12290" name="Picture 2" descr="F:\网上下载的花卉图\石竹科\2-130H20J124252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357818" y="1964724"/>
              <a:ext cx="3000396" cy="225458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291" name="Picture 3" descr="F:\网上下载的花卉图\石竹科\2-130H20J10U25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43108" y="1982482"/>
              <a:ext cx="3000396" cy="22545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6" name="矩形 5"/>
          <p:cNvSpPr/>
          <p:nvPr/>
        </p:nvSpPr>
        <p:spPr>
          <a:xfrm>
            <a:off x="285752" y="3526697"/>
            <a:ext cx="85725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瞿麦</a:t>
            </a:r>
            <a:r>
              <a:rPr lang="en-US" altLang="en-US" sz="2400" b="1" i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Dianthus </a:t>
            </a:r>
            <a:r>
              <a:rPr lang="en-US" altLang="en-US" sz="2400" b="1" i="1" dirty="0" err="1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superbus</a:t>
            </a:r>
            <a:r>
              <a:rPr lang="en-US" altLang="en-US" sz="24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 L. </a:t>
            </a:r>
            <a:r>
              <a:rPr lang="zh-CN" altLang="en-US" sz="24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石竹科，石竹属</a:t>
            </a:r>
            <a:r>
              <a:rPr lang="en-US" altLang="en-US" sz="24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.</a:t>
            </a:r>
            <a:br>
              <a:rPr lang="en-US" altLang="en-US" sz="24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</a:br>
            <a:r>
              <a:rPr lang="en-US" altLang="en-US" sz="24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       </a:t>
            </a:r>
            <a:r>
              <a:rPr lang="zh-CN" altLang="en-US" sz="24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多年生草本，高</a:t>
            </a:r>
            <a:r>
              <a:rPr lang="en-US" altLang="zh-CN" sz="24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50-60</a:t>
            </a:r>
            <a:r>
              <a:rPr lang="zh-CN" altLang="en-US" sz="24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厘米花期</a:t>
            </a:r>
            <a:r>
              <a:rPr lang="en-US" altLang="zh-CN" sz="24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6-9</a:t>
            </a:r>
            <a:r>
              <a:rPr lang="zh-CN" altLang="en-US" sz="24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月，果期</a:t>
            </a:r>
            <a:r>
              <a:rPr lang="en-US" altLang="zh-CN" sz="24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8-10</a:t>
            </a:r>
            <a:r>
              <a:rPr lang="zh-CN" altLang="en-US" sz="24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月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357158" y="4429132"/>
            <a:ext cx="8358246" cy="2286016"/>
            <a:chOff x="285720" y="4663284"/>
            <a:chExt cx="8358246" cy="2448707"/>
          </a:xfrm>
        </p:grpSpPr>
        <p:pic>
          <p:nvPicPr>
            <p:cNvPr id="1026" name="Picture 2" descr="F:\网上下载的花卉图\石竹科\2-130H20J355925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V="1">
              <a:off x="2714612" y="4663284"/>
              <a:ext cx="3632958" cy="242889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27" name="Picture 3" descr="F:\网上下载的花卉图\石竹科\2-130H20J44MI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16200000">
              <a:off x="6526638" y="4994664"/>
              <a:ext cx="2448707" cy="178594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28" name="Picture 4" descr="F:\网上下载的花卉图\石竹科\2-130H20J414G6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85720" y="4674932"/>
              <a:ext cx="1857388" cy="241724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79512" y="0"/>
            <a:ext cx="8750206" cy="4070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14.</a:t>
            </a:r>
            <a:r>
              <a:rPr lang="zh-CN" altLang="en-US" sz="2800" b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香石竹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Dianthus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caryophyllus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L.</a:t>
            </a:r>
            <a:r>
              <a:rPr lang="zh-CN" altLang="en-US" sz="24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石竹科，石竹属</a:t>
            </a:r>
            <a:br>
              <a:rPr lang="en-US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</a:b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     </a:t>
            </a:r>
            <a:r>
              <a:rPr lang="zh-CN" altLang="en-US" sz="16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又名：康乃馨、麝香石竹、狮头石竹、大花石竹、荷兰石竹。多年生半木质草本，高</a:t>
            </a:r>
            <a:r>
              <a:rPr lang="en-US" altLang="zh-CN" sz="16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40-70</a:t>
            </a:r>
            <a:r>
              <a:rPr lang="zh-CN" altLang="en-US" sz="16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厘米，全株无毛，粉绿色。茎丛生，直立，基部木质化，上部稀疏分枝。叶片线状披针形，长</a:t>
            </a:r>
            <a:r>
              <a:rPr lang="en-US" altLang="zh-CN" sz="16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4-14</a:t>
            </a:r>
            <a:r>
              <a:rPr lang="zh-CN" altLang="en-US" sz="16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厘米，宽</a:t>
            </a:r>
            <a:r>
              <a:rPr lang="en-US" altLang="zh-CN" sz="16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2-4</a:t>
            </a:r>
            <a:r>
              <a:rPr lang="zh-CN" altLang="en-US" sz="16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毫米，顶端长渐尖，基部稍成短鞘，中脉明显，上面下凹，下面稍凸起。花常单生枝端，有时</a:t>
            </a:r>
            <a:r>
              <a:rPr lang="en-US" altLang="zh-CN" sz="16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2</a:t>
            </a:r>
            <a:r>
              <a:rPr lang="zh-CN" altLang="en-US" sz="16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或</a:t>
            </a:r>
            <a:r>
              <a:rPr lang="en-US" altLang="zh-CN" sz="16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3</a:t>
            </a:r>
            <a:r>
              <a:rPr lang="zh-CN" altLang="en-US" sz="16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朵，有香气，粉红、紫红或白色；大花型及散枝型，露地型、温室型。</a:t>
            </a:r>
            <a:r>
              <a:rPr lang="zh-CN" altLang="en-US" sz="1600" b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花期</a:t>
            </a:r>
            <a:r>
              <a:rPr lang="en-US" altLang="zh-CN" sz="1600" b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5-10</a:t>
            </a:r>
            <a:r>
              <a:rPr lang="zh-CN" altLang="en-US" sz="16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月，果期</a:t>
            </a:r>
            <a:r>
              <a:rPr lang="en-US" altLang="zh-CN" sz="16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8-9</a:t>
            </a:r>
            <a:r>
              <a:rPr lang="zh-CN" altLang="en-US" sz="16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月。</a:t>
            </a:r>
            <a:r>
              <a:rPr lang="zh-CN" altLang="en-US" sz="1600" b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在温室里几乎可以连续不断开花，</a:t>
            </a:r>
            <a:r>
              <a:rPr lang="zh-CN" altLang="en-US" sz="16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属中日照植物，喜阳光充足。除育苗期和盛花期外，无须担心强光为害，且借助辅助光可增加花冠直径和花色鲜艳度。喜凉爽，不耐炎热，可忍受一定程度的低温。若夏季气温高于</a:t>
            </a:r>
            <a:r>
              <a:rPr lang="en-US" altLang="zh-CN" sz="16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35℃</a:t>
            </a:r>
            <a:r>
              <a:rPr lang="zh-CN" altLang="en-US" sz="16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，冬季低于</a:t>
            </a:r>
            <a:r>
              <a:rPr lang="en-US" altLang="zh-CN" sz="16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9℃</a:t>
            </a:r>
            <a:r>
              <a:rPr lang="zh-CN" altLang="en-US" sz="16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，生长均十分缓慢甚至停止，喜疏松透水富含腐殖质的土壤，耐弱碱、忌连作。</a:t>
            </a:r>
            <a:r>
              <a:rPr lang="zh-CN" altLang="en-US" sz="1600" b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扦插、组培及播种繁殖</a:t>
            </a:r>
            <a:r>
              <a:rPr lang="zh-CN" altLang="en-US" sz="16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。</a:t>
            </a:r>
          </a:p>
          <a:p>
            <a:pPr>
              <a:lnSpc>
                <a:spcPct val="125000"/>
              </a:lnSpc>
            </a:pPr>
            <a:r>
              <a:rPr lang="zh-CN" altLang="en-US" sz="16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原产欧亚温带，我国栽培广泛，多为园艺种。</a:t>
            </a:r>
            <a:endParaRPr lang="en-US" altLang="zh-CN" sz="1600" b="1" dirty="0">
              <a:solidFill>
                <a:srgbClr val="0000CC"/>
              </a:solidFill>
              <a:latin typeface="Times New Roman" pitchFamily="18" charset="0"/>
              <a:ea typeface="华文楷体" pitchFamily="2" charset="-122"/>
              <a:cs typeface="Times New Roman" pitchFamily="18" charset="0"/>
            </a:endParaRPr>
          </a:p>
          <a:p>
            <a:pPr>
              <a:lnSpc>
                <a:spcPct val="125000"/>
              </a:lnSpc>
            </a:pPr>
            <a:r>
              <a:rPr lang="zh-CN" altLang="en-US" sz="16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著名的鲜切花，也可盆栽、提取香料。</a:t>
            </a:r>
            <a:br>
              <a:rPr lang="zh-CN" altLang="en-US" sz="1600" dirty="0"/>
            </a:br>
            <a:endParaRPr lang="zh-CN" altLang="en-US" sz="1600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9A065934-A3B5-4266-AD49-C653C11C8410}"/>
              </a:ext>
            </a:extLst>
          </p:cNvPr>
          <p:cNvGrpSpPr/>
          <p:nvPr/>
        </p:nvGrpSpPr>
        <p:grpSpPr>
          <a:xfrm>
            <a:off x="-5423" y="3126181"/>
            <a:ext cx="8966884" cy="3710330"/>
            <a:chOff x="-5423" y="3126181"/>
            <a:chExt cx="8966884" cy="3710330"/>
          </a:xfrm>
        </p:grpSpPr>
        <p:grpSp>
          <p:nvGrpSpPr>
            <p:cNvPr id="8" name="组合 7"/>
            <p:cNvGrpSpPr/>
            <p:nvPr/>
          </p:nvGrpSpPr>
          <p:grpSpPr>
            <a:xfrm>
              <a:off x="-5423" y="3645024"/>
              <a:ext cx="5888171" cy="3191487"/>
              <a:chOff x="273108" y="3695834"/>
              <a:chExt cx="5888171" cy="3191487"/>
            </a:xfrm>
          </p:grpSpPr>
          <p:pic>
            <p:nvPicPr>
              <p:cNvPr id="14338" name="Picture 2" descr="F:\网上下载的花卉图\石竹科\2-130H20IS1612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73108" y="4601298"/>
                <a:ext cx="3048030" cy="2286023"/>
              </a:xfrm>
              <a:prstGeom prst="ellipse">
                <a:avLst/>
              </a:prstGeom>
              <a:ln w="19050" cap="rnd">
                <a:solidFill>
                  <a:srgbClr val="333333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  <p:pic>
            <p:nvPicPr>
              <p:cNvPr id="14340" name="Picture 4" descr="F:\网上下载的花卉图\石竹科\2-130H20IR4604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113258" y="3695834"/>
                <a:ext cx="3048021" cy="2286016"/>
              </a:xfrm>
              <a:prstGeom prst="ellipse">
                <a:avLst/>
              </a:prstGeom>
              <a:ln w="19050" cap="rnd">
                <a:solidFill>
                  <a:srgbClr val="333333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</p:grp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D680F88D-6E44-4E8C-8066-9D1B7941E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13431" y="3126181"/>
              <a:ext cx="3048030" cy="364934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428860" y="214290"/>
            <a:ext cx="3286148" cy="71438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楷体_GB2312" pitchFamily="49" charset="-122"/>
                <a:cs typeface="+mj-cs"/>
              </a:rPr>
              <a:t>三、代表种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楷体_GB2312" pitchFamily="49" charset="-122"/>
              <a:cs typeface="+mj-cs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214282" y="1071546"/>
            <a:ext cx="8715436" cy="5472413"/>
            <a:chOff x="214282" y="1071546"/>
            <a:chExt cx="8715436" cy="5472413"/>
          </a:xfrm>
        </p:grpSpPr>
        <p:sp>
          <p:nvSpPr>
            <p:cNvPr id="2" name="Rectangle 3"/>
            <p:cNvSpPr txBox="1">
              <a:spLocks noChangeArrowheads="1"/>
            </p:cNvSpPr>
            <p:nvPr/>
          </p:nvSpPr>
          <p:spPr>
            <a:xfrm>
              <a:off x="285720" y="1071546"/>
              <a:ext cx="8429684" cy="1071570"/>
            </a:xfrm>
            <a:prstGeom prst="rect">
              <a:avLst/>
            </a:prstGeom>
          </p:spPr>
          <p:txBody>
            <a:bodyPr/>
            <a:lstStyle/>
            <a:p>
              <a:pPr marL="342900" marR="0" lvl="0" indent="-342900" algn="l" defTabSz="914400" rtl="0" eaLnBrk="1" fontAlgn="auto" latinLnBrk="0" hangingPunct="1">
                <a:lnSpc>
                  <a:spcPct val="5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华文楷体" pitchFamily="2" charset="-122"/>
                  <a:ea typeface="华文楷体" pitchFamily="2" charset="-122"/>
                </a:rPr>
                <a:t>3.1  </a:t>
              </a: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华文楷体" pitchFamily="2" charset="-122"/>
                  <a:ea typeface="华文楷体" pitchFamily="2" charset="-122"/>
                </a:rPr>
                <a:t>一年生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华文楷体" pitchFamily="2" charset="-122"/>
                  <a:ea typeface="华文楷体" pitchFamily="2" charset="-122"/>
                </a:rPr>
                <a:t>:</a:t>
              </a:r>
              <a:endPara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楷体" pitchFamily="2" charset="-122"/>
                <a:ea typeface="华文楷体" pitchFamily="2" charset="-122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5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华文楷体" pitchFamily="2" charset="-122"/>
                  <a:ea typeface="华文楷体" pitchFamily="2" charset="-122"/>
                </a:rPr>
                <a:t>     </a:t>
              </a: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华文楷体" pitchFamily="2" charset="-122"/>
                <a:ea typeface="华文楷体" pitchFamily="2" charset="-122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5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华文楷体" pitchFamily="2" charset="-122"/>
                  <a:ea typeface="华文楷体" pitchFamily="2" charset="-122"/>
                </a:rPr>
                <a:t>      鸡冠花                      百日草                      万寿菊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黑体" pitchFamily="2" charset="-122"/>
                <a:cs typeface="+mn-cs"/>
              </a:endParaRPr>
            </a:p>
          </p:txBody>
        </p:sp>
        <p:pic>
          <p:nvPicPr>
            <p:cNvPr id="7" name="Picture 5" descr="C:\Documents and Settings\Administrator\桌面\新建文件夹\mmexport1468588004064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4282" y="2121071"/>
              <a:ext cx="2714644" cy="180799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" name="Picture 6" descr="C:\Documents and Settings\Administrator\桌面\新建文件夹\mmexport1468587976442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4282" y="4071942"/>
              <a:ext cx="2714644" cy="247201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" name="Picture 2" descr="200572015123283844"/>
            <p:cNvPicPr>
              <a:picLocks noChangeAspect="1" noChangeArrowheads="1"/>
            </p:cNvPicPr>
            <p:nvPr/>
          </p:nvPicPr>
          <p:blipFill>
            <a:blip r:embed="rId4" cstate="print">
              <a:lum contrast="18000"/>
            </a:blip>
            <a:srcRect/>
            <a:stretch>
              <a:fillRect/>
            </a:stretch>
          </p:blipFill>
          <p:spPr bwMode="auto">
            <a:xfrm>
              <a:off x="3139839" y="2071678"/>
              <a:ext cx="2860921" cy="207170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" name="Picture 2" descr="pm_jinia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lum bright="-6000"/>
            </a:blip>
            <a:srcRect/>
            <a:stretch>
              <a:fillRect/>
            </a:stretch>
          </p:blipFill>
          <p:spPr bwMode="auto">
            <a:xfrm>
              <a:off x="3143240" y="4429132"/>
              <a:ext cx="2857520" cy="207170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1" name="Picture 11" descr="pic02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215075" y="4464134"/>
              <a:ext cx="2714643" cy="20367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Picture 2" descr="DSCN4299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215074" y="2107397"/>
              <a:ext cx="2714644" cy="203598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285720" y="196431"/>
            <a:ext cx="8564594" cy="6447279"/>
            <a:chOff x="285720" y="196431"/>
            <a:chExt cx="8564594" cy="6447279"/>
          </a:xfrm>
        </p:grpSpPr>
        <p:pic>
          <p:nvPicPr>
            <p:cNvPr id="2" name="Picture 3" descr="F:\网上下载的花卉图\石竹科\707325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500430" y="2428868"/>
              <a:ext cx="2714644" cy="210101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Picture 10" descr="F:\网上下载的花卉图\石竹科\t01e20849ab47418788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0502" y="2428868"/>
              <a:ext cx="2709862" cy="211286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Picture 4" descr="F:\网上下载的花卉图\石竹科\8759743_145542496150_2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00430" y="214290"/>
              <a:ext cx="2714644" cy="203598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Picture 3" descr="F:\网上下载的花卉图\石竹科\t01f81c2da16e99b5d0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85720" y="4697426"/>
              <a:ext cx="2928958" cy="19462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Picture 4" descr="F:\网上下载的花卉图\石竹科\t013f896d0c82410b4c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686565" y="2500306"/>
              <a:ext cx="2100277" cy="207170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5" descr="F:\网上下载的花卉图\石竹科\t016fecc90e24628d55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85720" y="196431"/>
              <a:ext cx="2690831" cy="201812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Picture 7" descr="F:\网上下载的花卉图\石竹科\t0102df88b34fff081f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715140" y="214290"/>
              <a:ext cx="2071702" cy="207170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Picture 11" descr="F:\网上下载的花卉图\石竹科\t0177977e5a43eeef8a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357950" y="4714884"/>
              <a:ext cx="2492364" cy="186927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4" name="Picture 12" descr="F:\网上下载的花卉图\石竹科\t012101862527faded9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428992" y="4714908"/>
            <a:ext cx="2714644" cy="19288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79512" y="44624"/>
            <a:ext cx="8786874" cy="5865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800" b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  <a:cs typeface="Times New Roman" pitchFamily="18" charset="0"/>
              </a:rPr>
              <a:t>15. </a:t>
            </a:r>
            <a:r>
              <a:rPr lang="zh-CN" altLang="en-US" sz="2800" b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虞美人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Papaver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rhoeas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L. </a:t>
            </a:r>
            <a:r>
              <a:rPr lang="zh-CN" altLang="en-US" sz="2000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  <a:cs typeface="Times New Roman" pitchFamily="18" charset="0"/>
              </a:rPr>
              <a:t>罂粟科</a:t>
            </a:r>
            <a:r>
              <a:rPr lang="en-US" altLang="zh-CN" sz="2000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  <a:cs typeface="Times New Roman" pitchFamily="18" charset="0"/>
              </a:rPr>
              <a:t>,</a:t>
            </a:r>
            <a:r>
              <a:rPr lang="zh-CN" altLang="en-US" sz="2000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  <a:cs typeface="Times New Roman" pitchFamily="18" charset="0"/>
              </a:rPr>
              <a:t>罂粟属</a:t>
            </a:r>
            <a:br>
              <a:rPr lang="zh-CN" altLang="en-US" sz="2000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  <a:cs typeface="Times New Roman" pitchFamily="18" charset="0"/>
              </a:rPr>
            </a:br>
            <a:r>
              <a:rPr lang="zh-CN" altLang="en-US" sz="2000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  <a:cs typeface="Times New Roman" pitchFamily="18" charset="0"/>
              </a:rPr>
              <a:t>      </a:t>
            </a:r>
            <a:r>
              <a:rPr lang="zh-CN" altLang="en-US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  <a:cs typeface="Times New Roman" pitchFamily="18" charset="0"/>
              </a:rPr>
              <a:t>又名丽春花、赛牡丹、蝴蝶满园春。一年生草本，全体被伸展的刚毛，茎直立，高</a:t>
            </a:r>
            <a:r>
              <a:rPr lang="en-US" altLang="zh-CN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  <a:cs typeface="Times New Roman" pitchFamily="18" charset="0"/>
              </a:rPr>
              <a:t>25-90</a:t>
            </a:r>
            <a:r>
              <a:rPr lang="zh-CN" altLang="en-US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  <a:cs typeface="Times New Roman" pitchFamily="18" charset="0"/>
              </a:rPr>
              <a:t>厘米，具分枝。叶互生，叶片轮廓披针形或狭卵形，羽状分裂，下部全裂，叶脉在背面突起，在表面略凹；下部叶具柄，上部叶无柄。花单生于茎和分枝顶端；花梗长</a:t>
            </a:r>
            <a:r>
              <a:rPr lang="en-US" altLang="zh-CN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  <a:cs typeface="Times New Roman" pitchFamily="18" charset="0"/>
              </a:rPr>
              <a:t>10-15</a:t>
            </a:r>
            <a:r>
              <a:rPr lang="zh-CN" altLang="en-US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  <a:cs typeface="Times New Roman" pitchFamily="18" charset="0"/>
              </a:rPr>
              <a:t>厘米，被淡黄色平展的刚毛。花蕾倒卵形下垂；花瓣</a:t>
            </a:r>
            <a:r>
              <a:rPr lang="en-US" altLang="zh-CN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  <a:cs typeface="Times New Roman" pitchFamily="18" charset="0"/>
              </a:rPr>
              <a:t>4,</a:t>
            </a:r>
            <a:r>
              <a:rPr lang="zh-CN" altLang="en-US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  <a:cs typeface="Times New Roman" pitchFamily="18" charset="0"/>
              </a:rPr>
              <a:t>近圆形，紫红色、深紫红色、黄色；</a:t>
            </a:r>
            <a:r>
              <a:rPr lang="zh-CN" altLang="en-US" b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  <a:cs typeface="Times New Roman" pitchFamily="18" charset="0"/>
              </a:rPr>
              <a:t>花果期</a:t>
            </a:r>
            <a:r>
              <a:rPr lang="en-US" altLang="zh-CN" b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  <a:cs typeface="Times New Roman" pitchFamily="18" charset="0"/>
              </a:rPr>
              <a:t>3-8</a:t>
            </a:r>
            <a:r>
              <a:rPr lang="zh-CN" altLang="en-US" b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  <a:cs typeface="Times New Roman" pitchFamily="18" charset="0"/>
              </a:rPr>
              <a:t>月</a:t>
            </a:r>
            <a:r>
              <a:rPr lang="zh-CN" altLang="en-US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  <a:cs typeface="Times New Roman" pitchFamily="18" charset="0"/>
              </a:rPr>
              <a:t>。</a:t>
            </a:r>
            <a:r>
              <a:rPr lang="zh-CN" altLang="en-US" b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  <a:cs typeface="Times New Roman" pitchFamily="18" charset="0"/>
              </a:rPr>
              <a:t>适宜在庭院中丛植，也可以盆栽观赏</a:t>
            </a:r>
            <a:r>
              <a:rPr lang="zh-CN" altLang="en-US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  <a:cs typeface="Times New Roman" pitchFamily="18" charset="0"/>
              </a:rPr>
              <a:t>。原产于欧洲和亚洲温带地区</a:t>
            </a:r>
            <a:r>
              <a:rPr lang="en-US" altLang="zh-CN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  <a:cs typeface="Times New Roman" pitchFamily="18" charset="0"/>
              </a:rPr>
              <a:t>,</a:t>
            </a:r>
            <a:r>
              <a:rPr lang="zh-CN" altLang="en-US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  <a:cs typeface="Times New Roman" pitchFamily="18" charset="0"/>
              </a:rPr>
              <a:t>喜温暖、阳光充足、通风良好的气候条件，在疏松、肥沃、排水良好的沙壤土上生长良好，须根少，不耐移植。忌高湿、炎热，能自播繁衍。多采用</a:t>
            </a:r>
            <a:r>
              <a:rPr lang="zh-CN" altLang="en-US" b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  <a:cs typeface="Times New Roman" pitchFamily="18" charset="0"/>
              </a:rPr>
              <a:t>播种繁殖</a:t>
            </a:r>
            <a:r>
              <a:rPr lang="zh-CN" altLang="en-US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  <a:cs typeface="Times New Roman" pitchFamily="18" charset="0"/>
              </a:rPr>
              <a:t>。</a:t>
            </a:r>
            <a:r>
              <a:rPr lang="zh-CN" altLang="en-US" b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  <a:cs typeface="Times New Roman" pitchFamily="18" charset="0"/>
              </a:rPr>
              <a:t>不耐移植</a:t>
            </a:r>
            <a:r>
              <a:rPr lang="zh-CN" altLang="en-US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  <a:cs typeface="Times New Roman" pitchFamily="18" charset="0"/>
              </a:rPr>
              <a:t>，</a:t>
            </a:r>
            <a:r>
              <a:rPr lang="zh-CN" altLang="en-US" b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  <a:cs typeface="Times New Roman" pitchFamily="18" charset="0"/>
              </a:rPr>
              <a:t>应用直播</a:t>
            </a:r>
            <a:r>
              <a:rPr lang="zh-CN" altLang="en-US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  <a:cs typeface="Times New Roman" pitchFamily="18" charset="0"/>
              </a:rPr>
              <a:t>，供园林布置时，用营养钵或小纸盆育苗，带盆移植，否则很难成活或生长不良。播种期东北地区较寒冷，土壤解冻后，作畦直播；华北地区多于初冬时直播，以促使其在春季尽早萌动。</a:t>
            </a:r>
            <a:r>
              <a:rPr lang="zh-CN" altLang="en-US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虞美人喜充足的日光照射，每天日照时数不应少于</a:t>
            </a:r>
            <a:r>
              <a:rPr lang="en-US" altLang="zh-CN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4</a:t>
            </a:r>
            <a:r>
              <a:rPr lang="zh-CN" altLang="en-US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小时，否则植株生长瘦弱，花色暗淡。在</a:t>
            </a:r>
            <a:r>
              <a:rPr lang="en-US" altLang="zh-CN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12</a:t>
            </a:r>
            <a:r>
              <a:rPr lang="zh-CN" altLang="en-US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～</a:t>
            </a:r>
            <a:r>
              <a:rPr lang="en-US" altLang="zh-CN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20 ℃</a:t>
            </a:r>
            <a:r>
              <a:rPr lang="zh-CN" altLang="en-US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的温度范围内生长良好，进入夏季后随着气温的升高，其生长势越来越弱，最后枯黄死亡。</a:t>
            </a:r>
            <a:r>
              <a:rPr lang="zh-CN" altLang="en-US" b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  <a:cs typeface="Times New Roman" pitchFamily="18" charset="0"/>
              </a:rPr>
              <a:t>花坛、花境及在庭院中丛植及盆栽观赏</a:t>
            </a:r>
            <a:r>
              <a:rPr lang="zh-CN" altLang="en-US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。 </a:t>
            </a:r>
            <a:br>
              <a:rPr lang="zh-CN" altLang="en-US" sz="2000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  <a:cs typeface="Times New Roman" pitchFamily="18" charset="0"/>
              </a:rPr>
            </a:br>
            <a:br>
              <a:rPr lang="zh-CN" altLang="en-US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</a:br>
            <a:endParaRPr lang="zh-CN" altLang="en-US" sz="2000" b="1" dirty="0">
              <a:solidFill>
                <a:srgbClr val="0000CC"/>
              </a:solidFill>
              <a:latin typeface="Times New Roman" pitchFamily="18" charset="0"/>
              <a:ea typeface="华文楷体" pitchFamily="2" charset="-122"/>
              <a:cs typeface="Times New Roman" pitchFamily="18" charset="0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66C41E6-1419-4CCE-AB67-7580E7705A7A}"/>
              </a:ext>
            </a:extLst>
          </p:cNvPr>
          <p:cNvGrpSpPr/>
          <p:nvPr/>
        </p:nvGrpSpPr>
        <p:grpSpPr>
          <a:xfrm>
            <a:off x="323528" y="4749582"/>
            <a:ext cx="8509530" cy="2248825"/>
            <a:chOff x="323528" y="4749582"/>
            <a:chExt cx="8509530" cy="2248825"/>
          </a:xfrm>
        </p:grpSpPr>
        <p:pic>
          <p:nvPicPr>
            <p:cNvPr id="8" name="Picture 7" descr="F:\网上下载的花卉图\罂粟科\2-131029140R5115.JPG">
              <a:extLst>
                <a:ext uri="{FF2B5EF4-FFF2-40B4-BE49-F238E27FC236}">
                  <a16:creationId xmlns:a16="http://schemas.microsoft.com/office/drawing/2014/main" id="{2F3278E9-A36D-4A16-9767-4E7611807C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054259" y="4817652"/>
              <a:ext cx="2778799" cy="194000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Picture 5" descr="F:\网上下载的花卉图\罂粟科\16124.jpg">
              <a:extLst>
                <a:ext uri="{FF2B5EF4-FFF2-40B4-BE49-F238E27FC236}">
                  <a16:creationId xmlns:a16="http://schemas.microsoft.com/office/drawing/2014/main" id="{99DA80DF-7389-4C7B-98D2-8EA3BED94C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3528" y="5169731"/>
              <a:ext cx="2071982" cy="16316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8" descr="F:\网上下载的花卉图\罂粟科\2-131029140S1R3.JPG">
              <a:extLst>
                <a:ext uri="{FF2B5EF4-FFF2-40B4-BE49-F238E27FC236}">
                  <a16:creationId xmlns:a16="http://schemas.microsoft.com/office/drawing/2014/main" id="{E81A92E9-9737-41AE-AC7A-551E300752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699792" y="4749582"/>
              <a:ext cx="3221139" cy="2248825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F:\网上下载的花卉图\罂粟科\2-131029140T25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1361" y="4044562"/>
            <a:ext cx="3835145" cy="2677103"/>
          </a:xfrm>
          <a:prstGeom prst="rect">
            <a:avLst/>
          </a:prstGeom>
          <a:noFill/>
        </p:spPr>
      </p:pic>
      <p:pic>
        <p:nvPicPr>
          <p:cNvPr id="1028" name="Picture 4" descr="F:\网上下载的花卉图\罂粟科\2-131029140UK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8645" y="3068959"/>
            <a:ext cx="5483644" cy="36427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6E30D98-A300-40B2-84A0-090BCA2356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8757" y="136335"/>
            <a:ext cx="3091922" cy="3908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8" descr="F:\网上下载的花卉图\罂粟科\2-13102914100O55.JPG">
            <a:extLst>
              <a:ext uri="{FF2B5EF4-FFF2-40B4-BE49-F238E27FC236}">
                <a16:creationId xmlns:a16="http://schemas.microsoft.com/office/drawing/2014/main" id="{0762C3FB-9C1D-4D04-A23B-FCA199437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27850" y="130002"/>
            <a:ext cx="2045080" cy="2794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5310D1B-6A4E-418C-92E5-B104EFA4C3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36335"/>
            <a:ext cx="3937117" cy="26642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14282" y="285728"/>
            <a:ext cx="878687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16. </a:t>
            </a:r>
            <a:r>
              <a:rPr lang="zh-CN" altLang="en-US" sz="2400" b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花菱草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Eschscholzia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californica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Cham.</a:t>
            </a:r>
            <a:r>
              <a:rPr lang="zh-CN" altLang="en-US" sz="2400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：</a:t>
            </a:r>
            <a:r>
              <a:rPr lang="zh-CN" altLang="en-US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罂粟科，花菱草属</a:t>
            </a:r>
            <a:br>
              <a:rPr lang="zh-CN" altLang="en-US" sz="24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</a:br>
            <a:r>
              <a:rPr lang="zh-CN" altLang="en-US" sz="24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     </a:t>
            </a:r>
            <a:r>
              <a:rPr lang="zh-CN" altLang="en-US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也称作加州罂粟，多年生草本作一二年生栽培，无毛，植株带蓝灰色。茎直立，高</a:t>
            </a:r>
            <a:r>
              <a:rPr lang="en-US" altLang="zh-CN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30-60</a:t>
            </a:r>
            <a:r>
              <a:rPr lang="zh-CN" altLang="en-US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厘米，花单生于茎和分枝顶端；花梗长</a:t>
            </a:r>
            <a:r>
              <a:rPr lang="en-US" altLang="zh-CN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5-15</a:t>
            </a:r>
            <a:r>
              <a:rPr lang="zh-CN" altLang="en-US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厘米，花托凹陷，漏斗状或近管状，长</a:t>
            </a:r>
            <a:r>
              <a:rPr lang="en-US" altLang="zh-CN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3-4</a:t>
            </a:r>
            <a:r>
              <a:rPr lang="zh-CN" altLang="en-US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毫米，花开后成杯状，边缘波状反折，花瓣</a:t>
            </a:r>
            <a:r>
              <a:rPr lang="en-US" altLang="zh-CN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4</a:t>
            </a:r>
            <a:r>
              <a:rPr lang="zh-CN" altLang="en-US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，三角状扇形，长</a:t>
            </a:r>
            <a:r>
              <a:rPr lang="en-US" altLang="zh-CN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2.5-3</a:t>
            </a:r>
            <a:r>
              <a:rPr lang="zh-CN" altLang="en-US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厘米，基部具橙黄色斑点；雄蕊多数，约</a:t>
            </a:r>
            <a:r>
              <a:rPr lang="en-US" altLang="zh-CN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40</a:t>
            </a:r>
            <a:r>
              <a:rPr lang="zh-CN" altLang="en-US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枚以上，花丝丝状，基部加宽。</a:t>
            </a:r>
            <a:r>
              <a:rPr lang="zh-CN" altLang="en-US" sz="2000" b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花期</a:t>
            </a:r>
            <a:r>
              <a:rPr lang="en-US" altLang="zh-CN" sz="2000" b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4-8</a:t>
            </a:r>
            <a:r>
              <a:rPr lang="zh-CN" altLang="en-US" sz="2000" b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月，</a:t>
            </a:r>
            <a:r>
              <a:rPr lang="zh-CN" altLang="en-US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果期</a:t>
            </a:r>
            <a:r>
              <a:rPr lang="en-US" altLang="zh-CN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6-9</a:t>
            </a:r>
            <a:r>
              <a:rPr lang="zh-CN" altLang="en-US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月。</a:t>
            </a:r>
            <a:r>
              <a:rPr lang="zh-CN" altLang="en-US" sz="2000" b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采用播种繁殖，也有扦插</a:t>
            </a:r>
            <a:r>
              <a:rPr lang="zh-CN" altLang="en-US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，美国加利福尼亚州，耐寒力较强，喜冷凉干燥气候、不耐湿热，炎热的夏季处于半休眠状态，常枯死，秋后再萌发。</a:t>
            </a:r>
            <a:r>
              <a:rPr lang="zh-CN" altLang="en-US" sz="2000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  <a:cs typeface="Times New Roman" pitchFamily="18" charset="0"/>
              </a:rPr>
              <a:t>花境及在庭院中丛植</a:t>
            </a:r>
            <a:r>
              <a:rPr lang="zh-CN" altLang="en-US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观赏。</a:t>
            </a:r>
            <a:endParaRPr lang="en-US" altLang="en-US" sz="2000" b="1" dirty="0">
              <a:solidFill>
                <a:srgbClr val="0000CC"/>
              </a:solidFill>
              <a:latin typeface="Times New Roman" pitchFamily="18" charset="0"/>
              <a:ea typeface="华文楷体" pitchFamily="2" charset="-122"/>
              <a:cs typeface="Times New Roman" pitchFamily="18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22723" y="3455828"/>
            <a:ext cx="9049871" cy="3294042"/>
            <a:chOff x="22723" y="3143248"/>
            <a:chExt cx="9049871" cy="3606621"/>
          </a:xfrm>
        </p:grpSpPr>
        <p:pic>
          <p:nvPicPr>
            <p:cNvPr id="5" name="Picture 5" descr="F:\网上下载的花卉图\罂粟科花菱草\2-131029140043547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643274" y="3143248"/>
              <a:ext cx="5429320" cy="3606621"/>
            </a:xfrm>
            <a:prstGeom prst="ellipse">
              <a:avLst/>
            </a:prstGeom>
            <a:ln w="127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1" name="Picture 4" descr="F:\网上下载的花卉图\罂粟科花菱草\2-1310291400313X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9968018">
              <a:off x="22723" y="3816544"/>
              <a:ext cx="3733443" cy="2786082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142844" y="71414"/>
            <a:ext cx="8929750" cy="6679454"/>
            <a:chOff x="142844" y="71414"/>
            <a:chExt cx="8929750" cy="6679454"/>
          </a:xfrm>
        </p:grpSpPr>
        <p:pic>
          <p:nvPicPr>
            <p:cNvPr id="2051" name="Picture 3" descr="F:\网上下载的花卉图\罂粟科花菱草\t01433091c82b3c43e1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2844" y="3107530"/>
              <a:ext cx="4857784" cy="364333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2" name="Picture 8" descr="F:\网上下载的花卉图\罂粟科花菱草\t01f8957356f13e9e19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56834" y="71414"/>
              <a:ext cx="4415760" cy="307183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074" name="Picture 2" descr="F:\网上下载的花卉图\罂粟科\2-131029140050541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857884" y="3071810"/>
              <a:ext cx="2428892" cy="365374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Picture 9" descr="F:\网上下载的花卉图\罂粟科花菱草\t016b6ed521c8f75630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85719" y="214290"/>
              <a:ext cx="4389727" cy="2928958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195513" y="692150"/>
            <a:ext cx="5329237" cy="7969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800" b="1" i="1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ea typeface="+mj-ea"/>
              <a:cs typeface="+mj-cs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51520" y="44624"/>
            <a:ext cx="8424936" cy="1475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en-US" altLang="zh-CN" sz="24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17. </a:t>
            </a:r>
            <a:r>
              <a:rPr lang="zh-CN" altLang="en-US" sz="24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紫茉莉  </a:t>
            </a:r>
            <a:r>
              <a:rPr lang="en-US" altLang="zh-CN" sz="2400" b="1" i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Mirabilis </a:t>
            </a:r>
            <a:r>
              <a:rPr lang="en-US" altLang="zh-CN" sz="2400" b="1" i="1" dirty="0" err="1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jalapa</a:t>
            </a:r>
            <a:r>
              <a:rPr lang="en-US" altLang="zh-CN" sz="2400" b="1" i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</a:t>
            </a:r>
            <a:r>
              <a:rPr lang="en-US" sz="2400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altLang="zh-CN" sz="2400" b="1" i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</a:t>
            </a:r>
            <a:r>
              <a:rPr lang="zh-CN" altLang="en-US" sz="24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紫茉莉科，紫茉莉属。</a:t>
            </a:r>
          </a:p>
          <a:p>
            <a:pPr>
              <a:lnSpc>
                <a:spcPct val="125000"/>
              </a:lnSpc>
            </a:pPr>
            <a:r>
              <a:rPr lang="zh-CN" altLang="en-US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       一年生草本，根肥粗，倒圆锥形，花期</a:t>
            </a:r>
            <a:r>
              <a:rPr lang="en-US" altLang="zh-CN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6-10</a:t>
            </a:r>
            <a:r>
              <a:rPr lang="zh-CN" altLang="en-US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月，果期</a:t>
            </a:r>
            <a:r>
              <a:rPr lang="en-US" altLang="zh-CN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8-11</a:t>
            </a:r>
            <a:r>
              <a:rPr lang="zh-CN" altLang="en-US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月。紫茉莉可春播繁衍，也能自播繁衍。根、叶可供药用，有清热解毒、活血调经和滋补的功效。种子白粉可去面部癍痣粉刺等。</a:t>
            </a:r>
          </a:p>
        </p:txBody>
      </p:sp>
      <p:grpSp>
        <p:nvGrpSpPr>
          <p:cNvPr id="16" name="组合 15"/>
          <p:cNvGrpSpPr/>
          <p:nvPr/>
        </p:nvGrpSpPr>
        <p:grpSpPr>
          <a:xfrm>
            <a:off x="251520" y="1499506"/>
            <a:ext cx="8606760" cy="5241862"/>
            <a:chOff x="251520" y="1499506"/>
            <a:chExt cx="8606760" cy="5241862"/>
          </a:xfrm>
        </p:grpSpPr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51520" y="3645024"/>
              <a:ext cx="4968552" cy="3096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2" name="组合 11"/>
            <p:cNvGrpSpPr/>
            <p:nvPr/>
          </p:nvGrpSpPr>
          <p:grpSpPr>
            <a:xfrm>
              <a:off x="285720" y="1499506"/>
              <a:ext cx="8572560" cy="5241862"/>
              <a:chOff x="285720" y="1499506"/>
              <a:chExt cx="8572560" cy="5241862"/>
            </a:xfrm>
          </p:grpSpPr>
          <p:grpSp>
            <p:nvGrpSpPr>
              <p:cNvPr id="11" name="组合 10"/>
              <p:cNvGrpSpPr/>
              <p:nvPr/>
            </p:nvGrpSpPr>
            <p:grpSpPr>
              <a:xfrm>
                <a:off x="285720" y="1499506"/>
                <a:ext cx="8572560" cy="5241862"/>
                <a:chOff x="285720" y="1499506"/>
                <a:chExt cx="8572560" cy="5241862"/>
              </a:xfrm>
            </p:grpSpPr>
            <p:grpSp>
              <p:nvGrpSpPr>
                <p:cNvPr id="15" name="组合 14"/>
                <p:cNvGrpSpPr/>
                <p:nvPr/>
              </p:nvGrpSpPr>
              <p:grpSpPr>
                <a:xfrm>
                  <a:off x="285720" y="1499506"/>
                  <a:ext cx="8572560" cy="1979769"/>
                  <a:chOff x="285720" y="1499506"/>
                  <a:chExt cx="8572560" cy="1979769"/>
                </a:xfrm>
              </p:grpSpPr>
              <p:pic>
                <p:nvPicPr>
                  <p:cNvPr id="1029" name="Picture 5" descr="F:\网上下载的花卉图\紫茉莉\t01309b7b0f214bb839.jpg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/>
                  <a:srcRect/>
                  <a:stretch>
                    <a:fillRect/>
                  </a:stretch>
                </p:blipFill>
                <p:spPr bwMode="auto">
                  <a:xfrm>
                    <a:off x="3224203" y="1500174"/>
                    <a:ext cx="2990871" cy="1972003"/>
                  </a:xfrm>
                  <a:prstGeom prst="rect">
                    <a:avLst/>
                  </a:prstGeom>
                  <a:ln>
                    <a:noFill/>
                  </a:ln>
                  <a:effectLst>
                    <a:outerShdw blurRad="292100" dist="139700" dir="2700000" algn="tl" rotWithShape="0">
                      <a:srgbClr val="333333">
                        <a:alpha val="65000"/>
                      </a:srgbClr>
                    </a:outerShdw>
                  </a:effectLst>
                </p:spPr>
              </p:pic>
              <p:pic>
                <p:nvPicPr>
                  <p:cNvPr id="1026" name="Picture 2" descr="F:\网上下载的花卉图\紫茉莉\t011207be9ff47dcb1d.jpg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/>
                  <a:srcRect/>
                  <a:stretch>
                    <a:fillRect/>
                  </a:stretch>
                </p:blipFill>
                <p:spPr bwMode="auto">
                  <a:xfrm>
                    <a:off x="285720" y="1499506"/>
                    <a:ext cx="2647940" cy="1979769"/>
                  </a:xfrm>
                  <a:prstGeom prst="rect">
                    <a:avLst/>
                  </a:prstGeom>
                  <a:ln>
                    <a:noFill/>
                  </a:ln>
                  <a:effectLst>
                    <a:outerShdw blurRad="292100" dist="139700" dir="2700000" algn="tl" rotWithShape="0">
                      <a:srgbClr val="333333">
                        <a:alpha val="65000"/>
                      </a:srgbClr>
                    </a:outerShdw>
                  </a:effectLst>
                </p:spPr>
              </p:pic>
              <p:pic>
                <p:nvPicPr>
                  <p:cNvPr id="1028" name="Picture 4" descr="F:\网上下载的花卉图\紫茉莉\t015aff3d7ad973aea9.jpg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/>
                  <a:srcRect/>
                  <a:stretch>
                    <a:fillRect/>
                  </a:stretch>
                </p:blipFill>
                <p:spPr bwMode="auto">
                  <a:xfrm>
                    <a:off x="6546070" y="1500174"/>
                    <a:ext cx="2312210" cy="1940316"/>
                  </a:xfrm>
                  <a:prstGeom prst="rect">
                    <a:avLst/>
                  </a:prstGeom>
                  <a:ln>
                    <a:noFill/>
                  </a:ln>
                  <a:effectLst>
                    <a:outerShdw blurRad="292100" dist="139700" dir="2700000" algn="tl" rotWithShape="0">
                      <a:srgbClr val="333333">
                        <a:alpha val="65000"/>
                      </a:srgbClr>
                    </a:outerShdw>
                  </a:effectLst>
                </p:spPr>
              </p:pic>
            </p:grpSp>
            <p:pic>
              <p:nvPicPr>
                <p:cNvPr id="1034" name="Picture 10" descr="F:\网上下载的花卉图\紫茉莉\t0111eeab48912b3361.jpg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4716016" y="3633034"/>
                  <a:ext cx="4139952" cy="3108334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</p:grpSp>
          <p:pic>
            <p:nvPicPr>
              <p:cNvPr id="10" name="Picture 3" descr="F:\本科硕士博士专业大纲课上课时间安排\本科生及上课\园艺学院本科教学大纲2015.8.31.doc\孙霞编写的教学大纲及课件2015-11\《观赏园艺学A2》教学文件\QQ截图20180904084551.p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3491879" y="3645024"/>
                <a:ext cx="2395489" cy="3096344"/>
              </a:xfrm>
              <a:prstGeom prst="rect">
                <a:avLst/>
              </a:prstGeom>
              <a:noFill/>
            </p:spPr>
          </p:pic>
        </p:grpSp>
      </p:grpSp>
      <p:pic>
        <p:nvPicPr>
          <p:cNvPr id="6146" name="Picture 2" descr="http://p3.so.qhimgs1.com/bdr/200_200_/t01cf19ae64c749dbc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16016" y="2636912"/>
            <a:ext cx="2880320" cy="21602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42876" y="142852"/>
            <a:ext cx="8929718" cy="1138773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18.</a:t>
            </a:r>
            <a:r>
              <a:rPr lang="zh-CN" altLang="en-US" sz="28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苋 </a:t>
            </a:r>
            <a:r>
              <a:rPr lang="en-US" sz="2800" b="1" i="1" dirty="0" err="1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Amaranthus</a:t>
            </a:r>
            <a:r>
              <a:rPr lang="en-US" sz="2800" b="1" i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tricolor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 Linn. </a:t>
            </a:r>
            <a:r>
              <a:rPr lang="zh-CN" altLang="en-US" sz="24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苋科，苋属</a:t>
            </a:r>
            <a:r>
              <a:rPr lang="en-US" altLang="zh-CN" sz="24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. </a:t>
            </a:r>
          </a:p>
          <a:p>
            <a:r>
              <a:rPr lang="en-US" altLang="zh-CN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       </a:t>
            </a:r>
            <a:r>
              <a:rPr lang="zh-CN" altLang="en-US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又名</a:t>
            </a:r>
            <a:r>
              <a:rPr lang="zh-CN" altLang="en-US" sz="2000" b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三色苋</a:t>
            </a:r>
            <a:r>
              <a:rPr lang="zh-CN" altLang="en-US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、雁来红、老来少 ，一年生草本，花期</a:t>
            </a:r>
            <a:r>
              <a:rPr lang="en-US" altLang="zh-CN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5-8</a:t>
            </a:r>
            <a:r>
              <a:rPr lang="zh-CN" altLang="en-US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月。入秋顶叶变色。 播种繁殖，耐干旱瘠薄、不耐寒。自然丛植、花境背景。</a:t>
            </a:r>
            <a:endParaRPr lang="en-US" altLang="zh-CN" sz="2000" b="1" i="1" dirty="0">
              <a:solidFill>
                <a:srgbClr val="0000CC"/>
              </a:solidFill>
              <a:latin typeface="Times New Roman" pitchFamily="18" charset="0"/>
              <a:ea typeface="华文楷体" pitchFamily="2" charset="-122"/>
              <a:cs typeface="Times New Roman" pitchFamily="18" charset="0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285720" y="1428736"/>
            <a:ext cx="8645288" cy="5286413"/>
            <a:chOff x="285720" y="1214422"/>
            <a:chExt cx="8645288" cy="5500727"/>
          </a:xfrm>
        </p:grpSpPr>
        <p:grpSp>
          <p:nvGrpSpPr>
            <p:cNvPr id="17" name="组合 16"/>
            <p:cNvGrpSpPr/>
            <p:nvPr/>
          </p:nvGrpSpPr>
          <p:grpSpPr>
            <a:xfrm>
              <a:off x="285720" y="1285860"/>
              <a:ext cx="4881574" cy="5429289"/>
              <a:chOff x="285720" y="1285860"/>
              <a:chExt cx="4881574" cy="5429289"/>
            </a:xfrm>
          </p:grpSpPr>
          <p:grpSp>
            <p:nvGrpSpPr>
              <p:cNvPr id="15" name="组合 14"/>
              <p:cNvGrpSpPr/>
              <p:nvPr/>
            </p:nvGrpSpPr>
            <p:grpSpPr>
              <a:xfrm>
                <a:off x="285720" y="1285860"/>
                <a:ext cx="2428892" cy="5429289"/>
                <a:chOff x="285720" y="1285860"/>
                <a:chExt cx="2500330" cy="5429289"/>
              </a:xfrm>
            </p:grpSpPr>
            <p:pic>
              <p:nvPicPr>
                <p:cNvPr id="4" name="Picture 7" descr="200572016344577307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285720" y="3382029"/>
                  <a:ext cx="2500330" cy="3333120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pic>
              <p:nvPicPr>
                <p:cNvPr id="1031" name="Picture 7" descr="F:\网上下载的花卉图\三色苋\t0141f5debc86990c17.jpg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285720" y="1285860"/>
                  <a:ext cx="2493754" cy="1936896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</p:grpSp>
          <p:grpSp>
            <p:nvGrpSpPr>
              <p:cNvPr id="16" name="组合 15"/>
              <p:cNvGrpSpPr/>
              <p:nvPr/>
            </p:nvGrpSpPr>
            <p:grpSpPr>
              <a:xfrm>
                <a:off x="2786050" y="1285860"/>
                <a:ext cx="2381244" cy="5429288"/>
                <a:chOff x="2857488" y="1285860"/>
                <a:chExt cx="2381244" cy="5429288"/>
              </a:xfrm>
            </p:grpSpPr>
            <p:pic>
              <p:nvPicPr>
                <p:cNvPr id="1026" name="Picture 2" descr="F:\网上下载的花卉图\三色苋\2-130G51246154D.JP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2857488" y="3286124"/>
                  <a:ext cx="2381244" cy="1785933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pic>
              <p:nvPicPr>
                <p:cNvPr id="1027" name="Picture 3" descr="F:\网上下载的花卉图\三色苋\2-130G512460RM.JP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2857488" y="5186004"/>
                  <a:ext cx="2357454" cy="1529144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pic>
              <p:nvPicPr>
                <p:cNvPr id="1028" name="Picture 4" descr="F:\网上下载的花卉图\三色苋\t016050bfd14cff9326.jpg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2857488" y="1285860"/>
                  <a:ext cx="2328456" cy="1875266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</p:grpSp>
        </p:grpSp>
        <p:grpSp>
          <p:nvGrpSpPr>
            <p:cNvPr id="19" name="组合 18"/>
            <p:cNvGrpSpPr/>
            <p:nvPr/>
          </p:nvGrpSpPr>
          <p:grpSpPr>
            <a:xfrm>
              <a:off x="5357818" y="1214422"/>
              <a:ext cx="3573190" cy="5500726"/>
              <a:chOff x="5357818" y="1214422"/>
              <a:chExt cx="3573190" cy="5500726"/>
            </a:xfrm>
          </p:grpSpPr>
          <p:pic>
            <p:nvPicPr>
              <p:cNvPr id="7" name="Picture 2" descr="20057201561370692"/>
              <p:cNvPicPr>
                <a:picLocks noChangeAspect="1" noChangeArrowheads="1"/>
              </p:cNvPicPr>
              <p:nvPr/>
            </p:nvPicPr>
            <p:blipFill>
              <a:blip r:embed="rId7" cstate="print">
                <a:lum bright="6000" contrast="48000"/>
              </a:blip>
              <a:srcRect/>
              <a:stretch>
                <a:fillRect/>
              </a:stretch>
            </p:blipFill>
            <p:spPr bwMode="auto">
              <a:xfrm>
                <a:off x="5383249" y="4000504"/>
                <a:ext cx="3547759" cy="271464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032" name="Picture 8" descr="F:\网上下载的花卉图\三色苋\t01de185cc1179b2d61.jp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5357818" y="1214422"/>
                <a:ext cx="3500462" cy="261852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</p:grp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71406" y="404813"/>
            <a:ext cx="907262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19. </a:t>
            </a:r>
            <a:r>
              <a:rPr lang="zh-CN" altLang="en-US" sz="24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紫罗兰 </a:t>
            </a:r>
            <a:r>
              <a:rPr lang="en-US" sz="2400" b="1" i="1" dirty="0" err="1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Matthiola</a:t>
            </a:r>
            <a:r>
              <a:rPr lang="en-US" sz="2400" b="1" i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incana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 (Linn.) R. Br.</a:t>
            </a:r>
            <a:r>
              <a:rPr lang="zh-CN" altLang="en-US" sz="24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十字花科</a:t>
            </a:r>
            <a:r>
              <a:rPr lang="en-US" altLang="zh-CN" sz="24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, </a:t>
            </a:r>
            <a:r>
              <a:rPr lang="zh-CN" altLang="en-US" sz="24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紫罗兰属</a:t>
            </a:r>
            <a:r>
              <a:rPr lang="en-US" altLang="zh-CN" sz="24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.</a:t>
            </a:r>
          </a:p>
          <a:p>
            <a:r>
              <a:rPr lang="en-US" altLang="zh-CN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        2</a:t>
            </a:r>
            <a:r>
              <a:rPr lang="zh-CN" altLang="en-US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年生或多年生草本花卉，花期</a:t>
            </a:r>
            <a:r>
              <a:rPr lang="en-US" altLang="zh-CN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4-5</a:t>
            </a:r>
            <a:r>
              <a:rPr lang="zh-CN" altLang="en-US" sz="20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月。切花、花坛、盆栽应用。秋季播种，翌年春季开花。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428596" y="1571612"/>
            <a:ext cx="8341018" cy="5143536"/>
            <a:chOff x="428596" y="1571612"/>
            <a:chExt cx="8341018" cy="5143536"/>
          </a:xfrm>
        </p:grpSpPr>
        <p:grpSp>
          <p:nvGrpSpPr>
            <p:cNvPr id="13" name="组合 12"/>
            <p:cNvGrpSpPr/>
            <p:nvPr/>
          </p:nvGrpSpPr>
          <p:grpSpPr>
            <a:xfrm>
              <a:off x="428596" y="1571612"/>
              <a:ext cx="8341018" cy="2428893"/>
              <a:chOff x="428596" y="1571612"/>
              <a:chExt cx="8341018" cy="2428893"/>
            </a:xfrm>
          </p:grpSpPr>
          <p:pic>
            <p:nvPicPr>
              <p:cNvPr id="3" name="Picture 3" descr="225700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876040" y="1643050"/>
                <a:ext cx="1767662" cy="235745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" name="Picture 5" descr="20073220121877278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28596" y="1571612"/>
                <a:ext cx="1822994" cy="242889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7" name="Picture 2" descr="F:\网上下载的花卉图\紫罗兰\2-130Z51A305513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000892" y="1643051"/>
                <a:ext cx="1768722" cy="235745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0" name="Picture 6" descr="F:\网上下载的花卉图\紫罗兰\310599.jp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714612" y="1617000"/>
                <a:ext cx="1785950" cy="238350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grpSp>
          <p:nvGrpSpPr>
            <p:cNvPr id="12" name="组合 11"/>
            <p:cNvGrpSpPr/>
            <p:nvPr/>
          </p:nvGrpSpPr>
          <p:grpSpPr>
            <a:xfrm>
              <a:off x="571472" y="4141543"/>
              <a:ext cx="8072494" cy="2573605"/>
              <a:chOff x="571472" y="4141543"/>
              <a:chExt cx="8072494" cy="2573605"/>
            </a:xfrm>
          </p:grpSpPr>
          <p:pic>
            <p:nvPicPr>
              <p:cNvPr id="8" name="Picture 3" descr="F:\网上下载的花卉图\紫罗兰\2-130Z51A25X57.JP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786314" y="4141543"/>
                <a:ext cx="3857652" cy="257360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1" name="Picture 7" descr="F:\网上下载的花卉图\紫罗兰\122935.jp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571472" y="4143380"/>
                <a:ext cx="3857652" cy="256809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</p:grp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5DFBEC61-043E-4A19-8D31-CFEDA9CC677F}"/>
              </a:ext>
            </a:extLst>
          </p:cNvPr>
          <p:cNvSpPr/>
          <p:nvPr/>
        </p:nvSpPr>
        <p:spPr>
          <a:xfrm>
            <a:off x="107504" y="188640"/>
            <a:ext cx="8928992" cy="29127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20. </a:t>
            </a:r>
            <a:r>
              <a:rPr lang="zh-CN" altLang="zh-CN" sz="24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诸葛菜</a:t>
            </a:r>
            <a:r>
              <a:rPr lang="en-US" altLang="zh-CN" sz="24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</a:t>
            </a:r>
            <a:r>
              <a:rPr lang="zh-CN" altLang="zh-CN" sz="2000" b="1" i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Orychophragmus violaceus</a:t>
            </a:r>
            <a:r>
              <a:rPr lang="en-US" altLang="zh-CN" sz="2000" b="1" i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</a:t>
            </a:r>
            <a:r>
              <a:rPr lang="zh-CN" altLang="zh-CN" sz="24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十字花科 </a:t>
            </a:r>
            <a:r>
              <a:rPr lang="zh-CN" altLang="en-US" sz="24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，</a:t>
            </a:r>
            <a:r>
              <a:rPr lang="zh-CN" altLang="zh-CN" sz="24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诸葛菜属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       </a:t>
            </a:r>
            <a:r>
              <a:rPr lang="zh-CN" altLang="zh-CN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别名：二月兰、菜子花、紫金草、二月蓝</a:t>
            </a:r>
            <a:r>
              <a:rPr lang="zh-CN" altLang="en-US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。</a:t>
            </a:r>
            <a:r>
              <a:rPr lang="zh-CN" altLang="zh-CN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一年或二年生草本</a:t>
            </a:r>
            <a:r>
              <a:rPr lang="zh-CN" altLang="en-US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，</a:t>
            </a:r>
            <a:r>
              <a:rPr lang="zh-CN" altLang="zh-CN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因农历二月前后开蓝紫色花</a:t>
            </a:r>
            <a:r>
              <a:rPr lang="zh-CN" altLang="en-US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，</a:t>
            </a:r>
            <a:r>
              <a:rPr lang="zh-CN" altLang="zh-CN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故称二月兰</a:t>
            </a:r>
            <a:r>
              <a:rPr lang="zh-CN" altLang="en-US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，</a:t>
            </a:r>
            <a:r>
              <a:rPr lang="zh-CN" altLang="zh-CN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生长于平原、山地、路旁、地边。对土壤光照等条件要求较低，耐寒耐旱</a:t>
            </a:r>
            <a:r>
              <a:rPr lang="zh-CN" altLang="en-US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，</a:t>
            </a:r>
            <a:r>
              <a:rPr lang="zh-CN" altLang="zh-CN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生命力顽强。</a:t>
            </a:r>
            <a:r>
              <a:rPr lang="zh-CN" altLang="en-US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诸葛菜的叶形变化大，基生叶和下部茎生叶大头羽状分裂，基部耳状</a:t>
            </a:r>
            <a:r>
              <a:rPr lang="zh-CN" altLang="en-US" b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抱茎</a:t>
            </a:r>
            <a:r>
              <a:rPr lang="zh-CN" altLang="en-US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，边缘有不整齐锯齿。秋季播种繁殖。</a:t>
            </a:r>
            <a:r>
              <a:rPr lang="zh-CN" altLang="zh-CN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传说诸葛亮率军出征时曾采嫩梢为菜，故得名。</a:t>
            </a:r>
            <a:r>
              <a:rPr lang="zh-CN" altLang="en-US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其嫩叶和茎可食，能降低体内的胆固醇，达到软化血管的作用；种子可以用于榨油。</a:t>
            </a:r>
            <a:endParaRPr lang="zh-CN" altLang="zh-CN" b="1" dirty="0">
              <a:solidFill>
                <a:srgbClr val="0000CC"/>
              </a:solidFill>
              <a:latin typeface="Times New Roman" pitchFamily="18" charset="0"/>
              <a:ea typeface="华文楷体" pitchFamily="2" charset="-122"/>
              <a:cs typeface="Times New Roman" pitchFamily="18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86FC8022-458E-4876-BDAF-7673BA5F0A5C}"/>
              </a:ext>
            </a:extLst>
          </p:cNvPr>
          <p:cNvGrpSpPr/>
          <p:nvPr/>
        </p:nvGrpSpPr>
        <p:grpSpPr>
          <a:xfrm>
            <a:off x="-108520" y="2780928"/>
            <a:ext cx="9073008" cy="3960440"/>
            <a:chOff x="-329812" y="2270428"/>
            <a:chExt cx="9294300" cy="447094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0979A26-860A-4896-A765-01E37D062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12702" y="2270428"/>
              <a:ext cx="6051786" cy="447094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3304979-563D-491A-AC5C-94E67CBCFF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9812" y="2632237"/>
              <a:ext cx="5081997" cy="382754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222750669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4713723-3862-4CE7-83DE-10CFCFD8F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895" y="3156629"/>
            <a:ext cx="8788717" cy="3700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DFBEC61-043E-4A19-8D31-CFEDA9CC677F}"/>
              </a:ext>
            </a:extLst>
          </p:cNvPr>
          <p:cNvSpPr/>
          <p:nvPr/>
        </p:nvSpPr>
        <p:spPr>
          <a:xfrm>
            <a:off x="251520" y="-27384"/>
            <a:ext cx="8640960" cy="31840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b="1" kern="0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</a:t>
            </a:r>
            <a:r>
              <a:rPr lang="zh-CN" altLang="zh-CN" b="1" kern="0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诸葛菜</a:t>
            </a:r>
            <a:r>
              <a:rPr lang="zh-CN" altLang="en-US" b="1" kern="0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的园林应用：诸葛菜可用于草坪及地被，早春花开成片，花期长，适用于大面积地面覆盖，或用作不需精细管理绿地的背景植物，为良好的园林地被植物。</a:t>
            </a:r>
            <a:endParaRPr lang="en-US" altLang="zh-CN" b="1" kern="0" dirty="0">
              <a:solidFill>
                <a:srgbClr val="0000CC"/>
              </a:solidFill>
              <a:latin typeface="Times New Roman" pitchFamily="18" charset="0"/>
              <a:ea typeface="华文楷体" pitchFamily="2" charset="-122"/>
              <a:cs typeface="Times New Roman" pitchFamily="18" charset="0"/>
            </a:endParaRPr>
          </a:p>
          <a:p>
            <a:pPr lvl="0" eaLnBrk="0" hangingPunct="0">
              <a:lnSpc>
                <a:spcPct val="125000"/>
              </a:lnSpc>
            </a:pPr>
            <a:r>
              <a:rPr lang="en-US" altLang="zh-CN" b="1" kern="0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        1.</a:t>
            </a:r>
            <a:r>
              <a:rPr lang="zh-CN" altLang="en-US" b="1" kern="0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宜栽于林下、林缘、住宅小区、高架桥下、山坡下或草地边缘，即可独立成片种植，也可与各种灌木混栽，形成春景特色，可在公园、城市街道、高速公路或铁路两侧的绿化带大量应用。</a:t>
            </a:r>
            <a:br>
              <a:rPr lang="zh-CN" altLang="en-US" b="1" kern="0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</a:br>
            <a:r>
              <a:rPr lang="zh-CN" altLang="en-US" b="1" kern="0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        </a:t>
            </a:r>
            <a:r>
              <a:rPr lang="en-US" altLang="zh-CN" b="1" kern="0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2.</a:t>
            </a:r>
            <a:r>
              <a:rPr lang="zh-CN" altLang="en-US" b="1" kern="0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可用</a:t>
            </a:r>
            <a:r>
              <a:rPr lang="zh-CN" altLang="en-US" b="1" kern="0" dirty="0">
                <a:solidFill>
                  <a:srgbClr val="0000CC"/>
                </a:solidFill>
                <a:highlight>
                  <a:srgbClr val="FFFF00"/>
                </a:highlight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喷播方式</a:t>
            </a:r>
            <a:r>
              <a:rPr lang="zh-CN" altLang="en-US" b="1" kern="0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进行高速公路边坡绿化，效果更好。自播繁衍的种子在</a:t>
            </a:r>
            <a:r>
              <a:rPr lang="en-US" altLang="zh-CN" b="1" kern="0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6</a:t>
            </a:r>
            <a:r>
              <a:rPr lang="zh-CN" altLang="en-US" b="1" kern="0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月中下旬能在上一代植株刚枯萎时就已长出新幼苗，所以，也就基本不会出现土地裸露，是一种极其良好的高速公路边坡绿化植物材料。</a:t>
            </a:r>
            <a:br>
              <a:rPr lang="zh-CN" altLang="en-US" b="1" kern="0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</a:br>
            <a:r>
              <a:rPr lang="zh-CN" altLang="en-US" b="1" kern="0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        </a:t>
            </a:r>
            <a:r>
              <a:rPr lang="en-US" altLang="zh-CN" b="1" kern="0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3. </a:t>
            </a:r>
            <a:r>
              <a:rPr lang="zh-CN" altLang="en-US" b="1" kern="0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诸葛菜的</a:t>
            </a:r>
            <a:r>
              <a:rPr lang="zh-CN" altLang="en-US" b="1" kern="0" dirty="0">
                <a:solidFill>
                  <a:srgbClr val="0000CC"/>
                </a:solidFill>
                <a:highlight>
                  <a:srgbClr val="FFFF00"/>
                </a:highlight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中高性状</a:t>
            </a:r>
            <a:r>
              <a:rPr lang="zh-CN" altLang="en-US" b="1" kern="0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，适应性强和早春开花等特性可用作早春花坛。</a:t>
            </a:r>
            <a:endParaRPr lang="zh-CN" altLang="zh-CN" b="1" kern="0" dirty="0">
              <a:solidFill>
                <a:srgbClr val="0000CC"/>
              </a:solidFill>
              <a:latin typeface="Times New Roman" pitchFamily="18" charset="0"/>
              <a:ea typeface="华文楷体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8547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85720" y="214290"/>
            <a:ext cx="8358246" cy="131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zh-CN" sz="3200" b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3.2  </a:t>
            </a:r>
            <a:r>
              <a:rPr lang="zh-CN" altLang="en-US" sz="3200" b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二年生：</a:t>
            </a:r>
            <a:endParaRPr lang="en-US" altLang="zh-CN" sz="3200" b="1" dirty="0">
              <a:solidFill>
                <a:srgbClr val="FF0000"/>
              </a:solidFill>
              <a:latin typeface="华文楷体" pitchFamily="2" charset="-122"/>
              <a:ea typeface="华文楷体" pitchFamily="2" charset="-122"/>
            </a:endParaRP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defRPr/>
            </a:pPr>
            <a:endParaRPr lang="en-US" altLang="zh-CN" b="1" dirty="0">
              <a:solidFill>
                <a:schemeClr val="tx2"/>
              </a:solidFill>
              <a:latin typeface="华文楷体" pitchFamily="2" charset="-122"/>
              <a:ea typeface="华文楷体" pitchFamily="2" charset="-122"/>
            </a:endParaRP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zh-CN" altLang="en-US" sz="2800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</a:rPr>
              <a:t>     羽衣甘蓝                  风铃草                    红菾菜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214282" y="1571612"/>
            <a:ext cx="8643998" cy="4803938"/>
            <a:chOff x="214282" y="1785926"/>
            <a:chExt cx="8643998" cy="4803938"/>
          </a:xfrm>
        </p:grpSpPr>
        <p:grpSp>
          <p:nvGrpSpPr>
            <p:cNvPr id="14" name="组合 13"/>
            <p:cNvGrpSpPr/>
            <p:nvPr/>
          </p:nvGrpSpPr>
          <p:grpSpPr>
            <a:xfrm>
              <a:off x="214282" y="1785926"/>
              <a:ext cx="8643998" cy="4803938"/>
              <a:chOff x="214282" y="1785926"/>
              <a:chExt cx="8643998" cy="4803938"/>
            </a:xfrm>
          </p:grpSpPr>
          <p:pic>
            <p:nvPicPr>
              <p:cNvPr id="5" name="Picture 2" descr="DSC01756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14282" y="4214818"/>
                <a:ext cx="3071834" cy="23750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" name="Picture 2" descr="2×3－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14282" y="1785926"/>
                <a:ext cx="3071835" cy="22860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" name="Picture 3" descr="F:\网上下载的花卉图\201533070726999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622468" y="4232410"/>
                <a:ext cx="3235812" cy="2339862"/>
              </a:xfrm>
              <a:prstGeom prst="rect">
                <a:avLst/>
              </a:prstGeom>
              <a:noFill/>
            </p:spPr>
          </p:pic>
          <p:pic>
            <p:nvPicPr>
              <p:cNvPr id="9" name="Picture 2" descr="F:\网上下载的花卉图\红菾菜.jp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643570" y="1785926"/>
                <a:ext cx="3214678" cy="2303608"/>
              </a:xfrm>
              <a:prstGeom prst="rect">
                <a:avLst/>
              </a:prstGeom>
              <a:noFill/>
            </p:spPr>
          </p:pic>
          <p:pic>
            <p:nvPicPr>
              <p:cNvPr id="1027" name="Picture 3" descr="F:\网上下载的花卉图\风铃草F3.JP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428992" y="1799783"/>
                <a:ext cx="2000264" cy="3486605"/>
              </a:xfrm>
              <a:prstGeom prst="rect">
                <a:avLst/>
              </a:prstGeom>
              <a:noFill/>
            </p:spPr>
          </p:pic>
          <p:pic>
            <p:nvPicPr>
              <p:cNvPr id="12" name="Picture 2" descr="C:\Documents and Settings\Administrator\桌面\风铃草.JP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3428992" y="3929066"/>
                <a:ext cx="2000264" cy="2643206"/>
              </a:xfrm>
              <a:prstGeom prst="rect">
                <a:avLst/>
              </a:prstGeom>
              <a:noFill/>
            </p:spPr>
          </p:pic>
        </p:grpSp>
        <p:sp>
          <p:nvSpPr>
            <p:cNvPr id="13" name="流程图: 过程 12"/>
            <p:cNvSpPr/>
            <p:nvPr/>
          </p:nvSpPr>
          <p:spPr>
            <a:xfrm>
              <a:off x="3428992" y="4071942"/>
              <a:ext cx="2000264" cy="142876"/>
            </a:xfrm>
            <a:prstGeom prst="flowChartProces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>
            <a:extLst>
              <a:ext uri="{FF2B5EF4-FFF2-40B4-BE49-F238E27FC236}">
                <a16:creationId xmlns:a16="http://schemas.microsoft.com/office/drawing/2014/main" id="{25752AC7-D23B-49CD-98EE-84B8E934AD83}"/>
              </a:ext>
            </a:extLst>
          </p:cNvPr>
          <p:cNvGrpSpPr/>
          <p:nvPr/>
        </p:nvGrpSpPr>
        <p:grpSpPr>
          <a:xfrm>
            <a:off x="251520" y="188640"/>
            <a:ext cx="8635053" cy="6590338"/>
            <a:chOff x="251520" y="214709"/>
            <a:chExt cx="8635053" cy="659033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E4BE3CA8-40A5-40BB-93A6-D1AE46C29092}"/>
                </a:ext>
              </a:extLst>
            </p:cNvPr>
            <p:cNvGrpSpPr/>
            <p:nvPr/>
          </p:nvGrpSpPr>
          <p:grpSpPr>
            <a:xfrm>
              <a:off x="6489525" y="865432"/>
              <a:ext cx="2397048" cy="4036666"/>
              <a:chOff x="6489525" y="865432"/>
              <a:chExt cx="2397048" cy="4036666"/>
            </a:xfrm>
          </p:grpSpPr>
          <p:pic>
            <p:nvPicPr>
              <p:cNvPr id="6" name="图片 5">
                <a:extLst>
                  <a:ext uri="{FF2B5EF4-FFF2-40B4-BE49-F238E27FC236}">
                    <a16:creationId xmlns:a16="http://schemas.microsoft.com/office/drawing/2014/main" id="{592C1098-3E70-4F00-9941-F3E804EE2C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489525" y="865432"/>
                <a:ext cx="2376264" cy="403666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A8F05335-1821-47AE-A648-2F68834F960D}"/>
                  </a:ext>
                </a:extLst>
              </p:cNvPr>
              <p:cNvSpPr/>
              <p:nvPr/>
            </p:nvSpPr>
            <p:spPr>
              <a:xfrm>
                <a:off x="8009410" y="4532766"/>
                <a:ext cx="87716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dirty="0">
                    <a:highlight>
                      <a:srgbClr val="FFFF00"/>
                    </a:highlight>
                  </a:rPr>
                  <a:t>天人菊</a:t>
                </a:r>
              </a:p>
            </p:txBody>
          </p:sp>
        </p:grp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036540B6-B75C-4AAE-8C2A-515AD8ED2A74}"/>
                </a:ext>
              </a:extLst>
            </p:cNvPr>
            <p:cNvGrpSpPr/>
            <p:nvPr/>
          </p:nvGrpSpPr>
          <p:grpSpPr>
            <a:xfrm>
              <a:off x="251520" y="214709"/>
              <a:ext cx="7520409" cy="6590338"/>
              <a:chOff x="251520" y="214709"/>
              <a:chExt cx="7520409" cy="6590338"/>
            </a:xfrm>
          </p:grpSpPr>
          <p:grpSp>
            <p:nvGrpSpPr>
              <p:cNvPr id="11" name="组合 10">
                <a:extLst>
                  <a:ext uri="{FF2B5EF4-FFF2-40B4-BE49-F238E27FC236}">
                    <a16:creationId xmlns:a16="http://schemas.microsoft.com/office/drawing/2014/main" id="{F077AFB6-1644-435B-866E-FACCD182FBDD}"/>
                  </a:ext>
                </a:extLst>
              </p:cNvPr>
              <p:cNvGrpSpPr/>
              <p:nvPr/>
            </p:nvGrpSpPr>
            <p:grpSpPr>
              <a:xfrm>
                <a:off x="251520" y="214709"/>
                <a:ext cx="7068942" cy="6590338"/>
                <a:chOff x="251520" y="214709"/>
                <a:chExt cx="7068942" cy="6590338"/>
              </a:xfrm>
            </p:grpSpPr>
            <p:grpSp>
              <p:nvGrpSpPr>
                <p:cNvPr id="3" name="组合 2">
                  <a:extLst>
                    <a:ext uri="{FF2B5EF4-FFF2-40B4-BE49-F238E27FC236}">
                      <a16:creationId xmlns:a16="http://schemas.microsoft.com/office/drawing/2014/main" id="{1B73A99A-CA68-417E-88A0-7605D08168A1}"/>
                    </a:ext>
                  </a:extLst>
                </p:cNvPr>
                <p:cNvGrpSpPr/>
                <p:nvPr/>
              </p:nvGrpSpPr>
              <p:grpSpPr>
                <a:xfrm>
                  <a:off x="251520" y="214709"/>
                  <a:ext cx="7068942" cy="6590338"/>
                  <a:chOff x="251520" y="214709"/>
                  <a:chExt cx="7068942" cy="6590338"/>
                </a:xfrm>
              </p:grpSpPr>
              <p:grpSp>
                <p:nvGrpSpPr>
                  <p:cNvPr id="9" name="组合 8"/>
                  <p:cNvGrpSpPr/>
                  <p:nvPr/>
                </p:nvGrpSpPr>
                <p:grpSpPr>
                  <a:xfrm>
                    <a:off x="251520" y="214709"/>
                    <a:ext cx="7068942" cy="6590338"/>
                    <a:chOff x="251520" y="214709"/>
                    <a:chExt cx="7068942" cy="6590338"/>
                  </a:xfrm>
                </p:grpSpPr>
                <p:grpSp>
                  <p:nvGrpSpPr>
                    <p:cNvPr id="13" name="组合 12"/>
                    <p:cNvGrpSpPr/>
                    <p:nvPr/>
                  </p:nvGrpSpPr>
                  <p:grpSpPr>
                    <a:xfrm>
                      <a:off x="251520" y="214709"/>
                      <a:ext cx="7068942" cy="6590338"/>
                      <a:chOff x="251520" y="214709"/>
                      <a:chExt cx="7068942" cy="6590338"/>
                    </a:xfrm>
                  </p:grpSpPr>
                  <p:pic>
                    <p:nvPicPr>
                      <p:cNvPr id="1028" name="Picture 4" descr="C:\Users\Administrator\Desktop\拍照鉴定\微信图片_20180903100330.jpg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3477005"/>
                        <a:ext cx="2448272" cy="3264363"/>
                      </a:xfrm>
                      <a:prstGeom prst="rect">
                        <a:avLst/>
                      </a:prstGeom>
                      <a:ln>
                        <a:noFill/>
                      </a:ln>
                      <a:effectLst>
                        <a:outerShdw blurRad="292100" dist="139700" dir="2700000" algn="tl" rotWithShape="0">
                          <a:srgbClr val="333333">
                            <a:alpha val="65000"/>
                          </a:srgbClr>
                        </a:outerShdw>
                      </a:effectLst>
                    </p:spPr>
                  </p:pic>
                  <p:pic>
                    <p:nvPicPr>
                      <p:cNvPr id="1029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4198" y="4952304"/>
                        <a:ext cx="2376264" cy="1852743"/>
                      </a:xfrm>
                      <a:prstGeom prst="rect">
                        <a:avLst/>
                      </a:prstGeom>
                      <a:ln>
                        <a:noFill/>
                      </a:ln>
                      <a:effectLst>
                        <a:outerShdw blurRad="292100" dist="139700" dir="2700000" algn="tl" rotWithShape="0">
                          <a:srgbClr val="333333">
                            <a:alpha val="65000"/>
                          </a:srgbClr>
                        </a:outerShdw>
                      </a:effectLst>
                    </p:spPr>
                  </p:pic>
                  <p:pic>
                    <p:nvPicPr>
                      <p:cNvPr id="1035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214709"/>
                        <a:ext cx="3288524" cy="3214291"/>
                      </a:xfrm>
                      <a:prstGeom prst="rect">
                        <a:avLst/>
                      </a:prstGeom>
                      <a:ln>
                        <a:noFill/>
                      </a:ln>
                      <a:effectLst>
                        <a:outerShdw blurRad="292100" dist="139700" dir="2700000" algn="tl" rotWithShape="0">
                          <a:srgbClr val="333333">
                            <a:alpha val="65000"/>
                          </a:srgbClr>
                        </a:outerShdw>
                      </a:effectLst>
                    </p:spPr>
                  </p:pic>
                  <p:pic>
                    <p:nvPicPr>
                      <p:cNvPr id="12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3808" y="2276872"/>
                        <a:ext cx="3302063" cy="2674411"/>
                      </a:xfrm>
                      <a:prstGeom prst="rect">
                        <a:avLst/>
                      </a:prstGeom>
                      <a:ln>
                        <a:noFill/>
                      </a:ln>
                      <a:effectLst>
                        <a:outerShdw blurRad="292100" dist="139700" dir="2700000" algn="tl" rotWithShape="0">
                          <a:srgbClr val="333333">
                            <a:alpha val="65000"/>
                          </a:srgbClr>
                        </a:outerShdw>
                      </a:effectLst>
                    </p:spPr>
                  </p:pic>
                </p:grpSp>
                <p:sp>
                  <p:nvSpPr>
                    <p:cNvPr id="8" name="TextBox 7"/>
                    <p:cNvSpPr txBox="1"/>
                    <p:nvPr/>
                  </p:nvSpPr>
                  <p:spPr>
                    <a:xfrm>
                      <a:off x="3851920" y="764704"/>
                      <a:ext cx="2016224" cy="58477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zh-CN" altLang="en-US" sz="3200" b="1" dirty="0">
                          <a:solidFill>
                            <a:srgbClr val="0000CC"/>
                          </a:solidFill>
                          <a:latin typeface="+mn-ea"/>
                        </a:rPr>
                        <a:t>站园的花</a:t>
                      </a:r>
                    </a:p>
                  </p:txBody>
                </p:sp>
              </p:grpSp>
              <p:sp>
                <p:nvSpPr>
                  <p:cNvPr id="2" name="文本框 1">
                    <a:extLst>
                      <a:ext uri="{FF2B5EF4-FFF2-40B4-BE49-F238E27FC236}">
                        <a16:creationId xmlns:a16="http://schemas.microsoft.com/office/drawing/2014/main" id="{3BC3CB0D-594A-4EE6-A797-5B83C34BAB12}"/>
                      </a:ext>
                    </a:extLst>
                  </p:cNvPr>
                  <p:cNvSpPr txBox="1"/>
                  <p:nvPr/>
                </p:nvSpPr>
                <p:spPr>
                  <a:xfrm>
                    <a:off x="3540042" y="4924520"/>
                    <a:ext cx="1752038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zh-CN" altLang="en-US" b="1" dirty="0">
                        <a:solidFill>
                          <a:srgbClr val="FF0000"/>
                        </a:solidFill>
                      </a:rPr>
                      <a:t>蓝花矢车菊 </a:t>
                    </a:r>
                  </a:p>
                </p:txBody>
              </p:sp>
            </p:grpSp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4D83D062-093F-48BC-AEB0-F0FF8C0AEC8A}"/>
                    </a:ext>
                  </a:extLst>
                </p:cNvPr>
                <p:cNvSpPr txBox="1"/>
                <p:nvPr/>
              </p:nvSpPr>
              <p:spPr>
                <a:xfrm>
                  <a:off x="323528" y="3106652"/>
                  <a:ext cx="252028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dirty="0">
                      <a:highlight>
                        <a:srgbClr val="FFFF00"/>
                      </a:highlight>
                    </a:rPr>
                    <a:t>南非万寿菊（蓝眼菊）</a:t>
                  </a:r>
                </a:p>
              </p:txBody>
            </p:sp>
          </p:grpSp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2D762BC3-926A-4F8C-934E-8D5C7B934853}"/>
                  </a:ext>
                </a:extLst>
              </p:cNvPr>
              <p:cNvSpPr txBox="1"/>
              <p:nvPr/>
            </p:nvSpPr>
            <p:spPr>
              <a:xfrm>
                <a:off x="6691809" y="6435397"/>
                <a:ext cx="10801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highlight>
                      <a:srgbClr val="FFFF00"/>
                    </a:highlight>
                  </a:rPr>
                  <a:t>桔梗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5151181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E830A55-85E3-4C4D-95AC-B711FC03A6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5649" y="3419474"/>
            <a:ext cx="12701" cy="19051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0570201B-7172-4916-8547-060C471DA6C8}"/>
              </a:ext>
            </a:extLst>
          </p:cNvPr>
          <p:cNvGrpSpPr/>
          <p:nvPr/>
        </p:nvGrpSpPr>
        <p:grpSpPr>
          <a:xfrm>
            <a:off x="120422" y="188640"/>
            <a:ext cx="8903156" cy="6639340"/>
            <a:chOff x="120422" y="188640"/>
            <a:chExt cx="8903156" cy="6639340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B4EE42B3-A9B3-4E63-8C7A-F25B1B431724}"/>
                </a:ext>
              </a:extLst>
            </p:cNvPr>
            <p:cNvGrpSpPr/>
            <p:nvPr/>
          </p:nvGrpSpPr>
          <p:grpSpPr>
            <a:xfrm>
              <a:off x="120422" y="188640"/>
              <a:ext cx="8903156" cy="6048672"/>
              <a:chOff x="120422" y="188640"/>
              <a:chExt cx="8903156" cy="6048672"/>
            </a:xfrm>
          </p:grpSpPr>
          <p:pic>
            <p:nvPicPr>
              <p:cNvPr id="2" name="Picture 10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20422" y="188640"/>
                <a:ext cx="2591340" cy="419666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" name="图片 4">
                <a:extLst>
                  <a:ext uri="{FF2B5EF4-FFF2-40B4-BE49-F238E27FC236}">
                    <a16:creationId xmlns:a16="http://schemas.microsoft.com/office/drawing/2014/main" id="{9AA719E5-BD3C-419C-B0E2-32B92B03B1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77017" y="188640"/>
                <a:ext cx="3146561" cy="474009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grpSp>
            <p:nvGrpSpPr>
              <p:cNvPr id="8" name="组合 7">
                <a:extLst>
                  <a:ext uri="{FF2B5EF4-FFF2-40B4-BE49-F238E27FC236}">
                    <a16:creationId xmlns:a16="http://schemas.microsoft.com/office/drawing/2014/main" id="{6F321155-8518-4044-8D4A-9D218BB9290A}"/>
                  </a:ext>
                </a:extLst>
              </p:cNvPr>
              <p:cNvGrpSpPr/>
              <p:nvPr/>
            </p:nvGrpSpPr>
            <p:grpSpPr>
              <a:xfrm>
                <a:off x="2832111" y="1124744"/>
                <a:ext cx="2901163" cy="5112568"/>
                <a:chOff x="2882965" y="459587"/>
                <a:chExt cx="2978303" cy="5296172"/>
              </a:xfrm>
            </p:grpSpPr>
            <p:pic>
              <p:nvPicPr>
                <p:cNvPr id="7" name="图片 6">
                  <a:extLst>
                    <a:ext uri="{FF2B5EF4-FFF2-40B4-BE49-F238E27FC236}">
                      <a16:creationId xmlns:a16="http://schemas.microsoft.com/office/drawing/2014/main" id="{92B4F45B-7DEB-4BDE-8813-B66E75C82FD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882965" y="459587"/>
                  <a:ext cx="2978303" cy="5296172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sp>
              <p:nvSpPr>
                <p:cNvPr id="9" name="矩形 8">
                  <a:extLst>
                    <a:ext uri="{FF2B5EF4-FFF2-40B4-BE49-F238E27FC236}">
                      <a16:creationId xmlns:a16="http://schemas.microsoft.com/office/drawing/2014/main" id="{45DC993B-4239-40F3-81AF-5FBEF950664D}"/>
                    </a:ext>
                  </a:extLst>
                </p:cNvPr>
                <p:cNvSpPr/>
                <p:nvPr/>
              </p:nvSpPr>
              <p:spPr>
                <a:xfrm>
                  <a:off x="3702702" y="5159007"/>
                  <a:ext cx="133882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zh-CN" altLang="en-US" dirty="0">
                      <a:highlight>
                        <a:srgbClr val="FFFF00"/>
                      </a:highlight>
                    </a:rPr>
                    <a:t>两色金鸡菊</a:t>
                  </a:r>
                </a:p>
              </p:txBody>
            </p:sp>
          </p:grpSp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9AB30CC2-989F-425D-8DF8-DB03CD337954}"/>
                  </a:ext>
                </a:extLst>
              </p:cNvPr>
              <p:cNvSpPr txBox="1"/>
              <p:nvPr/>
            </p:nvSpPr>
            <p:spPr>
              <a:xfrm>
                <a:off x="827584" y="3861048"/>
                <a:ext cx="14401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highlight>
                      <a:srgbClr val="FFFF00"/>
                    </a:highlight>
                  </a:rPr>
                  <a:t>鼠尾草</a:t>
                </a:r>
              </a:p>
            </p:txBody>
          </p:sp>
        </p:grp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002E251-7F1D-4C13-BF4A-C05193A86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77017" y="4629554"/>
              <a:ext cx="3146561" cy="219842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77548176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>
            <a:extLst>
              <a:ext uri="{FF2B5EF4-FFF2-40B4-BE49-F238E27FC236}">
                <a16:creationId xmlns:a16="http://schemas.microsoft.com/office/drawing/2014/main" id="{AE50B135-2FC3-4610-99E2-0E323610A793}"/>
              </a:ext>
            </a:extLst>
          </p:cNvPr>
          <p:cNvGrpSpPr/>
          <p:nvPr/>
        </p:nvGrpSpPr>
        <p:grpSpPr>
          <a:xfrm>
            <a:off x="388876" y="260648"/>
            <a:ext cx="8575612" cy="6180857"/>
            <a:chOff x="388876" y="260648"/>
            <a:chExt cx="8575612" cy="6180857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1A1B26-E412-40DF-A6D5-76B1D08E30BD}"/>
                </a:ext>
              </a:extLst>
            </p:cNvPr>
            <p:cNvGrpSpPr/>
            <p:nvPr/>
          </p:nvGrpSpPr>
          <p:grpSpPr>
            <a:xfrm>
              <a:off x="388876" y="260648"/>
              <a:ext cx="8575612" cy="6180857"/>
              <a:chOff x="388876" y="260648"/>
              <a:chExt cx="8575612" cy="6180857"/>
            </a:xfrm>
          </p:grpSpPr>
          <p:grpSp>
            <p:nvGrpSpPr>
              <p:cNvPr id="11" name="组合 10">
                <a:extLst>
                  <a:ext uri="{FF2B5EF4-FFF2-40B4-BE49-F238E27FC236}">
                    <a16:creationId xmlns:a16="http://schemas.microsoft.com/office/drawing/2014/main" id="{1CE34347-4031-4851-BC88-2471C4D508E0}"/>
                  </a:ext>
                </a:extLst>
              </p:cNvPr>
              <p:cNvGrpSpPr/>
              <p:nvPr/>
            </p:nvGrpSpPr>
            <p:grpSpPr>
              <a:xfrm>
                <a:off x="388876" y="260648"/>
                <a:ext cx="8575612" cy="6180857"/>
                <a:chOff x="388876" y="260648"/>
                <a:chExt cx="8575612" cy="6180857"/>
              </a:xfrm>
            </p:grpSpPr>
            <p:grpSp>
              <p:nvGrpSpPr>
                <p:cNvPr id="8" name="组合 7">
                  <a:extLst>
                    <a:ext uri="{FF2B5EF4-FFF2-40B4-BE49-F238E27FC236}">
                      <a16:creationId xmlns:a16="http://schemas.microsoft.com/office/drawing/2014/main" id="{86FA3C7E-BC48-44C0-8089-BCBE6328F694}"/>
                    </a:ext>
                  </a:extLst>
                </p:cNvPr>
                <p:cNvGrpSpPr/>
                <p:nvPr/>
              </p:nvGrpSpPr>
              <p:grpSpPr>
                <a:xfrm>
                  <a:off x="388876" y="260648"/>
                  <a:ext cx="8575612" cy="6180857"/>
                  <a:chOff x="388876" y="260648"/>
                  <a:chExt cx="8575612" cy="6180857"/>
                </a:xfrm>
              </p:grpSpPr>
              <p:grpSp>
                <p:nvGrpSpPr>
                  <p:cNvPr id="3" name="组合 2">
                    <a:extLst>
                      <a:ext uri="{FF2B5EF4-FFF2-40B4-BE49-F238E27FC236}">
                        <a16:creationId xmlns:a16="http://schemas.microsoft.com/office/drawing/2014/main" id="{1CF50360-CB3A-49E5-9BDE-642628CE56E9}"/>
                      </a:ext>
                    </a:extLst>
                  </p:cNvPr>
                  <p:cNvGrpSpPr/>
                  <p:nvPr/>
                </p:nvGrpSpPr>
                <p:grpSpPr>
                  <a:xfrm>
                    <a:off x="388876" y="260648"/>
                    <a:ext cx="8575612" cy="6180857"/>
                    <a:chOff x="388876" y="260648"/>
                    <a:chExt cx="8575612" cy="6180857"/>
                  </a:xfrm>
                </p:grpSpPr>
                <p:grpSp>
                  <p:nvGrpSpPr>
                    <p:cNvPr id="10" name="组合 9"/>
                    <p:cNvGrpSpPr/>
                    <p:nvPr/>
                  </p:nvGrpSpPr>
                  <p:grpSpPr>
                    <a:xfrm>
                      <a:off x="388876" y="260648"/>
                      <a:ext cx="8575612" cy="6180857"/>
                      <a:chOff x="388876" y="260648"/>
                      <a:chExt cx="8575612" cy="6180857"/>
                    </a:xfrm>
                  </p:grpSpPr>
                  <p:grpSp>
                    <p:nvGrpSpPr>
                      <p:cNvPr id="6" name="组合 5"/>
                      <p:cNvGrpSpPr/>
                      <p:nvPr/>
                    </p:nvGrpSpPr>
                    <p:grpSpPr>
                      <a:xfrm>
                        <a:off x="388876" y="260648"/>
                        <a:ext cx="8575612" cy="6180857"/>
                        <a:chOff x="388876" y="260648"/>
                        <a:chExt cx="8575612" cy="6180857"/>
                      </a:xfrm>
                    </p:grpSpPr>
                    <p:pic>
                      <p:nvPicPr>
                        <p:cNvPr id="3074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" cstate="print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84168" y="260648"/>
                          <a:ext cx="2880320" cy="3228852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ffectLst>
                          <a:outerShdw blurRad="292100" dist="139700" dir="2700000" algn="tl" rotWithShape="0">
                            <a:srgbClr val="333333">
                              <a:alpha val="65000"/>
                            </a:srgbClr>
                          </a:outerShdw>
                        </a:effectLst>
                      </p:spPr>
                    </p:pic>
                    <p:pic>
                      <p:nvPicPr>
                        <p:cNvPr id="4" name="Picture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 cstate="print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8876" y="260648"/>
                          <a:ext cx="3037568" cy="2571515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ffectLst>
                          <a:outerShdw blurRad="292100" dist="139700" dir="2700000" algn="tl" rotWithShape="0">
                            <a:srgbClr val="333333">
                              <a:alpha val="65000"/>
                            </a:srgbClr>
                          </a:outerShdw>
                        </a:effectLst>
                      </p:spPr>
                    </p:pic>
                    <p:pic>
                      <p:nvPicPr>
                        <p:cNvPr id="5" name="Picture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 cstate="print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3568" y="3705201"/>
                          <a:ext cx="3674204" cy="2736304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ffectLst>
                          <a:outerShdw blurRad="292100" dist="139700" dir="2700000" algn="tl" rotWithShape="0">
                            <a:srgbClr val="333333">
                              <a:alpha val="65000"/>
                            </a:srgbClr>
                          </a:outerShdw>
                        </a:effectLst>
                      </p:spPr>
                    </p:pic>
                  </p:grpSp>
                  <p:pic>
                    <p:nvPicPr>
                      <p:cNvPr id="3075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20795" y="263285"/>
                        <a:ext cx="2259137" cy="3033247"/>
                      </a:xfrm>
                      <a:prstGeom prst="rect">
                        <a:avLst/>
                      </a:prstGeom>
                      <a:ln>
                        <a:noFill/>
                      </a:ln>
                      <a:effectLst>
                        <a:outerShdw blurRad="292100" dist="139700" dir="2700000" algn="tl" rotWithShape="0">
                          <a:srgbClr val="333333">
                            <a:alpha val="65000"/>
                          </a:srgbClr>
                        </a:outerShdw>
                      </a:effectLst>
                    </p:spPr>
                  </p:pic>
                  <p:pic>
                    <p:nvPicPr>
                      <p:cNvPr id="3076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25808" y="3850159"/>
                        <a:ext cx="2074699" cy="2575322"/>
                      </a:xfrm>
                      <a:prstGeom prst="rect">
                        <a:avLst/>
                      </a:prstGeom>
                      <a:ln>
                        <a:noFill/>
                      </a:ln>
                      <a:effectLst>
                        <a:outerShdw blurRad="292100" dist="139700" dir="2700000" algn="tl" rotWithShape="0">
                          <a:srgbClr val="333333">
                            <a:alpha val="65000"/>
                          </a:srgbClr>
                        </a:outerShdw>
                      </a:effectLst>
                    </p:spPr>
                  </p:pic>
                </p:grpSp>
                <p:sp>
                  <p:nvSpPr>
                    <p:cNvPr id="2" name="矩形 1">
                      <a:extLst>
                        <a:ext uri="{FF2B5EF4-FFF2-40B4-BE49-F238E27FC236}">
                          <a16:creationId xmlns:a16="http://schemas.microsoft.com/office/drawing/2014/main" id="{B551FC85-ABDE-476B-8805-83A6ECFE5F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69078" y="2771636"/>
                      <a:ext cx="877163" cy="369332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zh-CN" altLang="en-US" b="1" dirty="0">
                          <a:highlight>
                            <a:srgbClr val="FFFF00"/>
                          </a:highlight>
                        </a:rPr>
                        <a:t>蛇目菊</a:t>
                      </a:r>
                    </a:p>
                  </p:txBody>
                </p:sp>
              </p:grpSp>
              <p:sp>
                <p:nvSpPr>
                  <p:cNvPr id="7" name="矩形 6">
                    <a:extLst>
                      <a:ext uri="{FF2B5EF4-FFF2-40B4-BE49-F238E27FC236}">
                        <a16:creationId xmlns:a16="http://schemas.microsoft.com/office/drawing/2014/main" id="{35389D97-E496-41F2-809E-E9AD2D7A1526}"/>
                      </a:ext>
                    </a:extLst>
                  </p:cNvPr>
                  <p:cNvSpPr/>
                  <p:nvPr/>
                </p:nvSpPr>
                <p:spPr>
                  <a:xfrm>
                    <a:off x="4211960" y="3265715"/>
                    <a:ext cx="1391728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zh-CN" altLang="en-US" b="1" dirty="0">
                        <a:highlight>
                          <a:srgbClr val="FFFF00"/>
                        </a:highlight>
                      </a:rPr>
                      <a:t>黑心金光菊 </a:t>
                    </a:r>
                  </a:p>
                </p:txBody>
              </p:sp>
            </p:grpSp>
            <p:sp>
              <p:nvSpPr>
                <p:cNvPr id="9" name="矩形 8">
                  <a:extLst>
                    <a:ext uri="{FF2B5EF4-FFF2-40B4-BE49-F238E27FC236}">
                      <a16:creationId xmlns:a16="http://schemas.microsoft.com/office/drawing/2014/main" id="{905F5560-1DED-48FE-871B-C818B863EF5F}"/>
                    </a:ext>
                  </a:extLst>
                </p:cNvPr>
                <p:cNvSpPr/>
                <p:nvPr/>
              </p:nvSpPr>
              <p:spPr>
                <a:xfrm>
                  <a:off x="2987824" y="3895306"/>
                  <a:ext cx="87716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zh-CN" altLang="en-US" dirty="0">
                      <a:highlight>
                        <a:srgbClr val="FFFF00"/>
                      </a:highlight>
                    </a:rPr>
                    <a:t>紫露草</a:t>
                  </a:r>
                </a:p>
              </p:txBody>
            </p:sp>
          </p:grpSp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4F9056A6-A785-4674-9FA5-F6B53767A7F2}"/>
                  </a:ext>
                </a:extLst>
              </p:cNvPr>
              <p:cNvSpPr/>
              <p:nvPr/>
            </p:nvSpPr>
            <p:spPr>
              <a:xfrm>
                <a:off x="7063158" y="3895306"/>
                <a:ext cx="87716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dirty="0">
                    <a:highlight>
                      <a:srgbClr val="FFFF00"/>
                    </a:highlight>
                  </a:rPr>
                  <a:t>肥皂草</a:t>
                </a:r>
              </a:p>
            </p:txBody>
          </p:sp>
        </p:grp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D983B9A5-354F-410A-B7A2-C474DF64FE80}"/>
                </a:ext>
              </a:extLst>
            </p:cNvPr>
            <p:cNvSpPr txBox="1"/>
            <p:nvPr/>
          </p:nvSpPr>
          <p:spPr>
            <a:xfrm>
              <a:off x="7547268" y="3111866"/>
              <a:ext cx="14172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highlight>
                    <a:srgbClr val="FFFF00"/>
                  </a:highlight>
                </a:rPr>
                <a:t>八宝景天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016189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0A8D143D-8D68-4FC7-8AC6-143D274E541C}"/>
              </a:ext>
            </a:extLst>
          </p:cNvPr>
          <p:cNvGrpSpPr/>
          <p:nvPr/>
        </p:nvGrpSpPr>
        <p:grpSpPr>
          <a:xfrm>
            <a:off x="5691052" y="99339"/>
            <a:ext cx="3320109" cy="4725144"/>
            <a:chOff x="5493431" y="1872208"/>
            <a:chExt cx="3471025" cy="5224653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2ED1A248-2444-4853-96BB-90B62E527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93431" y="1872208"/>
              <a:ext cx="3471025" cy="522465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D5D024DC-2755-46B6-9870-B6A73A8A00C8}"/>
                </a:ext>
              </a:extLst>
            </p:cNvPr>
            <p:cNvSpPr txBox="1"/>
            <p:nvPr/>
          </p:nvSpPr>
          <p:spPr>
            <a:xfrm>
              <a:off x="6588224" y="2492896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highlight>
                    <a:srgbClr val="FFFF00"/>
                  </a:highlight>
                </a:rPr>
                <a:t>亚麻</a:t>
              </a: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570B1B70-3D30-46A8-8BEE-5A08118B58DE}"/>
              </a:ext>
            </a:extLst>
          </p:cNvPr>
          <p:cNvGrpSpPr/>
          <p:nvPr/>
        </p:nvGrpSpPr>
        <p:grpSpPr>
          <a:xfrm>
            <a:off x="132839" y="99339"/>
            <a:ext cx="3029831" cy="4462688"/>
            <a:chOff x="132839" y="99339"/>
            <a:chExt cx="3029831" cy="4462688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A29F0ECF-CCAF-44A9-BFB6-901BAD5F8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839" y="99339"/>
              <a:ext cx="3029831" cy="446268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E8823A78-A8E4-4DA3-8154-4E119B6EC7E9}"/>
                </a:ext>
              </a:extLst>
            </p:cNvPr>
            <p:cNvSpPr txBox="1"/>
            <p:nvPr/>
          </p:nvSpPr>
          <p:spPr>
            <a:xfrm>
              <a:off x="811384" y="3764378"/>
              <a:ext cx="15121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highlight>
                    <a:srgbClr val="FFFF00"/>
                  </a:highlight>
                </a:rPr>
                <a:t>观赏向日葵</a:t>
              </a: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BAFF2F19-B628-4D11-A7C7-0FAA64AF0693}"/>
              </a:ext>
            </a:extLst>
          </p:cNvPr>
          <p:cNvGrpSpPr/>
          <p:nvPr/>
        </p:nvGrpSpPr>
        <p:grpSpPr>
          <a:xfrm>
            <a:off x="2766807" y="1844824"/>
            <a:ext cx="3320109" cy="5013176"/>
            <a:chOff x="3203848" y="1340768"/>
            <a:chExt cx="3116624" cy="5157192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819EFD2-D22D-4A17-B527-A28616A77D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03848" y="1340768"/>
              <a:ext cx="3116624" cy="515719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4E6E5898-7B15-409B-9484-5CE596A609E2}"/>
                </a:ext>
              </a:extLst>
            </p:cNvPr>
            <p:cNvSpPr/>
            <p:nvPr/>
          </p:nvSpPr>
          <p:spPr>
            <a:xfrm>
              <a:off x="4133418" y="3919364"/>
              <a:ext cx="87716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白晶菊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3383378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E9D6200-CEDE-4A99-8BCD-421BA4E06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008" y="3092917"/>
            <a:ext cx="6877272" cy="3694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6B8B7557-47E1-4FFD-92D7-2816B80D2303}"/>
              </a:ext>
            </a:extLst>
          </p:cNvPr>
          <p:cNvGrpSpPr/>
          <p:nvPr/>
        </p:nvGrpSpPr>
        <p:grpSpPr>
          <a:xfrm>
            <a:off x="5833870" y="98654"/>
            <a:ext cx="3116624" cy="4481736"/>
            <a:chOff x="4728957" y="-2961882"/>
            <a:chExt cx="3968673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11CD677B-41EC-4886-B517-76163C20D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28957" y="-2961882"/>
              <a:ext cx="3968673" cy="6858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22E9490C-28DB-452A-9C71-D3F475CCC247}"/>
                </a:ext>
              </a:extLst>
            </p:cNvPr>
            <p:cNvSpPr/>
            <p:nvPr/>
          </p:nvSpPr>
          <p:spPr>
            <a:xfrm>
              <a:off x="5812367" y="3306271"/>
              <a:ext cx="87716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>
                  <a:highlight>
                    <a:srgbClr val="FFFF00"/>
                  </a:highlight>
                </a:rPr>
                <a:t>琉璃苣</a:t>
              </a: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14446D6C-5487-4A1E-9BCA-C175EA508E77}"/>
              </a:ext>
            </a:extLst>
          </p:cNvPr>
          <p:cNvGrpSpPr/>
          <p:nvPr/>
        </p:nvGrpSpPr>
        <p:grpSpPr>
          <a:xfrm>
            <a:off x="323528" y="98654"/>
            <a:ext cx="4883561" cy="2935897"/>
            <a:chOff x="-23529" y="-10953"/>
            <a:chExt cx="6048342" cy="383506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B3D2CFE6-64C2-455A-8481-472A5B5BF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23529" y="-10953"/>
              <a:ext cx="6048342" cy="383506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19902C2B-0D8B-424C-A815-824CA9A2D8F8}"/>
                </a:ext>
              </a:extLst>
            </p:cNvPr>
            <p:cNvSpPr txBox="1"/>
            <p:nvPr/>
          </p:nvSpPr>
          <p:spPr>
            <a:xfrm>
              <a:off x="2915816" y="476672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highlight>
                    <a:srgbClr val="FFFF00"/>
                  </a:highlight>
                </a:rPr>
                <a:t>石竹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761291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D176425F-A3F0-4B63-B096-6744E48985F0}"/>
              </a:ext>
            </a:extLst>
          </p:cNvPr>
          <p:cNvGrpSpPr/>
          <p:nvPr/>
        </p:nvGrpSpPr>
        <p:grpSpPr>
          <a:xfrm>
            <a:off x="0" y="525256"/>
            <a:ext cx="9144000" cy="5807487"/>
            <a:chOff x="0" y="525256"/>
            <a:chExt cx="9144000" cy="5807487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B7665BA4-A313-4520-A5FF-3E0E91194A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25256"/>
              <a:ext cx="9144000" cy="5807487"/>
            </a:xfrm>
            <a:prstGeom prst="rect">
              <a:avLst/>
            </a:prstGeom>
          </p:spPr>
        </p:pic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16FEED42-1FA9-4D6A-90BD-92D3ADDE6EEC}"/>
                </a:ext>
              </a:extLst>
            </p:cNvPr>
            <p:cNvSpPr txBox="1"/>
            <p:nvPr/>
          </p:nvSpPr>
          <p:spPr>
            <a:xfrm>
              <a:off x="6867144" y="2204864"/>
              <a:ext cx="13772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highlight>
                    <a:srgbClr val="FFFF00"/>
                  </a:highlight>
                </a:rPr>
                <a:t>醉蝶花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052059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5D4338E-D7EE-4E61-B9B6-321E6F68274D}"/>
              </a:ext>
            </a:extLst>
          </p:cNvPr>
          <p:cNvSpPr/>
          <p:nvPr/>
        </p:nvSpPr>
        <p:spPr>
          <a:xfrm>
            <a:off x="287524" y="871569"/>
            <a:ext cx="8568952" cy="5114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>
              <a:lnSpc>
                <a:spcPct val="150000"/>
              </a:lnSpc>
              <a:spcAft>
                <a:spcPts val="0"/>
              </a:spcAft>
            </a:pPr>
            <a:r>
              <a:rPr lang="zh-CN" altLang="zh-CN" sz="28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实验教学</a:t>
            </a:r>
            <a:r>
              <a:rPr lang="zh-CN" altLang="en-US" sz="28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一、</a:t>
            </a:r>
            <a:r>
              <a:rPr lang="zh-CN" altLang="zh-CN" sz="28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</a:t>
            </a:r>
          </a:p>
          <a:p>
            <a:pPr indent="342900"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4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1.</a:t>
            </a:r>
            <a:r>
              <a:rPr lang="zh-CN" altLang="zh-CN" sz="24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实验项目：露地草本花卉的识别</a:t>
            </a:r>
          </a:p>
          <a:p>
            <a:pPr indent="342900"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4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1.1</a:t>
            </a:r>
            <a:r>
              <a:rPr lang="zh-CN" altLang="zh-CN" sz="24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实验类型：验证性实验</a:t>
            </a:r>
          </a:p>
          <a:p>
            <a:pPr indent="342900"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4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1.2</a:t>
            </a:r>
            <a:r>
              <a:rPr lang="zh-CN" altLang="zh-CN" sz="24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实验目的：认识常见露地草本花卉</a:t>
            </a:r>
          </a:p>
          <a:p>
            <a:pPr indent="342900"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4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1.3</a:t>
            </a:r>
            <a:r>
              <a:rPr lang="zh-CN" altLang="zh-CN" sz="24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实验内容：一、二年生及多年生露地花卉的识别</a:t>
            </a:r>
          </a:p>
          <a:p>
            <a:pPr indent="342900"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4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1.4</a:t>
            </a:r>
            <a:r>
              <a:rPr lang="zh-CN" altLang="zh-CN" sz="2400" b="1" dirty="0">
                <a:solidFill>
                  <a:srgbClr val="0000CC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教学目标：能够识别常见的一、二年生及多年生露地花卉</a:t>
            </a:r>
            <a:endParaRPr lang="en-US" altLang="zh-CN" sz="2400" b="1" dirty="0">
              <a:solidFill>
                <a:srgbClr val="0000CC"/>
              </a:solidFill>
              <a:latin typeface="Times New Roman" pitchFamily="18" charset="0"/>
              <a:ea typeface="华文楷体" pitchFamily="2" charset="-122"/>
              <a:cs typeface="Times New Roman" pitchFamily="18" charset="0"/>
            </a:endParaRPr>
          </a:p>
          <a:p>
            <a:pPr indent="342900" algn="just">
              <a:lnSpc>
                <a:spcPct val="150000"/>
              </a:lnSpc>
              <a:spcAft>
                <a:spcPts val="0"/>
              </a:spcAft>
            </a:pPr>
            <a:r>
              <a:rPr lang="zh-CN" altLang="en-US" sz="2400" b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实验报告内容：</a:t>
            </a:r>
            <a:r>
              <a:rPr lang="zh-CN" altLang="zh-CN" sz="2400" b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露地草本花卉的识别</a:t>
            </a:r>
            <a:endParaRPr lang="en-US" altLang="zh-CN" sz="2400" b="1" dirty="0">
              <a:solidFill>
                <a:srgbClr val="FF0000"/>
              </a:solidFill>
              <a:latin typeface="Times New Roman" pitchFamily="18" charset="0"/>
              <a:ea typeface="华文楷体" pitchFamily="2" charset="-122"/>
              <a:cs typeface="Times New Roman" pitchFamily="18" charset="0"/>
            </a:endParaRPr>
          </a:p>
          <a:p>
            <a:pPr indent="342900" algn="just">
              <a:lnSpc>
                <a:spcPct val="150000"/>
              </a:lnSpc>
              <a:spcAft>
                <a:spcPts val="0"/>
              </a:spcAft>
            </a:pPr>
            <a:r>
              <a:rPr lang="zh-CN" altLang="en-US" sz="2400" b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花卉种名及科属介绍，外观照片，习性介绍，应用形式，调 </a:t>
            </a:r>
            <a:endParaRPr lang="en-US" altLang="zh-CN" sz="2400" b="1" dirty="0">
              <a:solidFill>
                <a:srgbClr val="FF0000"/>
              </a:solidFill>
              <a:latin typeface="Times New Roman" pitchFamily="18" charset="0"/>
              <a:ea typeface="华文楷体" pitchFamily="2" charset="-122"/>
              <a:cs typeface="Times New Roman" pitchFamily="18" charset="0"/>
            </a:endParaRPr>
          </a:p>
          <a:p>
            <a:pPr indent="342900" algn="just">
              <a:lnSpc>
                <a:spcPct val="150000"/>
              </a:lnSpc>
              <a:spcAft>
                <a:spcPts val="0"/>
              </a:spcAft>
            </a:pPr>
            <a:r>
              <a:rPr lang="zh-CN" altLang="en-US" sz="2400" b="1" dirty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查地点。电子版</a:t>
            </a:r>
            <a:endParaRPr lang="en-US" altLang="zh-CN" sz="2400" b="1" dirty="0">
              <a:solidFill>
                <a:srgbClr val="FF0000"/>
              </a:solidFill>
              <a:latin typeface="Times New Roman" pitchFamily="18" charset="0"/>
              <a:ea typeface="华文楷体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80409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557" name="Picture 5" descr="E:\本科硕士博士专业大纲课上课时间安排\本科生\园艺学院本科教学大纲2015.8.31.doc\孙霞编写的教学大纲及课件2015-11\各论草本花卉课件及大纲\天山红星DSC084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897" y="157512"/>
            <a:ext cx="8723821" cy="64861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5786446" y="5896293"/>
            <a:ext cx="2928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‘</a:t>
            </a:r>
            <a:r>
              <a:rPr lang="en-US" altLang="zh-CN" sz="24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Tianshanhongxing</a:t>
            </a:r>
            <a:r>
              <a:rPr lang="en-US" altLang="zh-CN" sz="2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endParaRPr lang="zh-CN" altLang="en-US" sz="24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285720" y="480995"/>
            <a:ext cx="507209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3.3  </a:t>
            </a:r>
            <a:r>
              <a:rPr lang="zh-CN" altLang="en-US" sz="2800" b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多年生作一、二年生栽培</a:t>
            </a:r>
            <a:r>
              <a:rPr lang="en-US" altLang="zh-CN" sz="2800" b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:</a:t>
            </a:r>
            <a:endParaRPr lang="zh-CN" altLang="en-US" sz="2800" b="1" dirty="0">
              <a:solidFill>
                <a:srgbClr val="FF0000"/>
              </a:solidFill>
              <a:latin typeface="华文楷体" pitchFamily="2" charset="-122"/>
              <a:ea typeface="华文楷体" pitchFamily="2" charset="-122"/>
            </a:endParaRPr>
          </a:p>
        </p:txBody>
      </p:sp>
      <p:pic>
        <p:nvPicPr>
          <p:cNvPr id="4" name="Picture 2" descr="op237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2000240"/>
            <a:ext cx="2786082" cy="2035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12" descr="http://www.fpcn.net/uploads/allimg/131110/2-1311101151094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2000240"/>
            <a:ext cx="2714645" cy="2035983"/>
          </a:xfrm>
          <a:prstGeom prst="rect">
            <a:avLst/>
          </a:prstGeom>
          <a:noFill/>
        </p:spPr>
      </p:pic>
      <p:pic>
        <p:nvPicPr>
          <p:cNvPr id="2062" name="Picture 14" descr="http://www.fpcn.net/uploads/allimg/131110/2-1311101152054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11" y="4286257"/>
            <a:ext cx="2670502" cy="2000264"/>
          </a:xfrm>
          <a:prstGeom prst="rect">
            <a:avLst/>
          </a:prstGeom>
          <a:noFill/>
        </p:spPr>
      </p:pic>
      <p:grpSp>
        <p:nvGrpSpPr>
          <p:cNvPr id="26" name="组合 25"/>
          <p:cNvGrpSpPr/>
          <p:nvPr/>
        </p:nvGrpSpPr>
        <p:grpSpPr>
          <a:xfrm>
            <a:off x="119031" y="1405582"/>
            <a:ext cx="8667811" cy="4880938"/>
            <a:chOff x="119031" y="1691334"/>
            <a:chExt cx="8667811" cy="4880938"/>
          </a:xfrm>
        </p:grpSpPr>
        <p:sp>
          <p:nvSpPr>
            <p:cNvPr id="3" name="矩形 2"/>
            <p:cNvSpPr/>
            <p:nvPr/>
          </p:nvSpPr>
          <p:spPr>
            <a:xfrm>
              <a:off x="714348" y="1691334"/>
              <a:ext cx="807249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800" b="1" dirty="0">
                  <a:solidFill>
                    <a:schemeClr val="tx2"/>
                  </a:solidFill>
                  <a:latin typeface="华文楷体" pitchFamily="2" charset="-122"/>
                  <a:ea typeface="华文楷体" pitchFamily="2" charset="-122"/>
                </a:rPr>
                <a:t>一串红                       矮牵牛                      三色堇</a:t>
              </a:r>
              <a:endParaRPr lang="zh-CN" altLang="en-US" dirty="0"/>
            </a:p>
          </p:txBody>
        </p:sp>
        <p:grpSp>
          <p:nvGrpSpPr>
            <p:cNvPr id="25" name="组合 24"/>
            <p:cNvGrpSpPr/>
            <p:nvPr/>
          </p:nvGrpSpPr>
          <p:grpSpPr>
            <a:xfrm>
              <a:off x="119031" y="2285992"/>
              <a:ext cx="6024605" cy="4286280"/>
              <a:chOff x="119031" y="2285992"/>
              <a:chExt cx="6024605" cy="4286280"/>
            </a:xfrm>
          </p:grpSpPr>
          <p:pic>
            <p:nvPicPr>
              <p:cNvPr id="2050" name="Picture 2" descr="F:\网上下载的花卉图\2-131109162049627.JP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286116" y="4572008"/>
                <a:ext cx="2857520" cy="2000264"/>
              </a:xfrm>
              <a:prstGeom prst="rect">
                <a:avLst/>
              </a:prstGeom>
              <a:noFill/>
            </p:spPr>
          </p:pic>
          <p:pic>
            <p:nvPicPr>
              <p:cNvPr id="2054" name="Picture 6" descr="http://www.fpcn.net/uploads/allimg/130925/2-130925115612549.JP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19031" y="2285992"/>
                <a:ext cx="2952771" cy="2000264"/>
              </a:xfrm>
              <a:prstGeom prst="rect">
                <a:avLst/>
              </a:prstGeom>
              <a:noFill/>
            </p:spPr>
          </p:pic>
          <p:pic>
            <p:nvPicPr>
              <p:cNvPr id="21" name="Picture 10" descr="http://www.fpcn.net/uploads/allimg/130925/2-130925115634O9.JP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42844" y="4572008"/>
                <a:ext cx="2966599" cy="1970670"/>
              </a:xfrm>
              <a:prstGeom prst="rect">
                <a:avLst/>
              </a:prstGeom>
              <a:noFill/>
            </p:spPr>
          </p:pic>
        </p:grp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4429</TotalTime>
  <Words>5852</Words>
  <Application>Microsoft Office PowerPoint</Application>
  <PresentationFormat>全屏显示(4:3)</PresentationFormat>
  <Paragraphs>268</Paragraphs>
  <Slides>87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87</vt:i4>
      </vt:variant>
    </vt:vector>
  </HeadingPairs>
  <TitlesOfParts>
    <vt:vector size="97" baseType="lpstr">
      <vt:lpstr>黑体</vt:lpstr>
      <vt:lpstr>华文楷体</vt:lpstr>
      <vt:lpstr>楷体_GB2312</vt:lpstr>
      <vt:lpstr>隶书</vt:lpstr>
      <vt:lpstr>宋体</vt:lpstr>
      <vt:lpstr>Arial</vt:lpstr>
      <vt:lpstr>Calibri</vt:lpstr>
      <vt:lpstr>Times New Roman</vt:lpstr>
      <vt:lpstr>Wingdings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常见栽培类型与品种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sx</dc:creator>
  <cp:lastModifiedBy>sx</cp:lastModifiedBy>
  <cp:revision>699</cp:revision>
  <dcterms:modified xsi:type="dcterms:W3CDTF">2021-09-14T06:53:21Z</dcterms:modified>
</cp:coreProperties>
</file>