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40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2018/3/3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85786" y="142852"/>
            <a:ext cx="7772400" cy="1470025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重要通知</a:t>
            </a:r>
            <a:r>
              <a:rPr lang="en-US" altLang="zh-CN" b="1" dirty="0" smtClean="0">
                <a:solidFill>
                  <a:srgbClr val="0000FF"/>
                </a:solidFill>
              </a:rPr>
              <a:t/>
            </a:r>
            <a:br>
              <a:rPr lang="en-US" altLang="zh-CN" b="1" dirty="0" smtClean="0">
                <a:solidFill>
                  <a:srgbClr val="0000FF"/>
                </a:solidFill>
              </a:rPr>
            </a:br>
            <a:r>
              <a:rPr lang="zh-CN" altLang="en-US" b="1" dirty="0" smtClean="0">
                <a:solidFill>
                  <a:srgbClr val="0000FF"/>
                </a:solidFill>
              </a:rPr>
              <a:t>学校对课堂教学有新要求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500034" y="2000240"/>
            <a:ext cx="8358246" cy="4143404"/>
          </a:xfrm>
        </p:spPr>
        <p:txBody>
          <a:bodyPr>
            <a:noAutofit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400" b="1" dirty="0" smtClean="0">
                <a:solidFill>
                  <a:srgbClr val="002060"/>
                </a:solidFill>
              </a:rPr>
              <a:t>        </a:t>
            </a:r>
            <a:r>
              <a:rPr lang="en-US" altLang="zh-CN" sz="2400" b="1" dirty="0" smtClean="0">
                <a:solidFill>
                  <a:srgbClr val="002060"/>
                </a:solidFill>
              </a:rPr>
              <a:t>1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、 严格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执行学校</a:t>
            </a:r>
            <a:r>
              <a:rPr lang="en-US" sz="2400" b="1" dirty="0" smtClean="0">
                <a:solidFill>
                  <a:srgbClr val="002060"/>
                </a:solidFill>
              </a:rPr>
              <a:t>“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旷课三次及以上者不得参 加所修课程考核</a:t>
            </a:r>
            <a:r>
              <a:rPr lang="en-US" sz="2400" b="1" dirty="0" smtClean="0">
                <a:solidFill>
                  <a:srgbClr val="002060"/>
                </a:solidFill>
              </a:rPr>
              <a:t>”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的规定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。</a:t>
            </a:r>
            <a:endParaRPr lang="en-US" altLang="zh-CN" sz="2400" b="1" dirty="0" smtClean="0">
              <a:solidFill>
                <a:srgbClr val="002060"/>
              </a:solidFill>
            </a:endParaRPr>
          </a:p>
          <a:p>
            <a:pPr algn="just">
              <a:lnSpc>
                <a:spcPct val="125000"/>
              </a:lnSpc>
            </a:pPr>
            <a:r>
              <a:rPr lang="en-US" altLang="zh-CN" sz="2400" b="1" dirty="0" smtClean="0">
                <a:solidFill>
                  <a:srgbClr val="002060"/>
                </a:solidFill>
              </a:rPr>
              <a:t> </a:t>
            </a:r>
            <a:r>
              <a:rPr lang="en-US" altLang="zh-CN" sz="2400" b="1" dirty="0" smtClean="0">
                <a:solidFill>
                  <a:srgbClr val="002060"/>
                </a:solidFill>
              </a:rPr>
              <a:t>        2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、学生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上课要认真记录课堂笔记，任课 教师要定期检查学生的课堂笔记，原则上要求每讲授</a:t>
            </a:r>
            <a:r>
              <a:rPr lang="en-US" sz="2400" b="1" dirty="0" smtClean="0">
                <a:solidFill>
                  <a:srgbClr val="002060"/>
                </a:solidFill>
              </a:rPr>
              <a:t> 0.5 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学分 （即</a:t>
            </a:r>
            <a:r>
              <a:rPr lang="en-US" sz="2400" b="1" dirty="0" smtClean="0">
                <a:solidFill>
                  <a:srgbClr val="002060"/>
                </a:solidFill>
              </a:rPr>
              <a:t> 8 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学时）检查一次，把学生听课笔记检查情况作为课程平时成绩的重要组成部分（至少占平时成绩的</a:t>
            </a:r>
            <a:r>
              <a:rPr lang="en-US" sz="2400" b="1" dirty="0" smtClean="0">
                <a:solidFill>
                  <a:srgbClr val="002060"/>
                </a:solidFill>
              </a:rPr>
              <a:t> 50%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），学生上课无听 课笔记者，平时成绩按零分计算</a:t>
            </a:r>
            <a:r>
              <a:rPr lang="zh-CN" altLang="en-US" sz="2400" b="1" dirty="0" smtClean="0">
                <a:solidFill>
                  <a:srgbClr val="002060"/>
                </a:solidFill>
              </a:rPr>
              <a:t>。</a:t>
            </a:r>
            <a:endParaRPr lang="en-US" altLang="zh-CN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zh-CN" altLang="en-US" b="1" dirty="0" smtClean="0">
                <a:solidFill>
                  <a:srgbClr val="FF0000"/>
                </a:solidFill>
              </a:rPr>
              <a:t>学校新要求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25000"/>
              </a:lnSpc>
            </a:pPr>
            <a:r>
              <a:rPr lang="en-US" altLang="zh-CN" b="1" dirty="0" smtClean="0">
                <a:solidFill>
                  <a:srgbClr val="002060"/>
                </a:solidFill>
              </a:rPr>
              <a:t>3</a:t>
            </a:r>
            <a:r>
              <a:rPr lang="zh-CN" altLang="en-US" b="1" dirty="0" smtClean="0">
                <a:solidFill>
                  <a:srgbClr val="002060"/>
                </a:solidFill>
              </a:rPr>
              <a:t>、任课教师要对学生的课堂笔记 评阅打分，并结合作业、课堂测验等加强平时成绩的管理，平时成绩不合格者，不能参加所修课程的结课考核。</a:t>
            </a:r>
            <a:endParaRPr lang="en-US" altLang="zh-CN" b="1" dirty="0" smtClean="0">
              <a:solidFill>
                <a:srgbClr val="002060"/>
              </a:solidFill>
            </a:endParaRPr>
          </a:p>
          <a:p>
            <a:pPr algn="just">
              <a:lnSpc>
                <a:spcPct val="125000"/>
              </a:lnSpc>
            </a:pPr>
            <a:r>
              <a:rPr lang="en-US" altLang="zh-CN" b="1" dirty="0" smtClean="0">
                <a:solidFill>
                  <a:srgbClr val="002060"/>
                </a:solidFill>
              </a:rPr>
              <a:t>4</a:t>
            </a:r>
            <a:r>
              <a:rPr lang="zh-CN" altLang="en-US" b="1" dirty="0" smtClean="0">
                <a:solidFill>
                  <a:srgbClr val="002060"/>
                </a:solidFill>
              </a:rPr>
              <a:t>、课程考核命题要力求科学，学院要加强对命题质量的审核，发挥考核对教学质量 的促进作用，实现以考促教、以考促学。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35729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zh-CN" altLang="en-US" sz="5400" b="1" dirty="0" smtClean="0">
                <a:solidFill>
                  <a:srgbClr val="C00000"/>
                </a:solidFill>
              </a:rPr>
              <a:t>土壤农化分析</a:t>
            </a:r>
            <a:r>
              <a:rPr lang="en-US" altLang="zh-CN" sz="5400" b="1" dirty="0" smtClean="0">
                <a:solidFill>
                  <a:srgbClr val="C00000"/>
                </a:solidFill>
              </a:rPr>
              <a:t>2</a:t>
            </a:r>
            <a:endParaRPr lang="zh-CN" altLang="en-US" sz="5400" b="1" dirty="0">
              <a:solidFill>
                <a:srgbClr val="C00000"/>
              </a:solidFill>
            </a:endParaRPr>
          </a:p>
        </p:txBody>
      </p:sp>
      <p:sp>
        <p:nvSpPr>
          <p:cNvPr id="33795" name="内容占位符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5143536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160000"/>
              </a:lnSpc>
            </a:pPr>
            <a:r>
              <a:rPr lang="zh-CN" altLang="en-US" b="1" dirty="0" smtClean="0">
                <a:solidFill>
                  <a:srgbClr val="0000FF"/>
                </a:solidFill>
              </a:rPr>
              <a:t>包括肥料分析、植物分析和农产品质量分析</a:t>
            </a:r>
            <a:endParaRPr lang="en-US" altLang="zh-CN" b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60000"/>
              </a:lnSpc>
              <a:buFont typeface="Wingdings 2" pitchFamily="18" charset="2"/>
              <a:buNone/>
            </a:pPr>
            <a:r>
              <a:rPr lang="en-US" altLang="zh-CN" b="1" dirty="0" smtClean="0">
                <a:solidFill>
                  <a:srgbClr val="0000FF"/>
                </a:solidFill>
              </a:rPr>
              <a:t>          </a:t>
            </a:r>
            <a:r>
              <a:rPr lang="zh-CN" altLang="en-US" b="1" dirty="0" smtClean="0">
                <a:solidFill>
                  <a:srgbClr val="0000FF"/>
                </a:solidFill>
              </a:rPr>
              <a:t>理论课部分：</a:t>
            </a:r>
            <a:r>
              <a:rPr lang="en-US" altLang="zh-CN" b="1" dirty="0" smtClean="0">
                <a:solidFill>
                  <a:srgbClr val="0000FF"/>
                </a:solidFill>
              </a:rPr>
              <a:t>24</a:t>
            </a:r>
            <a:r>
              <a:rPr lang="zh-CN" altLang="en-US" b="1" dirty="0" smtClean="0">
                <a:solidFill>
                  <a:srgbClr val="0000FF"/>
                </a:solidFill>
              </a:rPr>
              <a:t>学时</a:t>
            </a:r>
            <a:endParaRPr lang="en-US" altLang="zh-CN" b="1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60000"/>
              </a:lnSpc>
            </a:pPr>
            <a:r>
              <a:rPr lang="zh-CN" altLang="en-US" b="1" dirty="0" smtClean="0">
                <a:solidFill>
                  <a:srgbClr val="002060"/>
                </a:solidFill>
              </a:rPr>
              <a:t>另有与理论课配套的实验课“土壤农化分析实验</a:t>
            </a:r>
            <a:r>
              <a:rPr lang="en-US" altLang="zh-CN" b="1" dirty="0" smtClean="0">
                <a:solidFill>
                  <a:srgbClr val="002060"/>
                </a:solidFill>
              </a:rPr>
              <a:t>2</a:t>
            </a:r>
            <a:r>
              <a:rPr lang="zh-CN" altLang="en-US" b="1" dirty="0" smtClean="0">
                <a:solidFill>
                  <a:srgbClr val="002060"/>
                </a:solidFill>
              </a:rPr>
              <a:t>”，实验课：</a:t>
            </a:r>
            <a:r>
              <a:rPr lang="en-US" altLang="zh-CN" b="1" dirty="0" smtClean="0">
                <a:solidFill>
                  <a:srgbClr val="002060"/>
                </a:solidFill>
              </a:rPr>
              <a:t>42</a:t>
            </a:r>
            <a:r>
              <a:rPr lang="zh-CN" altLang="en-US" b="1" dirty="0" smtClean="0">
                <a:solidFill>
                  <a:srgbClr val="002060"/>
                </a:solidFill>
              </a:rPr>
              <a:t>学时</a:t>
            </a:r>
            <a:endParaRPr lang="en-US" altLang="zh-CN" b="1" dirty="0" smtClean="0">
              <a:solidFill>
                <a:srgbClr val="002060"/>
              </a:solidFill>
            </a:endParaRPr>
          </a:p>
          <a:p>
            <a:pPr eaLnBrk="1" hangingPunct="1"/>
            <a:endParaRPr lang="en-US" altLang="zh-CN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zh-CN" altLang="en-US" b="1" dirty="0" smtClean="0">
                <a:solidFill>
                  <a:srgbClr val="003300"/>
                </a:solidFill>
              </a:rPr>
              <a:t>主讲：杨守祥  副教授</a:t>
            </a:r>
            <a:endParaRPr lang="en-US" altLang="zh-CN" b="1" dirty="0" smtClean="0">
              <a:solidFill>
                <a:srgbClr val="003300"/>
              </a:solidFill>
            </a:endParaRPr>
          </a:p>
          <a:p>
            <a:pPr eaLnBrk="1" hangingPunct="1"/>
            <a:r>
              <a:rPr lang="zh-CN" altLang="en-US" b="1" dirty="0" smtClean="0">
                <a:solidFill>
                  <a:srgbClr val="003300"/>
                </a:solidFill>
              </a:rPr>
              <a:t>电话：</a:t>
            </a:r>
            <a:r>
              <a:rPr lang="en-US" altLang="zh-CN" b="1" dirty="0" smtClean="0">
                <a:solidFill>
                  <a:srgbClr val="003300"/>
                </a:solidFill>
              </a:rPr>
              <a:t>8241546</a:t>
            </a:r>
          </a:p>
          <a:p>
            <a:pPr eaLnBrk="1" hangingPunct="1"/>
            <a:r>
              <a:rPr lang="zh-CN" altLang="en-US" b="1" dirty="0" smtClean="0">
                <a:solidFill>
                  <a:srgbClr val="003300"/>
                </a:solidFill>
              </a:rPr>
              <a:t>电子邮箱：</a:t>
            </a:r>
            <a:r>
              <a:rPr lang="en-US" altLang="zh-CN" b="1" dirty="0" smtClean="0">
                <a:solidFill>
                  <a:srgbClr val="003300"/>
                </a:solidFill>
              </a:rPr>
              <a:t>ysx@sdau.edu.cn</a:t>
            </a:r>
            <a:endParaRPr lang="zh-CN" altLang="en-US" b="1" dirty="0" smtClean="0">
              <a:solidFill>
                <a:srgbClr val="0033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</Words>
  <PresentationFormat>全屏显示(4:3)</PresentationFormat>
  <Paragraphs>14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重要通知 学校对课堂教学有新要求</vt:lpstr>
      <vt:lpstr>学校新要求</vt:lpstr>
      <vt:lpstr>土壤农化分析2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重要通知 学校对课堂教学有新要求</dc:title>
  <dc:creator>sxyang</dc:creator>
  <cp:lastModifiedBy>sxyang</cp:lastModifiedBy>
  <cp:revision>1</cp:revision>
  <dcterms:created xsi:type="dcterms:W3CDTF">2018-03-03T03:17:18Z</dcterms:created>
  <dcterms:modified xsi:type="dcterms:W3CDTF">2018-03-03T03:25:40Z</dcterms:modified>
</cp:coreProperties>
</file>